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4.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5.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6.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7.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3699" r:id="rId2"/>
  </p:sldMasterIdLst>
  <p:notesMasterIdLst>
    <p:notesMasterId r:id="rId72"/>
  </p:notesMasterIdLst>
  <p:handoutMasterIdLst>
    <p:handoutMasterId r:id="rId73"/>
  </p:handoutMasterIdLst>
  <p:sldIdLst>
    <p:sldId id="278" r:id="rId3"/>
    <p:sldId id="287" r:id="rId4"/>
    <p:sldId id="361" r:id="rId5"/>
    <p:sldId id="292" r:id="rId6"/>
    <p:sldId id="293" r:id="rId7"/>
    <p:sldId id="359" r:id="rId8"/>
    <p:sldId id="294" r:id="rId9"/>
    <p:sldId id="298" r:id="rId10"/>
    <p:sldId id="299" r:id="rId11"/>
    <p:sldId id="296" r:id="rId12"/>
    <p:sldId id="362" r:id="rId13"/>
    <p:sldId id="300" r:id="rId14"/>
    <p:sldId id="301" r:id="rId15"/>
    <p:sldId id="302" r:id="rId16"/>
    <p:sldId id="303" r:id="rId17"/>
    <p:sldId id="304" r:id="rId18"/>
    <p:sldId id="305" r:id="rId19"/>
    <p:sldId id="309" r:id="rId20"/>
    <p:sldId id="306" r:id="rId21"/>
    <p:sldId id="310" r:id="rId22"/>
    <p:sldId id="342" r:id="rId23"/>
    <p:sldId id="343" r:id="rId24"/>
    <p:sldId id="344" r:id="rId25"/>
    <p:sldId id="345" r:id="rId26"/>
    <p:sldId id="346" r:id="rId27"/>
    <p:sldId id="347" r:id="rId28"/>
    <p:sldId id="307" r:id="rId29"/>
    <p:sldId id="312" r:id="rId30"/>
    <p:sldId id="311" r:id="rId31"/>
    <p:sldId id="313" r:id="rId32"/>
    <p:sldId id="308" r:id="rId33"/>
    <p:sldId id="314" r:id="rId34"/>
    <p:sldId id="315" r:id="rId35"/>
    <p:sldId id="316" r:id="rId36"/>
    <p:sldId id="332" r:id="rId37"/>
    <p:sldId id="335" r:id="rId38"/>
    <p:sldId id="348" r:id="rId39"/>
    <p:sldId id="349" r:id="rId40"/>
    <p:sldId id="350" r:id="rId41"/>
    <p:sldId id="351" r:id="rId42"/>
    <p:sldId id="352" r:id="rId43"/>
    <p:sldId id="318" r:id="rId44"/>
    <p:sldId id="319" r:id="rId45"/>
    <p:sldId id="320" r:id="rId46"/>
    <p:sldId id="321" r:id="rId47"/>
    <p:sldId id="340" r:id="rId48"/>
    <p:sldId id="326" r:id="rId49"/>
    <p:sldId id="327" r:id="rId50"/>
    <p:sldId id="328" r:id="rId51"/>
    <p:sldId id="329" r:id="rId52"/>
    <p:sldId id="336" r:id="rId53"/>
    <p:sldId id="337" r:id="rId54"/>
    <p:sldId id="341" r:id="rId55"/>
    <p:sldId id="353" r:id="rId56"/>
    <p:sldId id="354" r:id="rId57"/>
    <p:sldId id="355" r:id="rId58"/>
    <p:sldId id="356" r:id="rId59"/>
    <p:sldId id="357" r:id="rId60"/>
    <p:sldId id="330" r:id="rId61"/>
    <p:sldId id="322" r:id="rId62"/>
    <p:sldId id="323" r:id="rId63"/>
    <p:sldId id="324" r:id="rId64"/>
    <p:sldId id="325" r:id="rId65"/>
    <p:sldId id="364" r:id="rId66"/>
    <p:sldId id="331" r:id="rId67"/>
    <p:sldId id="360" r:id="rId68"/>
    <p:sldId id="338" r:id="rId69"/>
    <p:sldId id="363" r:id="rId70"/>
    <p:sldId id="333" r:id="rId71"/>
  </p:sldIdLst>
  <p:sldSz cx="9144000" cy="6858000" type="screen4x3"/>
  <p:notesSz cx="6858000" cy="9144000"/>
  <p:custDataLst>
    <p:tags r:id="rId7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orient="horz" pos="4043">
          <p15:clr>
            <a:srgbClr val="A4A3A4"/>
          </p15:clr>
        </p15:guide>
        <p15:guide id="3" orient="horz" pos="982">
          <p15:clr>
            <a:srgbClr val="A4A3A4"/>
          </p15:clr>
        </p15:guide>
        <p15:guide id="4" orient="horz" pos="1193">
          <p15:clr>
            <a:srgbClr val="A4A3A4"/>
          </p15:clr>
        </p15:guide>
        <p15:guide id="5" pos="2880">
          <p15:clr>
            <a:srgbClr val="A4A3A4"/>
          </p15:clr>
        </p15:guide>
        <p15:guide id="6" pos="3034">
          <p15:clr>
            <a:srgbClr val="A4A3A4"/>
          </p15:clr>
        </p15:guide>
        <p15:guide id="7" pos="75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D6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61" autoAdjust="0"/>
    <p:restoredTop sz="96296" autoAdjust="0"/>
  </p:normalViewPr>
  <p:slideViewPr>
    <p:cSldViewPr snapToGrid="0">
      <p:cViewPr varScale="1">
        <p:scale>
          <a:sx n="83" d="100"/>
          <a:sy n="83" d="100"/>
        </p:scale>
        <p:origin x="726" y="84"/>
      </p:cViewPr>
      <p:guideLst>
        <p:guide orient="horz" pos="2160"/>
        <p:guide orient="horz" pos="4043"/>
        <p:guide orient="horz" pos="982"/>
        <p:guide orient="horz" pos="1193"/>
        <p:guide pos="2880"/>
        <p:guide pos="3034"/>
        <p:guide pos="752"/>
      </p:guideLst>
    </p:cSldViewPr>
  </p:slideViewPr>
  <p:outlineViewPr>
    <p:cViewPr>
      <p:scale>
        <a:sx n="33" d="100"/>
        <a:sy n="33" d="100"/>
      </p:scale>
      <p:origin x="0" y="-2502"/>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84" d="100"/>
          <a:sy n="84" d="100"/>
        </p:scale>
        <p:origin x="-3084"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16" Type="http://schemas.openxmlformats.org/officeDocument/2006/relationships/slide" Target="slides/slide1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tags" Target="tags/tag1.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notesMaster" Target="notesMasters/notes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handoutMaster" Target="handoutMasters/handoutMaster1.xml"/><Relationship Id="rId78"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viewProps" Target="viewProps.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1.xml"/><Relationship Id="rId29" Type="http://schemas.openxmlformats.org/officeDocument/2006/relationships/slide" Target="slides/slide27.xml"/></Relationships>
</file>

<file path=ppt/diagrams/_rels/data7.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image" Target="../media/image10.WMF"/></Relationships>
</file>

<file path=ppt/diagrams/_rels/data9.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image" Target="../media/image10.WMF"/></Relationships>
</file>

<file path=ppt/diagrams/_rels/drawing7.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image" Target="../media/image10.WMF"/></Relationships>
</file>

<file path=ppt/diagrams/_rels/drawing9.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image" Target="../media/image10.WMF"/></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4C4E393-18D3-4DEE-97BC-1FD1155CD894}" type="doc">
      <dgm:prSet loTypeId="urn:microsoft.com/office/officeart/2005/8/layout/gear1" loCatId="process" qsTypeId="urn:microsoft.com/office/officeart/2005/8/quickstyle/simple5" qsCatId="simple" csTypeId="urn:microsoft.com/office/officeart/2005/8/colors/colorful4" csCatId="colorful" phldr="1"/>
      <dgm:spPr/>
      <dgm:t>
        <a:bodyPr/>
        <a:lstStyle/>
        <a:p>
          <a:endParaRPr lang="zh-CN" altLang="en-US"/>
        </a:p>
      </dgm:t>
    </dgm:pt>
    <dgm:pt modelId="{62FFC56C-88F3-4BCA-9145-9208E2A62F34}">
      <dgm:prSet phldrT="[文本]"/>
      <dgm:spPr/>
      <dgm:t>
        <a:bodyPr/>
        <a:lstStyle/>
        <a:p>
          <a:r>
            <a:rPr lang="zh-CN" altLang="en-US" b="1" dirty="0" smtClean="0"/>
            <a:t>新增省级表</a:t>
          </a:r>
          <a:r>
            <a:rPr lang="en-US" altLang="zh-CN" b="1" dirty="0" smtClean="0"/>
            <a:t>1</a:t>
          </a:r>
          <a:r>
            <a:rPr lang="zh-CN" altLang="en-US" b="1" dirty="0" smtClean="0"/>
            <a:t>张   新增高校表</a:t>
          </a:r>
          <a:r>
            <a:rPr lang="en-US" altLang="zh-CN" b="1" dirty="0" smtClean="0"/>
            <a:t>4</a:t>
          </a:r>
          <a:r>
            <a:rPr lang="zh-CN" altLang="en-US" b="1" dirty="0" smtClean="0"/>
            <a:t>张 </a:t>
          </a:r>
          <a:endParaRPr lang="zh-CN" altLang="en-US" b="1" dirty="0"/>
        </a:p>
      </dgm:t>
    </dgm:pt>
    <dgm:pt modelId="{30A7104C-4419-40A2-B7F9-DE9618F9F511}" type="parTrans" cxnId="{77971CE0-994C-45EB-A3D5-45934A399E3E}">
      <dgm:prSet/>
      <dgm:spPr/>
      <dgm:t>
        <a:bodyPr/>
        <a:lstStyle/>
        <a:p>
          <a:endParaRPr lang="zh-CN" altLang="en-US"/>
        </a:p>
      </dgm:t>
    </dgm:pt>
    <dgm:pt modelId="{4A2F5BF9-FE37-492B-BC42-26865D5B4F64}" type="sibTrans" cxnId="{77971CE0-994C-45EB-A3D5-45934A399E3E}">
      <dgm:prSet/>
      <dgm:spPr/>
      <dgm:t>
        <a:bodyPr/>
        <a:lstStyle/>
        <a:p>
          <a:endParaRPr lang="zh-CN" altLang="en-US"/>
        </a:p>
      </dgm:t>
    </dgm:pt>
    <dgm:pt modelId="{58AE8DA3-1360-40F5-B67C-99AFD97C62B6}">
      <dgm:prSet phldrT="[文本]"/>
      <dgm:spPr/>
      <dgm:t>
        <a:bodyPr/>
        <a:lstStyle/>
        <a:p>
          <a:r>
            <a:rPr lang="zh-CN" altLang="en-US" b="1" dirty="0" smtClean="0"/>
            <a:t>修订综表       </a:t>
          </a:r>
          <a:r>
            <a:rPr lang="en-US" altLang="zh-CN" b="1" dirty="0" smtClean="0"/>
            <a:t>25</a:t>
          </a:r>
          <a:r>
            <a:rPr lang="zh-CN" altLang="en-US" b="1" dirty="0" smtClean="0"/>
            <a:t>张</a:t>
          </a:r>
          <a:endParaRPr lang="zh-CN" altLang="en-US" b="1" dirty="0"/>
        </a:p>
      </dgm:t>
    </dgm:pt>
    <dgm:pt modelId="{DE0F166E-8791-4378-8528-586B6976585B}" type="parTrans" cxnId="{E9D9F58A-9469-47DE-9921-55B64E8CF0A6}">
      <dgm:prSet/>
      <dgm:spPr/>
      <dgm:t>
        <a:bodyPr/>
        <a:lstStyle/>
        <a:p>
          <a:endParaRPr lang="zh-CN" altLang="en-US"/>
        </a:p>
      </dgm:t>
    </dgm:pt>
    <dgm:pt modelId="{949D3507-B0C9-48DD-8B2C-BF45B948251B}" type="sibTrans" cxnId="{E9D9F58A-9469-47DE-9921-55B64E8CF0A6}">
      <dgm:prSet/>
      <dgm:spPr/>
      <dgm:t>
        <a:bodyPr/>
        <a:lstStyle/>
        <a:p>
          <a:endParaRPr lang="zh-CN" altLang="en-US"/>
        </a:p>
      </dgm:t>
    </dgm:pt>
    <dgm:pt modelId="{70FA5B57-CAF2-4602-A668-DEE374FDB576}">
      <dgm:prSet phldrT="[文本]"/>
      <dgm:spPr/>
      <dgm:t>
        <a:bodyPr/>
        <a:lstStyle/>
        <a:p>
          <a:r>
            <a:rPr lang="zh-CN" altLang="en-US" b="1" dirty="0" smtClean="0"/>
            <a:t>修订基表     </a:t>
          </a:r>
          <a:r>
            <a:rPr lang="en-US" altLang="zh-CN" b="1" dirty="0" smtClean="0"/>
            <a:t>5</a:t>
          </a:r>
          <a:r>
            <a:rPr lang="zh-CN" altLang="en-US" b="1" dirty="0" smtClean="0"/>
            <a:t>张</a:t>
          </a:r>
          <a:endParaRPr lang="zh-CN" altLang="en-US" b="1" dirty="0"/>
        </a:p>
      </dgm:t>
    </dgm:pt>
    <dgm:pt modelId="{BE95DAA1-5233-4492-9548-8E4D4FD501EC}" type="parTrans" cxnId="{8ADE7D9F-7613-4A64-9FC8-40B0D5FE2BD1}">
      <dgm:prSet/>
      <dgm:spPr/>
      <dgm:t>
        <a:bodyPr/>
        <a:lstStyle/>
        <a:p>
          <a:endParaRPr lang="zh-CN" altLang="en-US"/>
        </a:p>
      </dgm:t>
    </dgm:pt>
    <dgm:pt modelId="{4FF0691D-0806-4F4F-A127-BAF61B88B4DF}" type="sibTrans" cxnId="{8ADE7D9F-7613-4A64-9FC8-40B0D5FE2BD1}">
      <dgm:prSet/>
      <dgm:spPr/>
      <dgm:t>
        <a:bodyPr/>
        <a:lstStyle/>
        <a:p>
          <a:endParaRPr lang="zh-CN" altLang="en-US"/>
        </a:p>
      </dgm:t>
    </dgm:pt>
    <dgm:pt modelId="{47299FA0-7021-4B03-A7B7-BAA6F920B82F}" type="pres">
      <dgm:prSet presAssocID="{14C4E393-18D3-4DEE-97BC-1FD1155CD894}" presName="composite" presStyleCnt="0">
        <dgm:presLayoutVars>
          <dgm:chMax val="3"/>
          <dgm:animLvl val="lvl"/>
          <dgm:resizeHandles val="exact"/>
        </dgm:presLayoutVars>
      </dgm:prSet>
      <dgm:spPr/>
      <dgm:t>
        <a:bodyPr/>
        <a:lstStyle/>
        <a:p>
          <a:endParaRPr lang="zh-CN" altLang="en-US"/>
        </a:p>
      </dgm:t>
    </dgm:pt>
    <dgm:pt modelId="{5D950146-0F69-4EBA-B485-767802A5272B}" type="pres">
      <dgm:prSet presAssocID="{62FFC56C-88F3-4BCA-9145-9208E2A62F34}" presName="gear1" presStyleLbl="node1" presStyleIdx="0" presStyleCnt="3" custScaleX="107764">
        <dgm:presLayoutVars>
          <dgm:chMax val="1"/>
          <dgm:bulletEnabled val="1"/>
        </dgm:presLayoutVars>
      </dgm:prSet>
      <dgm:spPr/>
      <dgm:t>
        <a:bodyPr/>
        <a:lstStyle/>
        <a:p>
          <a:endParaRPr lang="zh-CN" altLang="en-US"/>
        </a:p>
      </dgm:t>
    </dgm:pt>
    <dgm:pt modelId="{3D75388E-3045-45C0-AD75-287FE8B6810E}" type="pres">
      <dgm:prSet presAssocID="{62FFC56C-88F3-4BCA-9145-9208E2A62F34}" presName="gear1srcNode" presStyleLbl="node1" presStyleIdx="0" presStyleCnt="3"/>
      <dgm:spPr/>
      <dgm:t>
        <a:bodyPr/>
        <a:lstStyle/>
        <a:p>
          <a:endParaRPr lang="zh-CN" altLang="en-US"/>
        </a:p>
      </dgm:t>
    </dgm:pt>
    <dgm:pt modelId="{84D9217A-EAC2-4878-96DD-952DF5C0C41B}" type="pres">
      <dgm:prSet presAssocID="{62FFC56C-88F3-4BCA-9145-9208E2A62F34}" presName="gear1dstNode" presStyleLbl="node1" presStyleIdx="0" presStyleCnt="3"/>
      <dgm:spPr/>
      <dgm:t>
        <a:bodyPr/>
        <a:lstStyle/>
        <a:p>
          <a:endParaRPr lang="zh-CN" altLang="en-US"/>
        </a:p>
      </dgm:t>
    </dgm:pt>
    <dgm:pt modelId="{408F3E42-1AE9-481C-9A0A-7F2DDABDCB7F}" type="pres">
      <dgm:prSet presAssocID="{58AE8DA3-1360-40F5-B67C-99AFD97C62B6}" presName="gear2" presStyleLbl="node1" presStyleIdx="1" presStyleCnt="3" custScaleX="103049">
        <dgm:presLayoutVars>
          <dgm:chMax val="1"/>
          <dgm:bulletEnabled val="1"/>
        </dgm:presLayoutVars>
      </dgm:prSet>
      <dgm:spPr/>
      <dgm:t>
        <a:bodyPr/>
        <a:lstStyle/>
        <a:p>
          <a:endParaRPr lang="zh-CN" altLang="en-US"/>
        </a:p>
      </dgm:t>
    </dgm:pt>
    <dgm:pt modelId="{F45ED09F-38AD-4AAB-AD16-53C4DD66866A}" type="pres">
      <dgm:prSet presAssocID="{58AE8DA3-1360-40F5-B67C-99AFD97C62B6}" presName="gear2srcNode" presStyleLbl="node1" presStyleIdx="1" presStyleCnt="3"/>
      <dgm:spPr/>
      <dgm:t>
        <a:bodyPr/>
        <a:lstStyle/>
        <a:p>
          <a:endParaRPr lang="zh-CN" altLang="en-US"/>
        </a:p>
      </dgm:t>
    </dgm:pt>
    <dgm:pt modelId="{5DEA1678-AC5F-4B73-B7A3-A0BDBBFC8369}" type="pres">
      <dgm:prSet presAssocID="{58AE8DA3-1360-40F5-B67C-99AFD97C62B6}" presName="gear2dstNode" presStyleLbl="node1" presStyleIdx="1" presStyleCnt="3"/>
      <dgm:spPr/>
      <dgm:t>
        <a:bodyPr/>
        <a:lstStyle/>
        <a:p>
          <a:endParaRPr lang="zh-CN" altLang="en-US"/>
        </a:p>
      </dgm:t>
    </dgm:pt>
    <dgm:pt modelId="{BDEDED49-C798-49C1-8B84-B0672C0236AF}" type="pres">
      <dgm:prSet presAssocID="{70FA5B57-CAF2-4602-A668-DEE374FDB576}" presName="gear3" presStyleLbl="node1" presStyleIdx="2" presStyleCnt="3"/>
      <dgm:spPr/>
      <dgm:t>
        <a:bodyPr/>
        <a:lstStyle/>
        <a:p>
          <a:endParaRPr lang="zh-CN" altLang="en-US"/>
        </a:p>
      </dgm:t>
    </dgm:pt>
    <dgm:pt modelId="{7AADB8C2-8ECA-42A6-97D8-4A761272B613}" type="pres">
      <dgm:prSet presAssocID="{70FA5B57-CAF2-4602-A668-DEE374FDB576}" presName="gear3tx" presStyleLbl="node1" presStyleIdx="2" presStyleCnt="3">
        <dgm:presLayoutVars>
          <dgm:chMax val="1"/>
          <dgm:bulletEnabled val="1"/>
        </dgm:presLayoutVars>
      </dgm:prSet>
      <dgm:spPr/>
      <dgm:t>
        <a:bodyPr/>
        <a:lstStyle/>
        <a:p>
          <a:endParaRPr lang="zh-CN" altLang="en-US"/>
        </a:p>
      </dgm:t>
    </dgm:pt>
    <dgm:pt modelId="{80760B2E-CEDB-4A5A-9A6A-C230FFF7FBF7}" type="pres">
      <dgm:prSet presAssocID="{70FA5B57-CAF2-4602-A668-DEE374FDB576}" presName="gear3srcNode" presStyleLbl="node1" presStyleIdx="2" presStyleCnt="3"/>
      <dgm:spPr/>
      <dgm:t>
        <a:bodyPr/>
        <a:lstStyle/>
        <a:p>
          <a:endParaRPr lang="zh-CN" altLang="en-US"/>
        </a:p>
      </dgm:t>
    </dgm:pt>
    <dgm:pt modelId="{8DE783F4-F136-4D31-8678-5519532D7868}" type="pres">
      <dgm:prSet presAssocID="{70FA5B57-CAF2-4602-A668-DEE374FDB576}" presName="gear3dstNode" presStyleLbl="node1" presStyleIdx="2" presStyleCnt="3"/>
      <dgm:spPr/>
      <dgm:t>
        <a:bodyPr/>
        <a:lstStyle/>
        <a:p>
          <a:endParaRPr lang="zh-CN" altLang="en-US"/>
        </a:p>
      </dgm:t>
    </dgm:pt>
    <dgm:pt modelId="{A5ABC56B-364F-4174-8188-BA5AEA322951}" type="pres">
      <dgm:prSet presAssocID="{4A2F5BF9-FE37-492B-BC42-26865D5B4F64}" presName="connector1" presStyleLbl="sibTrans2D1" presStyleIdx="0" presStyleCnt="3"/>
      <dgm:spPr/>
      <dgm:t>
        <a:bodyPr/>
        <a:lstStyle/>
        <a:p>
          <a:endParaRPr lang="zh-CN" altLang="en-US"/>
        </a:p>
      </dgm:t>
    </dgm:pt>
    <dgm:pt modelId="{AF8F6FD6-AD73-4FA0-AE96-89318CF4B110}" type="pres">
      <dgm:prSet presAssocID="{949D3507-B0C9-48DD-8B2C-BF45B948251B}" presName="connector2" presStyleLbl="sibTrans2D1" presStyleIdx="1" presStyleCnt="3"/>
      <dgm:spPr/>
      <dgm:t>
        <a:bodyPr/>
        <a:lstStyle/>
        <a:p>
          <a:endParaRPr lang="zh-CN" altLang="en-US"/>
        </a:p>
      </dgm:t>
    </dgm:pt>
    <dgm:pt modelId="{45F0FF84-8CA6-480E-B7AA-D34B9BB070FA}" type="pres">
      <dgm:prSet presAssocID="{4FF0691D-0806-4F4F-A127-BAF61B88B4DF}" presName="connector3" presStyleLbl="sibTrans2D1" presStyleIdx="2" presStyleCnt="3"/>
      <dgm:spPr/>
      <dgm:t>
        <a:bodyPr/>
        <a:lstStyle/>
        <a:p>
          <a:endParaRPr lang="zh-CN" altLang="en-US"/>
        </a:p>
      </dgm:t>
    </dgm:pt>
  </dgm:ptLst>
  <dgm:cxnLst>
    <dgm:cxn modelId="{A9F009C6-E834-4891-BD6D-6A29982A0C1F}" type="presOf" srcId="{949D3507-B0C9-48DD-8B2C-BF45B948251B}" destId="{AF8F6FD6-AD73-4FA0-AE96-89318CF4B110}" srcOrd="0" destOrd="0" presId="urn:microsoft.com/office/officeart/2005/8/layout/gear1"/>
    <dgm:cxn modelId="{5E6142F3-F98B-496D-9D88-620DB4A86C2E}" type="presOf" srcId="{70FA5B57-CAF2-4602-A668-DEE374FDB576}" destId="{BDEDED49-C798-49C1-8B84-B0672C0236AF}" srcOrd="0" destOrd="0" presId="urn:microsoft.com/office/officeart/2005/8/layout/gear1"/>
    <dgm:cxn modelId="{5B9E37FF-44A9-4B3C-A0D6-BFAFCD9526F5}" type="presOf" srcId="{62FFC56C-88F3-4BCA-9145-9208E2A62F34}" destId="{5D950146-0F69-4EBA-B485-767802A5272B}" srcOrd="0" destOrd="0" presId="urn:microsoft.com/office/officeart/2005/8/layout/gear1"/>
    <dgm:cxn modelId="{5C34EDEA-F6AA-4563-9084-AE70AE66DC9B}" type="presOf" srcId="{58AE8DA3-1360-40F5-B67C-99AFD97C62B6}" destId="{F45ED09F-38AD-4AAB-AD16-53C4DD66866A}" srcOrd="1" destOrd="0" presId="urn:microsoft.com/office/officeart/2005/8/layout/gear1"/>
    <dgm:cxn modelId="{02EFE3AB-7D39-4597-8912-21E8B4884B04}" type="presOf" srcId="{70FA5B57-CAF2-4602-A668-DEE374FDB576}" destId="{7AADB8C2-8ECA-42A6-97D8-4A761272B613}" srcOrd="1" destOrd="0" presId="urn:microsoft.com/office/officeart/2005/8/layout/gear1"/>
    <dgm:cxn modelId="{C8C19C2A-5C98-4676-9BDA-478B1CBA564A}" type="presOf" srcId="{58AE8DA3-1360-40F5-B67C-99AFD97C62B6}" destId="{5DEA1678-AC5F-4B73-B7A3-A0BDBBFC8369}" srcOrd="2" destOrd="0" presId="urn:microsoft.com/office/officeart/2005/8/layout/gear1"/>
    <dgm:cxn modelId="{B8C66F6D-3451-4092-9CE4-259DE929A579}" type="presOf" srcId="{14C4E393-18D3-4DEE-97BC-1FD1155CD894}" destId="{47299FA0-7021-4B03-A7B7-BAA6F920B82F}" srcOrd="0" destOrd="0" presId="urn:microsoft.com/office/officeart/2005/8/layout/gear1"/>
    <dgm:cxn modelId="{82A980AE-8AD4-49B1-82C9-57F18C41E319}" type="presOf" srcId="{70FA5B57-CAF2-4602-A668-DEE374FDB576}" destId="{80760B2E-CEDB-4A5A-9A6A-C230FFF7FBF7}" srcOrd="2" destOrd="0" presId="urn:microsoft.com/office/officeart/2005/8/layout/gear1"/>
    <dgm:cxn modelId="{2319279C-DB72-4A1A-B63B-F1DA8EB3C517}" type="presOf" srcId="{70FA5B57-CAF2-4602-A668-DEE374FDB576}" destId="{8DE783F4-F136-4D31-8678-5519532D7868}" srcOrd="3" destOrd="0" presId="urn:microsoft.com/office/officeart/2005/8/layout/gear1"/>
    <dgm:cxn modelId="{E9D9F58A-9469-47DE-9921-55B64E8CF0A6}" srcId="{14C4E393-18D3-4DEE-97BC-1FD1155CD894}" destId="{58AE8DA3-1360-40F5-B67C-99AFD97C62B6}" srcOrd="1" destOrd="0" parTransId="{DE0F166E-8791-4378-8528-586B6976585B}" sibTransId="{949D3507-B0C9-48DD-8B2C-BF45B948251B}"/>
    <dgm:cxn modelId="{D68509ED-A5D2-45AD-BAFB-AADFDF56F678}" type="presOf" srcId="{62FFC56C-88F3-4BCA-9145-9208E2A62F34}" destId="{84D9217A-EAC2-4878-96DD-952DF5C0C41B}" srcOrd="2" destOrd="0" presId="urn:microsoft.com/office/officeart/2005/8/layout/gear1"/>
    <dgm:cxn modelId="{9D6F5B22-325A-4C55-BA98-0D16F522EA3B}" type="presOf" srcId="{62FFC56C-88F3-4BCA-9145-9208E2A62F34}" destId="{3D75388E-3045-45C0-AD75-287FE8B6810E}" srcOrd="1" destOrd="0" presId="urn:microsoft.com/office/officeart/2005/8/layout/gear1"/>
    <dgm:cxn modelId="{BB4E5E9D-0705-486A-8C7B-0754A6361E84}" type="presOf" srcId="{4A2F5BF9-FE37-492B-BC42-26865D5B4F64}" destId="{A5ABC56B-364F-4174-8188-BA5AEA322951}" srcOrd="0" destOrd="0" presId="urn:microsoft.com/office/officeart/2005/8/layout/gear1"/>
    <dgm:cxn modelId="{0F551195-693F-498B-B006-41C82DFB563B}" type="presOf" srcId="{4FF0691D-0806-4F4F-A127-BAF61B88B4DF}" destId="{45F0FF84-8CA6-480E-B7AA-D34B9BB070FA}" srcOrd="0" destOrd="0" presId="urn:microsoft.com/office/officeart/2005/8/layout/gear1"/>
    <dgm:cxn modelId="{77971CE0-994C-45EB-A3D5-45934A399E3E}" srcId="{14C4E393-18D3-4DEE-97BC-1FD1155CD894}" destId="{62FFC56C-88F3-4BCA-9145-9208E2A62F34}" srcOrd="0" destOrd="0" parTransId="{30A7104C-4419-40A2-B7F9-DE9618F9F511}" sibTransId="{4A2F5BF9-FE37-492B-BC42-26865D5B4F64}"/>
    <dgm:cxn modelId="{8ADE7D9F-7613-4A64-9FC8-40B0D5FE2BD1}" srcId="{14C4E393-18D3-4DEE-97BC-1FD1155CD894}" destId="{70FA5B57-CAF2-4602-A668-DEE374FDB576}" srcOrd="2" destOrd="0" parTransId="{BE95DAA1-5233-4492-9548-8E4D4FD501EC}" sibTransId="{4FF0691D-0806-4F4F-A127-BAF61B88B4DF}"/>
    <dgm:cxn modelId="{6F53BBC2-0BB8-4395-AE74-FB0A96337153}" type="presOf" srcId="{58AE8DA3-1360-40F5-B67C-99AFD97C62B6}" destId="{408F3E42-1AE9-481C-9A0A-7F2DDABDCB7F}" srcOrd="0" destOrd="0" presId="urn:microsoft.com/office/officeart/2005/8/layout/gear1"/>
    <dgm:cxn modelId="{36CE9325-7FC8-45BB-8021-361EF0FAE7D2}" type="presParOf" srcId="{47299FA0-7021-4B03-A7B7-BAA6F920B82F}" destId="{5D950146-0F69-4EBA-B485-767802A5272B}" srcOrd="0" destOrd="0" presId="urn:microsoft.com/office/officeart/2005/8/layout/gear1"/>
    <dgm:cxn modelId="{4FA081FD-9B3C-446D-A233-28D8B70CF403}" type="presParOf" srcId="{47299FA0-7021-4B03-A7B7-BAA6F920B82F}" destId="{3D75388E-3045-45C0-AD75-287FE8B6810E}" srcOrd="1" destOrd="0" presId="urn:microsoft.com/office/officeart/2005/8/layout/gear1"/>
    <dgm:cxn modelId="{6345B72F-3B45-4BFC-9F93-1DB07D25E614}" type="presParOf" srcId="{47299FA0-7021-4B03-A7B7-BAA6F920B82F}" destId="{84D9217A-EAC2-4878-96DD-952DF5C0C41B}" srcOrd="2" destOrd="0" presId="urn:microsoft.com/office/officeart/2005/8/layout/gear1"/>
    <dgm:cxn modelId="{FB816216-7958-41A3-A457-F890ED171293}" type="presParOf" srcId="{47299FA0-7021-4B03-A7B7-BAA6F920B82F}" destId="{408F3E42-1AE9-481C-9A0A-7F2DDABDCB7F}" srcOrd="3" destOrd="0" presId="urn:microsoft.com/office/officeart/2005/8/layout/gear1"/>
    <dgm:cxn modelId="{0DFA19A6-E671-4A26-8687-5A4F190E41DC}" type="presParOf" srcId="{47299FA0-7021-4B03-A7B7-BAA6F920B82F}" destId="{F45ED09F-38AD-4AAB-AD16-53C4DD66866A}" srcOrd="4" destOrd="0" presId="urn:microsoft.com/office/officeart/2005/8/layout/gear1"/>
    <dgm:cxn modelId="{F1906523-0947-4B34-803E-F371722ECA13}" type="presParOf" srcId="{47299FA0-7021-4B03-A7B7-BAA6F920B82F}" destId="{5DEA1678-AC5F-4B73-B7A3-A0BDBBFC8369}" srcOrd="5" destOrd="0" presId="urn:microsoft.com/office/officeart/2005/8/layout/gear1"/>
    <dgm:cxn modelId="{2CE8DD5F-154C-4648-85B8-1AE460177D75}" type="presParOf" srcId="{47299FA0-7021-4B03-A7B7-BAA6F920B82F}" destId="{BDEDED49-C798-49C1-8B84-B0672C0236AF}" srcOrd="6" destOrd="0" presId="urn:microsoft.com/office/officeart/2005/8/layout/gear1"/>
    <dgm:cxn modelId="{C7D37CA3-638E-4090-B5E8-ED9F1194C45E}" type="presParOf" srcId="{47299FA0-7021-4B03-A7B7-BAA6F920B82F}" destId="{7AADB8C2-8ECA-42A6-97D8-4A761272B613}" srcOrd="7" destOrd="0" presId="urn:microsoft.com/office/officeart/2005/8/layout/gear1"/>
    <dgm:cxn modelId="{76748914-3F3D-4C9E-AC8B-606A012FA726}" type="presParOf" srcId="{47299FA0-7021-4B03-A7B7-BAA6F920B82F}" destId="{80760B2E-CEDB-4A5A-9A6A-C230FFF7FBF7}" srcOrd="8" destOrd="0" presId="urn:microsoft.com/office/officeart/2005/8/layout/gear1"/>
    <dgm:cxn modelId="{45974689-265E-4878-AE32-9A0A7F0679B3}" type="presParOf" srcId="{47299FA0-7021-4B03-A7B7-BAA6F920B82F}" destId="{8DE783F4-F136-4D31-8678-5519532D7868}" srcOrd="9" destOrd="0" presId="urn:microsoft.com/office/officeart/2005/8/layout/gear1"/>
    <dgm:cxn modelId="{C92E2C0D-72D4-4034-8867-D723341269AC}" type="presParOf" srcId="{47299FA0-7021-4B03-A7B7-BAA6F920B82F}" destId="{A5ABC56B-364F-4174-8188-BA5AEA322951}" srcOrd="10" destOrd="0" presId="urn:microsoft.com/office/officeart/2005/8/layout/gear1"/>
    <dgm:cxn modelId="{2C2DF94E-5F95-47F6-8ED2-6FFA4C213393}" type="presParOf" srcId="{47299FA0-7021-4B03-A7B7-BAA6F920B82F}" destId="{AF8F6FD6-AD73-4FA0-AE96-89318CF4B110}" srcOrd="11" destOrd="0" presId="urn:microsoft.com/office/officeart/2005/8/layout/gear1"/>
    <dgm:cxn modelId="{288A9141-8225-4E9D-A026-E295F5D5E91C}" type="presParOf" srcId="{47299FA0-7021-4B03-A7B7-BAA6F920B82F}" destId="{45F0FF84-8CA6-480E-B7AA-D34B9BB070FA}" srcOrd="12" destOrd="0" presId="urn:microsoft.com/office/officeart/2005/8/layout/gear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AFF0E28-69F2-4D10-B70D-6C34B1DA2F00}" type="doc">
      <dgm:prSet loTypeId="urn:microsoft.com/office/officeart/2008/layout/VerticalCurvedList" loCatId="list" qsTypeId="urn:microsoft.com/office/officeart/2005/8/quickstyle/3d2" qsCatId="3D" csTypeId="urn:microsoft.com/office/officeart/2005/8/colors/colorful4" csCatId="colorful" phldr="1"/>
      <dgm:spPr/>
      <dgm:t>
        <a:bodyPr/>
        <a:lstStyle/>
        <a:p>
          <a:endParaRPr lang="zh-CN" altLang="en-US"/>
        </a:p>
      </dgm:t>
    </dgm:pt>
    <dgm:pt modelId="{0FE01A08-F428-4FCE-85E2-7DDB01D81B51}">
      <dgm:prSet phldrT="[文本]" custT="1"/>
      <dgm:spPr/>
      <dgm:t>
        <a:bodyPr/>
        <a:lstStyle/>
        <a:p>
          <a:r>
            <a:rPr lang="en-US" altLang="zh-CN" sz="1400" dirty="0" smtClean="0">
              <a:latin typeface="宋体" panose="02010600030101010101" pitchFamily="2" charset="-122"/>
              <a:ea typeface="宋体" panose="02010600030101010101" pitchFamily="2" charset="-122"/>
            </a:rPr>
            <a:t>1</a:t>
          </a:r>
          <a:r>
            <a:rPr lang="zh-CN" altLang="en-US" sz="1400" dirty="0" smtClean="0">
              <a:latin typeface="宋体" panose="02010600030101010101" pitchFamily="2" charset="-122"/>
              <a:ea typeface="宋体" panose="02010600030101010101" pitchFamily="2" charset="-122"/>
            </a:rPr>
            <a:t>、从</a:t>
          </a:r>
          <a:r>
            <a:rPr lang="en-US" altLang="zh-CN" sz="1400" dirty="0" smtClean="0">
              <a:latin typeface="宋体" panose="02010600030101010101" pitchFamily="2" charset="-122"/>
              <a:ea typeface="宋体" panose="02010600030101010101" pitchFamily="2" charset="-122"/>
            </a:rPr>
            <a:t>2016</a:t>
          </a:r>
          <a:r>
            <a:rPr lang="zh-CN" altLang="en-US" sz="1400" dirty="0" smtClean="0">
              <a:latin typeface="宋体" panose="02010600030101010101" pitchFamily="2" charset="-122"/>
              <a:ea typeface="宋体" panose="02010600030101010101" pitchFamily="2" charset="-122"/>
            </a:rPr>
            <a:t>年起，将“ 普惠性民 办幼儿园 ” 作为民 办园一个属性</a:t>
          </a:r>
          <a:r>
            <a:rPr lang="en-US" altLang="zh-CN" sz="1400" dirty="0" smtClean="0">
              <a:latin typeface="宋体" panose="02010600030101010101" pitchFamily="2" charset="-122"/>
              <a:ea typeface="宋体" panose="02010600030101010101" pitchFamily="2" charset="-122"/>
            </a:rPr>
            <a:t>,</a:t>
          </a:r>
          <a:r>
            <a:rPr lang="zh-CN" altLang="en-US" sz="1400" dirty="0" smtClean="0">
              <a:latin typeface="宋体" panose="02010600030101010101" pitchFamily="2" charset="-122"/>
              <a:ea typeface="宋体" panose="02010600030101010101" pitchFamily="2" charset="-122"/>
            </a:rPr>
            <a:t>纳入统计指标</a:t>
          </a:r>
          <a:endParaRPr lang="zh-CN" altLang="en-US" sz="1400" dirty="0">
            <a:latin typeface="宋体" panose="02010600030101010101" pitchFamily="2" charset="-122"/>
            <a:ea typeface="宋体" panose="02010600030101010101" pitchFamily="2" charset="-122"/>
          </a:endParaRPr>
        </a:p>
      </dgm:t>
    </dgm:pt>
    <dgm:pt modelId="{3264B202-DFDB-4960-8EFE-D3530B25749E}" type="parTrans" cxnId="{3E1E2427-072C-4247-9B19-8AF5CA7BE904}">
      <dgm:prSet/>
      <dgm:spPr/>
      <dgm:t>
        <a:bodyPr/>
        <a:lstStyle/>
        <a:p>
          <a:endParaRPr lang="zh-CN" altLang="en-US"/>
        </a:p>
      </dgm:t>
    </dgm:pt>
    <dgm:pt modelId="{59ADBC98-4FD9-4E6B-A4B2-CA69785C9262}" type="sibTrans" cxnId="{3E1E2427-072C-4247-9B19-8AF5CA7BE904}">
      <dgm:prSet/>
      <dgm:spPr/>
      <dgm:t>
        <a:bodyPr/>
        <a:lstStyle/>
        <a:p>
          <a:endParaRPr lang="zh-CN" altLang="en-US"/>
        </a:p>
      </dgm:t>
    </dgm:pt>
    <dgm:pt modelId="{EA47ED28-B3DF-40EC-BF1A-C14A1273D768}">
      <dgm:prSet phldrT="[文本]"/>
      <dgm:spPr/>
      <dgm:t>
        <a:bodyPr/>
        <a:lstStyle/>
        <a:p>
          <a:r>
            <a:rPr lang="en-US" altLang="zh-CN" dirty="0" smtClean="0">
              <a:latin typeface="宋体" panose="02010600030101010101" pitchFamily="2" charset="-122"/>
              <a:ea typeface="宋体" panose="02010600030101010101" pitchFamily="2" charset="-122"/>
            </a:rPr>
            <a:t>2</a:t>
          </a:r>
          <a:r>
            <a:rPr lang="zh-CN" altLang="en-US" dirty="0" smtClean="0">
              <a:latin typeface="宋体" panose="02010600030101010101" pitchFamily="2" charset="-122"/>
              <a:ea typeface="宋体" panose="02010600030101010101" pitchFamily="2" charset="-122"/>
            </a:rPr>
            <a:t>、在“</a:t>
          </a:r>
          <a:r>
            <a:rPr lang="zh-CN" altLang="zh-CN" dirty="0" smtClean="0">
              <a:latin typeface="宋体" panose="02010600030101010101" pitchFamily="2" charset="-122"/>
              <a:ea typeface="宋体" panose="02010600030101010101" pitchFamily="2" charset="-122"/>
            </a:rPr>
            <a:t>学校（机构）代码管理信息系统</a:t>
          </a:r>
          <a:r>
            <a:rPr lang="zh-CN" altLang="en-US" dirty="0" smtClean="0">
              <a:latin typeface="宋体" panose="02010600030101010101" pitchFamily="2" charset="-122"/>
              <a:ea typeface="宋体" panose="02010600030101010101" pitchFamily="2" charset="-122"/>
            </a:rPr>
            <a:t>”标记“</a:t>
          </a:r>
          <a:r>
            <a:rPr lang="zh-CN" altLang="zh-CN" dirty="0" smtClean="0">
              <a:latin typeface="宋体" panose="02010600030101010101" pitchFamily="2" charset="-122"/>
              <a:ea typeface="宋体" panose="02010600030101010101" pitchFamily="2" charset="-122"/>
            </a:rPr>
            <a:t>普惠性民办幼儿园</a:t>
          </a:r>
          <a:r>
            <a:rPr lang="zh-CN" altLang="en-US" dirty="0" smtClean="0">
              <a:latin typeface="宋体" panose="02010600030101010101" pitchFamily="2" charset="-122"/>
              <a:ea typeface="宋体" panose="02010600030101010101" pitchFamily="2" charset="-122"/>
            </a:rPr>
            <a:t>”，同时上传确认文件（具体操作在“</a:t>
          </a:r>
          <a:r>
            <a:rPr lang="zh-CN" altLang="zh-CN" dirty="0" smtClean="0">
              <a:latin typeface="宋体" panose="02010600030101010101" pitchFamily="2" charset="-122"/>
              <a:ea typeface="宋体" panose="02010600030101010101" pitchFamily="2" charset="-122"/>
            </a:rPr>
            <a:t>学校（机构）代码管理信息系统</a:t>
          </a:r>
          <a:r>
            <a:rPr lang="zh-CN" altLang="en-US" dirty="0" smtClean="0">
              <a:latin typeface="宋体" panose="02010600030101010101" pitchFamily="2" charset="-122"/>
              <a:ea typeface="宋体" panose="02010600030101010101" pitchFamily="2" charset="-122"/>
            </a:rPr>
            <a:t>”里介绍）</a:t>
          </a:r>
          <a:endParaRPr lang="zh-CN" altLang="en-US" dirty="0">
            <a:latin typeface="宋体" panose="02010600030101010101" pitchFamily="2" charset="-122"/>
            <a:ea typeface="宋体" panose="02010600030101010101" pitchFamily="2" charset="-122"/>
          </a:endParaRPr>
        </a:p>
      </dgm:t>
    </dgm:pt>
    <dgm:pt modelId="{89D16807-C466-4591-BBCD-2D6141E1970E}" type="parTrans" cxnId="{02AC427F-A4E5-4EFF-8BF7-3A2C617DB1DC}">
      <dgm:prSet/>
      <dgm:spPr/>
      <dgm:t>
        <a:bodyPr/>
        <a:lstStyle/>
        <a:p>
          <a:endParaRPr lang="zh-CN" altLang="en-US"/>
        </a:p>
      </dgm:t>
    </dgm:pt>
    <dgm:pt modelId="{1B26D703-B6E7-4FC3-9DD6-503E27BDBAE2}" type="sibTrans" cxnId="{02AC427F-A4E5-4EFF-8BF7-3A2C617DB1DC}">
      <dgm:prSet/>
      <dgm:spPr/>
      <dgm:t>
        <a:bodyPr/>
        <a:lstStyle/>
        <a:p>
          <a:endParaRPr lang="zh-CN" altLang="en-US"/>
        </a:p>
      </dgm:t>
    </dgm:pt>
    <dgm:pt modelId="{9A542DC6-9CF6-453E-8C66-B8EE3A2263E1}">
      <dgm:prSet phldrT="[文本]"/>
      <dgm:spPr/>
      <dgm:t>
        <a:bodyPr/>
        <a:lstStyle/>
        <a:p>
          <a:r>
            <a:rPr lang="en-US" altLang="zh-CN" dirty="0" smtClean="0"/>
            <a:t>3</a:t>
          </a:r>
          <a:r>
            <a:rPr lang="zh-CN" altLang="en-US" dirty="0" smtClean="0">
              <a:latin typeface="宋体" panose="02010600030101010101" pitchFamily="2" charset="-122"/>
              <a:ea typeface="宋体" panose="02010600030101010101" pitchFamily="2" charset="-122"/>
            </a:rPr>
            <a:t>、自</a:t>
          </a:r>
          <a:r>
            <a:rPr lang="en-US" altLang="zh-CN" dirty="0" smtClean="0">
              <a:latin typeface="宋体" panose="02010600030101010101" pitchFamily="2" charset="-122"/>
              <a:ea typeface="宋体" panose="02010600030101010101" pitchFamily="2" charset="-122"/>
            </a:rPr>
            <a:t>2016</a:t>
          </a:r>
          <a:r>
            <a:rPr lang="zh-CN" altLang="en-US" dirty="0" smtClean="0">
              <a:latin typeface="宋体" panose="02010600030101010101" pitchFamily="2" charset="-122"/>
              <a:ea typeface="宋体" panose="02010600030101010101" pitchFamily="2" charset="-122"/>
            </a:rPr>
            <a:t>年起，在</a:t>
          </a:r>
          <a:r>
            <a:rPr lang="en-US" altLang="zh-CN" dirty="0" smtClean="0">
              <a:latin typeface="宋体" panose="02010600030101010101" pitchFamily="2" charset="-122"/>
              <a:ea typeface="宋体" panose="02010600030101010101" pitchFamily="2" charset="-122"/>
            </a:rPr>
            <a:t>《</a:t>
          </a:r>
          <a:r>
            <a:rPr lang="zh-CN" altLang="zh-CN" dirty="0" smtClean="0">
              <a:latin typeface="宋体" panose="02010600030101010101" pitchFamily="2" charset="-122"/>
              <a:ea typeface="宋体" panose="02010600030101010101" pitchFamily="2" charset="-122"/>
            </a:rPr>
            <a:t>基础教育综合统计报表</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中增加反映“ 普惠性民 办幼儿园 ” 的指标项</a:t>
          </a:r>
          <a:endParaRPr lang="zh-CN" altLang="en-US" dirty="0">
            <a:latin typeface="宋体" panose="02010600030101010101" pitchFamily="2" charset="-122"/>
            <a:ea typeface="宋体" panose="02010600030101010101" pitchFamily="2" charset="-122"/>
          </a:endParaRPr>
        </a:p>
      </dgm:t>
    </dgm:pt>
    <dgm:pt modelId="{23116C6C-9956-4837-AC69-32D42B840C6E}" type="parTrans" cxnId="{36DC2178-56E0-4BB4-AC65-671A2B7F51F3}">
      <dgm:prSet/>
      <dgm:spPr/>
      <dgm:t>
        <a:bodyPr/>
        <a:lstStyle/>
        <a:p>
          <a:endParaRPr lang="zh-CN" altLang="en-US"/>
        </a:p>
      </dgm:t>
    </dgm:pt>
    <dgm:pt modelId="{1C9A28C4-60D3-4DA7-90F6-0D0FE47804C4}" type="sibTrans" cxnId="{36DC2178-56E0-4BB4-AC65-671A2B7F51F3}">
      <dgm:prSet/>
      <dgm:spPr/>
      <dgm:t>
        <a:bodyPr/>
        <a:lstStyle/>
        <a:p>
          <a:endParaRPr lang="zh-CN" altLang="en-US"/>
        </a:p>
      </dgm:t>
    </dgm:pt>
    <dgm:pt modelId="{B08B8A1B-E944-4950-A479-D76C4ABE4038}" type="pres">
      <dgm:prSet presAssocID="{CAFF0E28-69F2-4D10-B70D-6C34B1DA2F00}" presName="Name0" presStyleCnt="0">
        <dgm:presLayoutVars>
          <dgm:chMax val="7"/>
          <dgm:chPref val="7"/>
          <dgm:dir/>
        </dgm:presLayoutVars>
      </dgm:prSet>
      <dgm:spPr/>
      <dgm:t>
        <a:bodyPr/>
        <a:lstStyle/>
        <a:p>
          <a:endParaRPr lang="zh-CN" altLang="en-US"/>
        </a:p>
      </dgm:t>
    </dgm:pt>
    <dgm:pt modelId="{F6DC5FC4-C76E-4F0D-98DA-761AD06B992C}" type="pres">
      <dgm:prSet presAssocID="{CAFF0E28-69F2-4D10-B70D-6C34B1DA2F00}" presName="Name1" presStyleCnt="0"/>
      <dgm:spPr/>
      <dgm:t>
        <a:bodyPr/>
        <a:lstStyle/>
        <a:p>
          <a:endParaRPr lang="zh-CN" altLang="en-US"/>
        </a:p>
      </dgm:t>
    </dgm:pt>
    <dgm:pt modelId="{5399287B-5955-4F89-BFB2-FD09C6292380}" type="pres">
      <dgm:prSet presAssocID="{CAFF0E28-69F2-4D10-B70D-6C34B1DA2F00}" presName="cycle" presStyleCnt="0"/>
      <dgm:spPr/>
      <dgm:t>
        <a:bodyPr/>
        <a:lstStyle/>
        <a:p>
          <a:endParaRPr lang="zh-CN" altLang="en-US"/>
        </a:p>
      </dgm:t>
    </dgm:pt>
    <dgm:pt modelId="{E98691AD-8D01-48A9-B995-501C0C79E0CE}" type="pres">
      <dgm:prSet presAssocID="{CAFF0E28-69F2-4D10-B70D-6C34B1DA2F00}" presName="srcNode" presStyleLbl="node1" presStyleIdx="0" presStyleCnt="3"/>
      <dgm:spPr/>
      <dgm:t>
        <a:bodyPr/>
        <a:lstStyle/>
        <a:p>
          <a:endParaRPr lang="zh-CN" altLang="en-US"/>
        </a:p>
      </dgm:t>
    </dgm:pt>
    <dgm:pt modelId="{43DC4DFE-39D6-4712-8D5E-0E257AEDF480}" type="pres">
      <dgm:prSet presAssocID="{CAFF0E28-69F2-4D10-B70D-6C34B1DA2F00}" presName="conn" presStyleLbl="parChTrans1D2" presStyleIdx="0" presStyleCnt="1"/>
      <dgm:spPr/>
      <dgm:t>
        <a:bodyPr/>
        <a:lstStyle/>
        <a:p>
          <a:endParaRPr lang="zh-CN" altLang="en-US"/>
        </a:p>
      </dgm:t>
    </dgm:pt>
    <dgm:pt modelId="{7ACF7185-2374-4265-B7F1-EAEF37BEFA99}" type="pres">
      <dgm:prSet presAssocID="{CAFF0E28-69F2-4D10-B70D-6C34B1DA2F00}" presName="extraNode" presStyleLbl="node1" presStyleIdx="0" presStyleCnt="3"/>
      <dgm:spPr/>
      <dgm:t>
        <a:bodyPr/>
        <a:lstStyle/>
        <a:p>
          <a:endParaRPr lang="zh-CN" altLang="en-US"/>
        </a:p>
      </dgm:t>
    </dgm:pt>
    <dgm:pt modelId="{27B4B053-4FB8-41F6-A8B4-ADFC300B42B5}" type="pres">
      <dgm:prSet presAssocID="{CAFF0E28-69F2-4D10-B70D-6C34B1DA2F00}" presName="dstNode" presStyleLbl="node1" presStyleIdx="0" presStyleCnt="3"/>
      <dgm:spPr/>
      <dgm:t>
        <a:bodyPr/>
        <a:lstStyle/>
        <a:p>
          <a:endParaRPr lang="zh-CN" altLang="en-US"/>
        </a:p>
      </dgm:t>
    </dgm:pt>
    <dgm:pt modelId="{591CE3EB-5342-42F6-A9ED-D142562B6A19}" type="pres">
      <dgm:prSet presAssocID="{0FE01A08-F428-4FCE-85E2-7DDB01D81B51}" presName="text_1" presStyleLbl="node1" presStyleIdx="0" presStyleCnt="3">
        <dgm:presLayoutVars>
          <dgm:bulletEnabled val="1"/>
        </dgm:presLayoutVars>
      </dgm:prSet>
      <dgm:spPr/>
      <dgm:t>
        <a:bodyPr/>
        <a:lstStyle/>
        <a:p>
          <a:endParaRPr lang="zh-CN" altLang="en-US"/>
        </a:p>
      </dgm:t>
    </dgm:pt>
    <dgm:pt modelId="{3138EB72-6F0D-4E82-92C0-E5A8A796B75C}" type="pres">
      <dgm:prSet presAssocID="{0FE01A08-F428-4FCE-85E2-7DDB01D81B51}" presName="accent_1" presStyleCnt="0"/>
      <dgm:spPr/>
      <dgm:t>
        <a:bodyPr/>
        <a:lstStyle/>
        <a:p>
          <a:endParaRPr lang="zh-CN" altLang="en-US"/>
        </a:p>
      </dgm:t>
    </dgm:pt>
    <dgm:pt modelId="{CD15B32D-94D2-4A6F-9B09-365FAA751A12}" type="pres">
      <dgm:prSet presAssocID="{0FE01A08-F428-4FCE-85E2-7DDB01D81B51}" presName="accentRepeatNode" presStyleLbl="solidFgAcc1" presStyleIdx="0" presStyleCnt="3"/>
      <dgm:spPr>
        <a:gradFill rotWithShape="0">
          <a:gsLst>
            <a:gs pos="0">
              <a:schemeClr val="accent1">
                <a:lumMod val="75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solidFill>
            <a:srgbClr val="00B050">
              <a:alpha val="48000"/>
            </a:srgbClr>
          </a:solidFill>
        </a:ln>
      </dgm:spPr>
      <dgm:t>
        <a:bodyPr/>
        <a:lstStyle/>
        <a:p>
          <a:endParaRPr lang="zh-CN" altLang="en-US"/>
        </a:p>
      </dgm:t>
    </dgm:pt>
    <dgm:pt modelId="{6BB8B419-0C09-417E-951E-0B48B6B4C57C}" type="pres">
      <dgm:prSet presAssocID="{EA47ED28-B3DF-40EC-BF1A-C14A1273D768}" presName="text_2" presStyleLbl="node1" presStyleIdx="1" presStyleCnt="3">
        <dgm:presLayoutVars>
          <dgm:bulletEnabled val="1"/>
        </dgm:presLayoutVars>
      </dgm:prSet>
      <dgm:spPr/>
      <dgm:t>
        <a:bodyPr/>
        <a:lstStyle/>
        <a:p>
          <a:endParaRPr lang="zh-CN" altLang="en-US"/>
        </a:p>
      </dgm:t>
    </dgm:pt>
    <dgm:pt modelId="{8730434C-E324-4B98-BA6D-FCEBDF8DDEFE}" type="pres">
      <dgm:prSet presAssocID="{EA47ED28-B3DF-40EC-BF1A-C14A1273D768}" presName="accent_2" presStyleCnt="0"/>
      <dgm:spPr/>
      <dgm:t>
        <a:bodyPr/>
        <a:lstStyle/>
        <a:p>
          <a:endParaRPr lang="zh-CN" altLang="en-US"/>
        </a:p>
      </dgm:t>
    </dgm:pt>
    <dgm:pt modelId="{7E867FB9-1AFF-40F5-88E1-FEC61130EE6D}" type="pres">
      <dgm:prSet presAssocID="{EA47ED28-B3DF-40EC-BF1A-C14A1273D768}" presName="accentRepeatNode" presStyleLbl="solidFgAcc1" presStyleIdx="1" presStyleCnt="3"/>
      <dgm:spPr>
        <a:gradFill rotWithShape="0">
          <a:gsLst>
            <a:gs pos="0">
              <a:schemeClr val="accent1">
                <a:lumMod val="75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dgm:spPr>
      <dgm:t>
        <a:bodyPr/>
        <a:lstStyle/>
        <a:p>
          <a:endParaRPr lang="zh-CN" altLang="en-US"/>
        </a:p>
      </dgm:t>
    </dgm:pt>
    <dgm:pt modelId="{5F503D7C-3E3F-4607-84A4-1A8FEC8AE1C8}" type="pres">
      <dgm:prSet presAssocID="{9A542DC6-9CF6-453E-8C66-B8EE3A2263E1}" presName="text_3" presStyleLbl="node1" presStyleIdx="2" presStyleCnt="3">
        <dgm:presLayoutVars>
          <dgm:bulletEnabled val="1"/>
        </dgm:presLayoutVars>
      </dgm:prSet>
      <dgm:spPr/>
      <dgm:t>
        <a:bodyPr/>
        <a:lstStyle/>
        <a:p>
          <a:endParaRPr lang="zh-CN" altLang="en-US"/>
        </a:p>
      </dgm:t>
    </dgm:pt>
    <dgm:pt modelId="{93EED526-FC6C-4550-AC3E-560CD2DDEF10}" type="pres">
      <dgm:prSet presAssocID="{9A542DC6-9CF6-453E-8C66-B8EE3A2263E1}" presName="accent_3" presStyleCnt="0"/>
      <dgm:spPr/>
      <dgm:t>
        <a:bodyPr/>
        <a:lstStyle/>
        <a:p>
          <a:endParaRPr lang="zh-CN" altLang="en-US"/>
        </a:p>
      </dgm:t>
    </dgm:pt>
    <dgm:pt modelId="{25F52F29-58CC-413E-82BA-D6F2CB960BCE}" type="pres">
      <dgm:prSet presAssocID="{9A542DC6-9CF6-453E-8C66-B8EE3A2263E1}" presName="accentRepeatNode" presStyleLbl="solidFgAcc1" presStyleIdx="2" presStyleCnt="3"/>
      <dgm:spPr>
        <a:gradFill rotWithShape="0">
          <a:gsLst>
            <a:gs pos="0">
              <a:srgbClr val="00B050"/>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dgm:spPr>
      <dgm:t>
        <a:bodyPr/>
        <a:lstStyle/>
        <a:p>
          <a:endParaRPr lang="zh-CN" altLang="en-US"/>
        </a:p>
      </dgm:t>
    </dgm:pt>
  </dgm:ptLst>
  <dgm:cxnLst>
    <dgm:cxn modelId="{47C76BAE-AEE9-403C-BBF0-76025B0C6994}" type="presOf" srcId="{CAFF0E28-69F2-4D10-B70D-6C34B1DA2F00}" destId="{B08B8A1B-E944-4950-A479-D76C4ABE4038}" srcOrd="0" destOrd="0" presId="urn:microsoft.com/office/officeart/2008/layout/VerticalCurvedList"/>
    <dgm:cxn modelId="{E1FB10A0-E90D-4824-ABB5-8EF3EBF8054C}" type="presOf" srcId="{9A542DC6-9CF6-453E-8C66-B8EE3A2263E1}" destId="{5F503D7C-3E3F-4607-84A4-1A8FEC8AE1C8}" srcOrd="0" destOrd="0" presId="urn:microsoft.com/office/officeart/2008/layout/VerticalCurvedList"/>
    <dgm:cxn modelId="{3E1E2427-072C-4247-9B19-8AF5CA7BE904}" srcId="{CAFF0E28-69F2-4D10-B70D-6C34B1DA2F00}" destId="{0FE01A08-F428-4FCE-85E2-7DDB01D81B51}" srcOrd="0" destOrd="0" parTransId="{3264B202-DFDB-4960-8EFE-D3530B25749E}" sibTransId="{59ADBC98-4FD9-4E6B-A4B2-CA69785C9262}"/>
    <dgm:cxn modelId="{02AC427F-A4E5-4EFF-8BF7-3A2C617DB1DC}" srcId="{CAFF0E28-69F2-4D10-B70D-6C34B1DA2F00}" destId="{EA47ED28-B3DF-40EC-BF1A-C14A1273D768}" srcOrd="1" destOrd="0" parTransId="{89D16807-C466-4591-BBCD-2D6141E1970E}" sibTransId="{1B26D703-B6E7-4FC3-9DD6-503E27BDBAE2}"/>
    <dgm:cxn modelId="{36DC2178-56E0-4BB4-AC65-671A2B7F51F3}" srcId="{CAFF0E28-69F2-4D10-B70D-6C34B1DA2F00}" destId="{9A542DC6-9CF6-453E-8C66-B8EE3A2263E1}" srcOrd="2" destOrd="0" parTransId="{23116C6C-9956-4837-AC69-32D42B840C6E}" sibTransId="{1C9A28C4-60D3-4DA7-90F6-0D0FE47804C4}"/>
    <dgm:cxn modelId="{BCF703A4-0B3E-4E23-9658-647BF0C98FDC}" type="presOf" srcId="{EA47ED28-B3DF-40EC-BF1A-C14A1273D768}" destId="{6BB8B419-0C09-417E-951E-0B48B6B4C57C}" srcOrd="0" destOrd="0" presId="urn:microsoft.com/office/officeart/2008/layout/VerticalCurvedList"/>
    <dgm:cxn modelId="{14774519-BDC1-467A-BCD1-59E4D6A64421}" type="presOf" srcId="{59ADBC98-4FD9-4E6B-A4B2-CA69785C9262}" destId="{43DC4DFE-39D6-4712-8D5E-0E257AEDF480}" srcOrd="0" destOrd="0" presId="urn:microsoft.com/office/officeart/2008/layout/VerticalCurvedList"/>
    <dgm:cxn modelId="{FD0D2C9C-4DF6-49D4-9A9C-46B8BD66201B}" type="presOf" srcId="{0FE01A08-F428-4FCE-85E2-7DDB01D81B51}" destId="{591CE3EB-5342-42F6-A9ED-D142562B6A19}" srcOrd="0" destOrd="0" presId="urn:microsoft.com/office/officeart/2008/layout/VerticalCurvedList"/>
    <dgm:cxn modelId="{6E07B9E6-970B-48B9-9B3B-296EF0DB5C29}" type="presParOf" srcId="{B08B8A1B-E944-4950-A479-D76C4ABE4038}" destId="{F6DC5FC4-C76E-4F0D-98DA-761AD06B992C}" srcOrd="0" destOrd="0" presId="urn:microsoft.com/office/officeart/2008/layout/VerticalCurvedList"/>
    <dgm:cxn modelId="{D6C29F5D-9E99-4668-9FBA-73448F4291FE}" type="presParOf" srcId="{F6DC5FC4-C76E-4F0D-98DA-761AD06B992C}" destId="{5399287B-5955-4F89-BFB2-FD09C6292380}" srcOrd="0" destOrd="0" presId="urn:microsoft.com/office/officeart/2008/layout/VerticalCurvedList"/>
    <dgm:cxn modelId="{168BCA27-31EA-489D-AB31-D97032D1FDC4}" type="presParOf" srcId="{5399287B-5955-4F89-BFB2-FD09C6292380}" destId="{E98691AD-8D01-48A9-B995-501C0C79E0CE}" srcOrd="0" destOrd="0" presId="urn:microsoft.com/office/officeart/2008/layout/VerticalCurvedList"/>
    <dgm:cxn modelId="{60D2574B-C862-43A3-8F9C-073FC5CDACC2}" type="presParOf" srcId="{5399287B-5955-4F89-BFB2-FD09C6292380}" destId="{43DC4DFE-39D6-4712-8D5E-0E257AEDF480}" srcOrd="1" destOrd="0" presId="urn:microsoft.com/office/officeart/2008/layout/VerticalCurvedList"/>
    <dgm:cxn modelId="{6CFE1432-4720-48DB-86AE-0C9522CA16C8}" type="presParOf" srcId="{5399287B-5955-4F89-BFB2-FD09C6292380}" destId="{7ACF7185-2374-4265-B7F1-EAEF37BEFA99}" srcOrd="2" destOrd="0" presId="urn:microsoft.com/office/officeart/2008/layout/VerticalCurvedList"/>
    <dgm:cxn modelId="{34E82AE4-70ED-4EC9-BF14-7CE93D63A34F}" type="presParOf" srcId="{5399287B-5955-4F89-BFB2-FD09C6292380}" destId="{27B4B053-4FB8-41F6-A8B4-ADFC300B42B5}" srcOrd="3" destOrd="0" presId="urn:microsoft.com/office/officeart/2008/layout/VerticalCurvedList"/>
    <dgm:cxn modelId="{DC725E4E-34B7-4DDE-A25A-7FE8AED6D08B}" type="presParOf" srcId="{F6DC5FC4-C76E-4F0D-98DA-761AD06B992C}" destId="{591CE3EB-5342-42F6-A9ED-D142562B6A19}" srcOrd="1" destOrd="0" presId="urn:microsoft.com/office/officeart/2008/layout/VerticalCurvedList"/>
    <dgm:cxn modelId="{DED600B8-06C1-4228-93FC-8ACDDFFAE96A}" type="presParOf" srcId="{F6DC5FC4-C76E-4F0D-98DA-761AD06B992C}" destId="{3138EB72-6F0D-4E82-92C0-E5A8A796B75C}" srcOrd="2" destOrd="0" presId="urn:microsoft.com/office/officeart/2008/layout/VerticalCurvedList"/>
    <dgm:cxn modelId="{4A7E4E28-F256-4AF8-BB49-A6E477A41888}" type="presParOf" srcId="{3138EB72-6F0D-4E82-92C0-E5A8A796B75C}" destId="{CD15B32D-94D2-4A6F-9B09-365FAA751A12}" srcOrd="0" destOrd="0" presId="urn:microsoft.com/office/officeart/2008/layout/VerticalCurvedList"/>
    <dgm:cxn modelId="{8079CDFC-806B-4274-B21C-7AEAFC5733EB}" type="presParOf" srcId="{F6DC5FC4-C76E-4F0D-98DA-761AD06B992C}" destId="{6BB8B419-0C09-417E-951E-0B48B6B4C57C}" srcOrd="3" destOrd="0" presId="urn:microsoft.com/office/officeart/2008/layout/VerticalCurvedList"/>
    <dgm:cxn modelId="{4055FA68-C3D3-4246-ADA2-172522D18B77}" type="presParOf" srcId="{F6DC5FC4-C76E-4F0D-98DA-761AD06B992C}" destId="{8730434C-E324-4B98-BA6D-FCEBDF8DDEFE}" srcOrd="4" destOrd="0" presId="urn:microsoft.com/office/officeart/2008/layout/VerticalCurvedList"/>
    <dgm:cxn modelId="{DECE4F7A-F6E1-4B7C-94EF-B306DD909AB9}" type="presParOf" srcId="{8730434C-E324-4B98-BA6D-FCEBDF8DDEFE}" destId="{7E867FB9-1AFF-40F5-88E1-FEC61130EE6D}" srcOrd="0" destOrd="0" presId="urn:microsoft.com/office/officeart/2008/layout/VerticalCurvedList"/>
    <dgm:cxn modelId="{BF858D80-17EE-4BA8-A438-C92A56AB7AC2}" type="presParOf" srcId="{F6DC5FC4-C76E-4F0D-98DA-761AD06B992C}" destId="{5F503D7C-3E3F-4607-84A4-1A8FEC8AE1C8}" srcOrd="5" destOrd="0" presId="urn:microsoft.com/office/officeart/2008/layout/VerticalCurvedList"/>
    <dgm:cxn modelId="{70F9A638-2AB8-48BB-B8BA-23D47EE094AD}" type="presParOf" srcId="{F6DC5FC4-C76E-4F0D-98DA-761AD06B992C}" destId="{93EED526-FC6C-4550-AC3E-560CD2DDEF10}" srcOrd="6" destOrd="0" presId="urn:microsoft.com/office/officeart/2008/layout/VerticalCurvedList"/>
    <dgm:cxn modelId="{348F7DAD-2B6F-41B5-B148-D6E0B73CC94A}" type="presParOf" srcId="{93EED526-FC6C-4550-AC3E-560CD2DDEF10}" destId="{25F52F29-58CC-413E-82BA-D6F2CB960BCE}"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6F5D90F-F334-45F0-A363-B2569C3F330A}" type="doc">
      <dgm:prSet loTypeId="urn:microsoft.com/office/officeart/2009/3/layout/StepUpProcess" loCatId="process" qsTypeId="urn:microsoft.com/office/officeart/2005/8/quickstyle/simple5" qsCatId="simple" csTypeId="urn:microsoft.com/office/officeart/2005/8/colors/colorful4" csCatId="colorful" phldr="1"/>
      <dgm:spPr/>
      <dgm:t>
        <a:bodyPr/>
        <a:lstStyle/>
        <a:p>
          <a:endParaRPr lang="zh-CN" altLang="en-US"/>
        </a:p>
      </dgm:t>
    </dgm:pt>
    <dgm:pt modelId="{6FDB789D-A252-4685-8F2E-AC1E706E1297}">
      <dgm:prSet phldrT="[文本]" custT="1"/>
      <dgm:spPr/>
      <dgm:t>
        <a:bodyPr/>
        <a:lstStyle/>
        <a:p>
          <a:r>
            <a:rPr lang="en-US" altLang="zh-CN" sz="1800" b="1" dirty="0" smtClean="0">
              <a:latin typeface="宋体" panose="02010600030101010101" pitchFamily="2" charset="-122"/>
              <a:ea typeface="宋体" panose="02010600030101010101" pitchFamily="2" charset="-122"/>
            </a:rPr>
            <a:t>2015</a:t>
          </a:r>
          <a:r>
            <a:rPr lang="zh-CN" altLang="en-US" sz="1800" b="1" dirty="0" smtClean="0">
              <a:latin typeface="宋体" panose="02010600030101010101" pitchFamily="2" charset="-122"/>
              <a:ea typeface="宋体" panose="02010600030101010101" pitchFamily="2" charset="-122"/>
            </a:rPr>
            <a:t>年以前</a:t>
          </a:r>
          <a:endParaRPr lang="zh-CN" altLang="en-US" sz="1800" b="1" dirty="0">
            <a:latin typeface="宋体" panose="02010600030101010101" pitchFamily="2" charset="-122"/>
            <a:ea typeface="宋体" panose="02010600030101010101" pitchFamily="2" charset="-122"/>
          </a:endParaRPr>
        </a:p>
      </dgm:t>
    </dgm:pt>
    <dgm:pt modelId="{901B2A7F-9661-41D5-91FA-F97F28788E7F}" type="parTrans" cxnId="{B3EF3B8F-0D78-4B69-B212-3EF27FA8B910}">
      <dgm:prSet/>
      <dgm:spPr/>
      <dgm:t>
        <a:bodyPr/>
        <a:lstStyle/>
        <a:p>
          <a:endParaRPr lang="zh-CN" altLang="en-US"/>
        </a:p>
      </dgm:t>
    </dgm:pt>
    <dgm:pt modelId="{735D2C96-B06C-42F3-B04B-95573739DD75}" type="sibTrans" cxnId="{B3EF3B8F-0D78-4B69-B212-3EF27FA8B910}">
      <dgm:prSet/>
      <dgm:spPr/>
      <dgm:t>
        <a:bodyPr/>
        <a:lstStyle/>
        <a:p>
          <a:endParaRPr lang="zh-CN" altLang="en-US"/>
        </a:p>
      </dgm:t>
    </dgm:pt>
    <dgm:pt modelId="{BC53E48A-E69F-4725-8D0E-08FC4BA79DFB}">
      <dgm:prSet phldrT="[文本]" custT="1"/>
      <dgm:spPr/>
      <dgm:t>
        <a:bodyPr/>
        <a:lstStyle/>
        <a:p>
          <a:r>
            <a:rPr lang="zh-CN" altLang="en-US" sz="1600" b="1" dirty="0" smtClean="0">
              <a:latin typeface="宋体" panose="02010600030101010101" pitchFamily="2" charset="-122"/>
              <a:ea typeface="宋体" panose="02010600030101010101" pitchFamily="2" charset="-122"/>
            </a:rPr>
            <a:t>政府购买学位数：是指在公办学校不能满足需要的情况下，地方各级政府采取政府购买服务的方式，向民办学校购买的用以安排符合条件的</a:t>
          </a:r>
          <a:r>
            <a:rPr lang="zh-CN" altLang="en-US" sz="1600" b="1" dirty="0" smtClean="0">
              <a:solidFill>
                <a:srgbClr val="FF0000"/>
              </a:solidFill>
              <a:latin typeface="宋体" panose="02010600030101010101" pitchFamily="2" charset="-122"/>
              <a:ea typeface="宋体" panose="02010600030101010101" pitchFamily="2" charset="-122"/>
            </a:rPr>
            <a:t>进城务工人员随迁子女</a:t>
          </a:r>
          <a:r>
            <a:rPr lang="zh-CN" altLang="en-US" sz="1600" b="1" dirty="0" smtClean="0">
              <a:latin typeface="宋体" panose="02010600030101010101" pitchFamily="2" charset="-122"/>
              <a:ea typeface="宋体" panose="02010600030101010101" pitchFamily="2" charset="-122"/>
            </a:rPr>
            <a:t>接受义务教育学位的数量。填报时，以财政实际支付的人数为准。本指标为民办的普通中、小学填报。</a:t>
          </a:r>
          <a:endParaRPr lang="zh-CN" altLang="en-US" sz="1600" b="1" dirty="0">
            <a:latin typeface="宋体" panose="02010600030101010101" pitchFamily="2" charset="-122"/>
            <a:ea typeface="宋体" panose="02010600030101010101" pitchFamily="2" charset="-122"/>
          </a:endParaRPr>
        </a:p>
      </dgm:t>
    </dgm:pt>
    <dgm:pt modelId="{4F4B4218-1F4B-41C1-804F-977BE3C67F24}" type="parTrans" cxnId="{EC73E2EE-6FEE-460C-AE4A-F620101A6CAB}">
      <dgm:prSet/>
      <dgm:spPr/>
      <dgm:t>
        <a:bodyPr/>
        <a:lstStyle/>
        <a:p>
          <a:endParaRPr lang="zh-CN" altLang="en-US"/>
        </a:p>
      </dgm:t>
    </dgm:pt>
    <dgm:pt modelId="{7EF8DF2E-5D52-4543-B0DE-8F9D8D666A67}" type="sibTrans" cxnId="{EC73E2EE-6FEE-460C-AE4A-F620101A6CAB}">
      <dgm:prSet/>
      <dgm:spPr/>
      <dgm:t>
        <a:bodyPr/>
        <a:lstStyle/>
        <a:p>
          <a:endParaRPr lang="zh-CN" altLang="en-US"/>
        </a:p>
      </dgm:t>
    </dgm:pt>
    <dgm:pt modelId="{DA6AC387-F074-4F3C-9EA7-97188FC8A882}">
      <dgm:prSet phldrT="[文本]" custT="1"/>
      <dgm:spPr/>
      <dgm:t>
        <a:bodyPr/>
        <a:lstStyle/>
        <a:p>
          <a:r>
            <a:rPr lang="zh-CN" altLang="en-US" sz="1800" b="1" dirty="0" smtClean="0">
              <a:latin typeface="宋体" panose="02010600030101010101" pitchFamily="2" charset="-122"/>
              <a:ea typeface="宋体" panose="02010600030101010101" pitchFamily="2" charset="-122"/>
            </a:rPr>
            <a:t>自</a:t>
          </a:r>
          <a:r>
            <a:rPr lang="en-US" altLang="zh-CN" sz="1800" b="1" dirty="0" smtClean="0">
              <a:latin typeface="宋体" panose="02010600030101010101" pitchFamily="2" charset="-122"/>
              <a:ea typeface="宋体" panose="02010600030101010101" pitchFamily="2" charset="-122"/>
            </a:rPr>
            <a:t>2016</a:t>
          </a:r>
          <a:r>
            <a:rPr lang="zh-CN" altLang="en-US" sz="1800" b="1" dirty="0" smtClean="0">
              <a:latin typeface="宋体" panose="02010600030101010101" pitchFamily="2" charset="-122"/>
              <a:ea typeface="宋体" panose="02010600030101010101" pitchFamily="2" charset="-122"/>
            </a:rPr>
            <a:t>年始</a:t>
          </a:r>
          <a:endParaRPr lang="zh-CN" altLang="en-US" sz="1800" b="1" dirty="0">
            <a:latin typeface="宋体" panose="02010600030101010101" pitchFamily="2" charset="-122"/>
            <a:ea typeface="宋体" panose="02010600030101010101" pitchFamily="2" charset="-122"/>
          </a:endParaRPr>
        </a:p>
      </dgm:t>
    </dgm:pt>
    <dgm:pt modelId="{77118AE7-340C-4C95-B885-6FD718C490C3}" type="parTrans" cxnId="{A9D7AF36-040A-4FC5-86D7-532D8F26D2C1}">
      <dgm:prSet/>
      <dgm:spPr/>
      <dgm:t>
        <a:bodyPr/>
        <a:lstStyle/>
        <a:p>
          <a:endParaRPr lang="zh-CN" altLang="en-US"/>
        </a:p>
      </dgm:t>
    </dgm:pt>
    <dgm:pt modelId="{663C7622-B5F4-453E-9FDD-69E554C0A126}" type="sibTrans" cxnId="{A9D7AF36-040A-4FC5-86D7-532D8F26D2C1}">
      <dgm:prSet/>
      <dgm:spPr/>
      <dgm:t>
        <a:bodyPr/>
        <a:lstStyle/>
        <a:p>
          <a:endParaRPr lang="zh-CN" altLang="en-US"/>
        </a:p>
      </dgm:t>
    </dgm:pt>
    <dgm:pt modelId="{9B327DE4-31D0-440E-AB69-44AEB64E128A}">
      <dgm:prSet phldrT="[文本]" custT="1"/>
      <dgm:spPr/>
      <dgm:t>
        <a:bodyPr/>
        <a:lstStyle/>
        <a:p>
          <a:r>
            <a:rPr lang="zh-CN" altLang="en-US" sz="1600" b="1" dirty="0" smtClean="0">
              <a:latin typeface="宋体" panose="02010600030101010101" pitchFamily="2" charset="-122"/>
              <a:ea typeface="宋体" panose="02010600030101010101" pitchFamily="2" charset="-122"/>
            </a:rPr>
            <a:t>政府购买学位数：是指在公办学校不能满足需要的情况下，地方各级政府采取政府购买服务的方式，向民办学校购买的用以安排符合条件的</a:t>
          </a:r>
          <a:r>
            <a:rPr lang="zh-CN" altLang="en-US" sz="1600" b="1" dirty="0" smtClean="0">
              <a:solidFill>
                <a:srgbClr val="FF0000"/>
              </a:solidFill>
              <a:latin typeface="宋体" panose="02010600030101010101" pitchFamily="2" charset="-122"/>
              <a:ea typeface="宋体" panose="02010600030101010101" pitchFamily="2" charset="-122"/>
            </a:rPr>
            <a:t>适龄儿童、少年</a:t>
          </a:r>
          <a:r>
            <a:rPr lang="zh-CN" altLang="en-US" sz="1600" b="1" dirty="0" smtClean="0">
              <a:latin typeface="宋体" panose="02010600030101010101" pitchFamily="2" charset="-122"/>
              <a:ea typeface="宋体" panose="02010600030101010101" pitchFamily="2" charset="-122"/>
            </a:rPr>
            <a:t>接受义务教育学位的数量。填报时，以财政实际支付的人数为准。本指标为民办的普通中、小学填报。</a:t>
          </a:r>
          <a:endParaRPr lang="zh-CN" altLang="en-US" sz="1600" b="1" dirty="0">
            <a:latin typeface="宋体" panose="02010600030101010101" pitchFamily="2" charset="-122"/>
            <a:ea typeface="宋体" panose="02010600030101010101" pitchFamily="2" charset="-122"/>
          </a:endParaRPr>
        </a:p>
      </dgm:t>
    </dgm:pt>
    <dgm:pt modelId="{BC73C69D-D508-4B55-9E87-C66390036412}" type="parTrans" cxnId="{04587B03-5D1C-4AC7-B1A0-77624986B0DF}">
      <dgm:prSet/>
      <dgm:spPr/>
      <dgm:t>
        <a:bodyPr/>
        <a:lstStyle/>
        <a:p>
          <a:endParaRPr lang="zh-CN" altLang="en-US"/>
        </a:p>
      </dgm:t>
    </dgm:pt>
    <dgm:pt modelId="{C5C28D17-947A-4627-9FA5-4D37AC23FA45}" type="sibTrans" cxnId="{04587B03-5D1C-4AC7-B1A0-77624986B0DF}">
      <dgm:prSet/>
      <dgm:spPr/>
      <dgm:t>
        <a:bodyPr/>
        <a:lstStyle/>
        <a:p>
          <a:endParaRPr lang="zh-CN" altLang="en-US"/>
        </a:p>
      </dgm:t>
    </dgm:pt>
    <dgm:pt modelId="{293321C0-65A6-4936-BF39-E627F3294092}">
      <dgm:prSet custT="1"/>
      <dgm:spPr/>
      <dgm:t>
        <a:bodyPr/>
        <a:lstStyle/>
        <a:p>
          <a:r>
            <a:rPr lang="zh-CN" altLang="en-US" sz="1600" b="1" smtClean="0">
              <a:latin typeface="宋体" panose="02010600030101010101" pitchFamily="2" charset="-122"/>
              <a:ea typeface="宋体" panose="02010600030101010101" pitchFamily="2" charset="-122"/>
            </a:rPr>
            <a:t>增加：“其中：用于进城务工人员随迁子女的学位数”</a:t>
          </a:r>
          <a:endParaRPr lang="zh-CN" altLang="en-US" sz="1600" b="1" dirty="0">
            <a:latin typeface="宋体" panose="02010600030101010101" pitchFamily="2" charset="-122"/>
            <a:ea typeface="宋体" panose="02010600030101010101" pitchFamily="2" charset="-122"/>
          </a:endParaRPr>
        </a:p>
      </dgm:t>
    </dgm:pt>
    <dgm:pt modelId="{7E543E83-4DB5-4BBC-89AA-ECF8A40B6E68}" type="parTrans" cxnId="{54125B19-DA78-41C3-84D2-DE5AE395889B}">
      <dgm:prSet/>
      <dgm:spPr/>
      <dgm:t>
        <a:bodyPr/>
        <a:lstStyle/>
        <a:p>
          <a:endParaRPr lang="zh-CN" altLang="en-US"/>
        </a:p>
      </dgm:t>
    </dgm:pt>
    <dgm:pt modelId="{4A4FF9CD-7DBA-48DD-8F73-CBB8F169B188}" type="sibTrans" cxnId="{54125B19-DA78-41C3-84D2-DE5AE395889B}">
      <dgm:prSet/>
      <dgm:spPr/>
      <dgm:t>
        <a:bodyPr/>
        <a:lstStyle/>
        <a:p>
          <a:endParaRPr lang="zh-CN" altLang="en-US"/>
        </a:p>
      </dgm:t>
    </dgm:pt>
    <dgm:pt modelId="{B01DB4EB-9E81-4D5F-B7E0-4ACD7ADD1A86}" type="pres">
      <dgm:prSet presAssocID="{26F5D90F-F334-45F0-A363-B2569C3F330A}" presName="rootnode" presStyleCnt="0">
        <dgm:presLayoutVars>
          <dgm:chMax/>
          <dgm:chPref/>
          <dgm:dir/>
          <dgm:animLvl val="lvl"/>
        </dgm:presLayoutVars>
      </dgm:prSet>
      <dgm:spPr/>
      <dgm:t>
        <a:bodyPr/>
        <a:lstStyle/>
        <a:p>
          <a:endParaRPr lang="zh-CN" altLang="en-US"/>
        </a:p>
      </dgm:t>
    </dgm:pt>
    <dgm:pt modelId="{12F7A02F-A9D9-4738-8599-8B917799BB84}" type="pres">
      <dgm:prSet presAssocID="{6FDB789D-A252-4685-8F2E-AC1E706E1297}" presName="composite" presStyleCnt="0"/>
      <dgm:spPr/>
      <dgm:t>
        <a:bodyPr/>
        <a:lstStyle/>
        <a:p>
          <a:endParaRPr lang="zh-CN" altLang="en-US"/>
        </a:p>
      </dgm:t>
    </dgm:pt>
    <dgm:pt modelId="{A1A79CBE-6EEC-4D20-AB1A-B82955718A37}" type="pres">
      <dgm:prSet presAssocID="{6FDB789D-A252-4685-8F2E-AC1E706E1297}" presName="LShape" presStyleLbl="alignNode1" presStyleIdx="0" presStyleCnt="3"/>
      <dgm:spPr/>
      <dgm:t>
        <a:bodyPr/>
        <a:lstStyle/>
        <a:p>
          <a:endParaRPr lang="zh-CN" altLang="en-US"/>
        </a:p>
      </dgm:t>
    </dgm:pt>
    <dgm:pt modelId="{40FBAB8C-51D1-4359-9B0D-188A327FE4AF}" type="pres">
      <dgm:prSet presAssocID="{6FDB789D-A252-4685-8F2E-AC1E706E1297}" presName="ParentText" presStyleLbl="revTx" presStyleIdx="0" presStyleCnt="2">
        <dgm:presLayoutVars>
          <dgm:chMax val="0"/>
          <dgm:chPref val="0"/>
          <dgm:bulletEnabled val="1"/>
        </dgm:presLayoutVars>
      </dgm:prSet>
      <dgm:spPr/>
      <dgm:t>
        <a:bodyPr/>
        <a:lstStyle/>
        <a:p>
          <a:endParaRPr lang="zh-CN" altLang="en-US"/>
        </a:p>
      </dgm:t>
    </dgm:pt>
    <dgm:pt modelId="{4BDF32BA-AA6A-4D68-9FD5-80772752A811}" type="pres">
      <dgm:prSet presAssocID="{6FDB789D-A252-4685-8F2E-AC1E706E1297}" presName="Triangle" presStyleLbl="alignNode1" presStyleIdx="1" presStyleCnt="3"/>
      <dgm:spPr/>
      <dgm:t>
        <a:bodyPr/>
        <a:lstStyle/>
        <a:p>
          <a:endParaRPr lang="zh-CN" altLang="en-US"/>
        </a:p>
      </dgm:t>
    </dgm:pt>
    <dgm:pt modelId="{03A60CF1-B88D-4D6E-819B-C575C252B50D}" type="pres">
      <dgm:prSet presAssocID="{735D2C96-B06C-42F3-B04B-95573739DD75}" presName="sibTrans" presStyleCnt="0"/>
      <dgm:spPr/>
      <dgm:t>
        <a:bodyPr/>
        <a:lstStyle/>
        <a:p>
          <a:endParaRPr lang="zh-CN" altLang="en-US"/>
        </a:p>
      </dgm:t>
    </dgm:pt>
    <dgm:pt modelId="{0E1B68A0-E626-4EBB-99D2-36E1C0AB7BE8}" type="pres">
      <dgm:prSet presAssocID="{735D2C96-B06C-42F3-B04B-95573739DD75}" presName="space" presStyleCnt="0"/>
      <dgm:spPr/>
      <dgm:t>
        <a:bodyPr/>
        <a:lstStyle/>
        <a:p>
          <a:endParaRPr lang="zh-CN" altLang="en-US"/>
        </a:p>
      </dgm:t>
    </dgm:pt>
    <dgm:pt modelId="{98715A4B-4102-4E58-B57A-F9E1A8C081B8}" type="pres">
      <dgm:prSet presAssocID="{DA6AC387-F074-4F3C-9EA7-97188FC8A882}" presName="composite" presStyleCnt="0"/>
      <dgm:spPr/>
      <dgm:t>
        <a:bodyPr/>
        <a:lstStyle/>
        <a:p>
          <a:endParaRPr lang="zh-CN" altLang="en-US"/>
        </a:p>
      </dgm:t>
    </dgm:pt>
    <dgm:pt modelId="{4546683C-4893-42BA-B10F-5D4B77C19946}" type="pres">
      <dgm:prSet presAssocID="{DA6AC387-F074-4F3C-9EA7-97188FC8A882}" presName="LShape" presStyleLbl="alignNode1" presStyleIdx="2" presStyleCnt="3"/>
      <dgm:spPr/>
      <dgm:t>
        <a:bodyPr/>
        <a:lstStyle/>
        <a:p>
          <a:endParaRPr lang="zh-CN" altLang="en-US"/>
        </a:p>
      </dgm:t>
    </dgm:pt>
    <dgm:pt modelId="{803F8642-BAFA-4DEE-BC79-378CCD644F71}" type="pres">
      <dgm:prSet presAssocID="{DA6AC387-F074-4F3C-9EA7-97188FC8A882}" presName="ParentText" presStyleLbl="revTx" presStyleIdx="1" presStyleCnt="2">
        <dgm:presLayoutVars>
          <dgm:chMax val="0"/>
          <dgm:chPref val="0"/>
          <dgm:bulletEnabled val="1"/>
        </dgm:presLayoutVars>
      </dgm:prSet>
      <dgm:spPr/>
      <dgm:t>
        <a:bodyPr/>
        <a:lstStyle/>
        <a:p>
          <a:endParaRPr lang="zh-CN" altLang="en-US"/>
        </a:p>
      </dgm:t>
    </dgm:pt>
  </dgm:ptLst>
  <dgm:cxnLst>
    <dgm:cxn modelId="{857FCE61-49CF-46E3-884A-2B0F6328AA93}" type="presOf" srcId="{BC53E48A-E69F-4725-8D0E-08FC4BA79DFB}" destId="{40FBAB8C-51D1-4359-9B0D-188A327FE4AF}" srcOrd="0" destOrd="1" presId="urn:microsoft.com/office/officeart/2009/3/layout/StepUpProcess"/>
    <dgm:cxn modelId="{EC73E2EE-6FEE-460C-AE4A-F620101A6CAB}" srcId="{6FDB789D-A252-4685-8F2E-AC1E706E1297}" destId="{BC53E48A-E69F-4725-8D0E-08FC4BA79DFB}" srcOrd="0" destOrd="0" parTransId="{4F4B4218-1F4B-41C1-804F-977BE3C67F24}" sibTransId="{7EF8DF2E-5D52-4543-B0DE-8F9D8D666A67}"/>
    <dgm:cxn modelId="{B3EF3B8F-0D78-4B69-B212-3EF27FA8B910}" srcId="{26F5D90F-F334-45F0-A363-B2569C3F330A}" destId="{6FDB789D-A252-4685-8F2E-AC1E706E1297}" srcOrd="0" destOrd="0" parTransId="{901B2A7F-9661-41D5-91FA-F97F28788E7F}" sibTransId="{735D2C96-B06C-42F3-B04B-95573739DD75}"/>
    <dgm:cxn modelId="{E09E0C4E-D62A-4036-A0EE-8125922E356F}" type="presOf" srcId="{26F5D90F-F334-45F0-A363-B2569C3F330A}" destId="{B01DB4EB-9E81-4D5F-B7E0-4ACD7ADD1A86}" srcOrd="0" destOrd="0" presId="urn:microsoft.com/office/officeart/2009/3/layout/StepUpProcess"/>
    <dgm:cxn modelId="{0C4C981B-2F57-4EDB-B8EF-FBCDB72EE02E}" type="presOf" srcId="{6FDB789D-A252-4685-8F2E-AC1E706E1297}" destId="{40FBAB8C-51D1-4359-9B0D-188A327FE4AF}" srcOrd="0" destOrd="0" presId="urn:microsoft.com/office/officeart/2009/3/layout/StepUpProcess"/>
    <dgm:cxn modelId="{04587B03-5D1C-4AC7-B1A0-77624986B0DF}" srcId="{DA6AC387-F074-4F3C-9EA7-97188FC8A882}" destId="{9B327DE4-31D0-440E-AB69-44AEB64E128A}" srcOrd="0" destOrd="0" parTransId="{BC73C69D-D508-4B55-9E87-C66390036412}" sibTransId="{C5C28D17-947A-4627-9FA5-4D37AC23FA45}"/>
    <dgm:cxn modelId="{E677180E-1CD0-4E3E-8AAD-72A26E157CED}" type="presOf" srcId="{DA6AC387-F074-4F3C-9EA7-97188FC8A882}" destId="{803F8642-BAFA-4DEE-BC79-378CCD644F71}" srcOrd="0" destOrd="0" presId="urn:microsoft.com/office/officeart/2009/3/layout/StepUpProcess"/>
    <dgm:cxn modelId="{A9D7AF36-040A-4FC5-86D7-532D8F26D2C1}" srcId="{26F5D90F-F334-45F0-A363-B2569C3F330A}" destId="{DA6AC387-F074-4F3C-9EA7-97188FC8A882}" srcOrd="1" destOrd="0" parTransId="{77118AE7-340C-4C95-B885-6FD718C490C3}" sibTransId="{663C7622-B5F4-453E-9FDD-69E554C0A126}"/>
    <dgm:cxn modelId="{54125B19-DA78-41C3-84D2-DE5AE395889B}" srcId="{DA6AC387-F074-4F3C-9EA7-97188FC8A882}" destId="{293321C0-65A6-4936-BF39-E627F3294092}" srcOrd="1" destOrd="0" parTransId="{7E543E83-4DB5-4BBC-89AA-ECF8A40B6E68}" sibTransId="{4A4FF9CD-7DBA-48DD-8F73-CBB8F169B188}"/>
    <dgm:cxn modelId="{E6B81936-CA59-47BD-A6E0-E504C9DD53FE}" type="presOf" srcId="{293321C0-65A6-4936-BF39-E627F3294092}" destId="{803F8642-BAFA-4DEE-BC79-378CCD644F71}" srcOrd="0" destOrd="2" presId="urn:microsoft.com/office/officeart/2009/3/layout/StepUpProcess"/>
    <dgm:cxn modelId="{445925FB-D5BB-46D9-8DEC-73273BF1B6F7}" type="presOf" srcId="{9B327DE4-31D0-440E-AB69-44AEB64E128A}" destId="{803F8642-BAFA-4DEE-BC79-378CCD644F71}" srcOrd="0" destOrd="1" presId="urn:microsoft.com/office/officeart/2009/3/layout/StepUpProcess"/>
    <dgm:cxn modelId="{C83B5D58-CF08-44C5-AA67-2452C958DBB0}" type="presParOf" srcId="{B01DB4EB-9E81-4D5F-B7E0-4ACD7ADD1A86}" destId="{12F7A02F-A9D9-4738-8599-8B917799BB84}" srcOrd="0" destOrd="0" presId="urn:microsoft.com/office/officeart/2009/3/layout/StepUpProcess"/>
    <dgm:cxn modelId="{91CD20B5-BACB-4D1A-BD92-4EE95D8EF9C9}" type="presParOf" srcId="{12F7A02F-A9D9-4738-8599-8B917799BB84}" destId="{A1A79CBE-6EEC-4D20-AB1A-B82955718A37}" srcOrd="0" destOrd="0" presId="urn:microsoft.com/office/officeart/2009/3/layout/StepUpProcess"/>
    <dgm:cxn modelId="{9DEBBA80-005F-4452-A200-A9E484B62958}" type="presParOf" srcId="{12F7A02F-A9D9-4738-8599-8B917799BB84}" destId="{40FBAB8C-51D1-4359-9B0D-188A327FE4AF}" srcOrd="1" destOrd="0" presId="urn:microsoft.com/office/officeart/2009/3/layout/StepUpProcess"/>
    <dgm:cxn modelId="{5EDAA2B2-56DA-429B-BC62-1FEFB56BB78D}" type="presParOf" srcId="{12F7A02F-A9D9-4738-8599-8B917799BB84}" destId="{4BDF32BA-AA6A-4D68-9FD5-80772752A811}" srcOrd="2" destOrd="0" presId="urn:microsoft.com/office/officeart/2009/3/layout/StepUpProcess"/>
    <dgm:cxn modelId="{3CC4E194-C2E8-4DAE-BC2E-308E8CB6BC8A}" type="presParOf" srcId="{B01DB4EB-9E81-4D5F-B7E0-4ACD7ADD1A86}" destId="{03A60CF1-B88D-4D6E-819B-C575C252B50D}" srcOrd="1" destOrd="0" presId="urn:microsoft.com/office/officeart/2009/3/layout/StepUpProcess"/>
    <dgm:cxn modelId="{9C15ED61-5B63-4124-A7D4-8D74BCBAB29E}" type="presParOf" srcId="{03A60CF1-B88D-4D6E-819B-C575C252B50D}" destId="{0E1B68A0-E626-4EBB-99D2-36E1C0AB7BE8}" srcOrd="0" destOrd="0" presId="urn:microsoft.com/office/officeart/2009/3/layout/StepUpProcess"/>
    <dgm:cxn modelId="{2C4DF5F4-AD20-4126-9514-4A605F4E2CF8}" type="presParOf" srcId="{B01DB4EB-9E81-4D5F-B7E0-4ACD7ADD1A86}" destId="{98715A4B-4102-4E58-B57A-F9E1A8C081B8}" srcOrd="2" destOrd="0" presId="urn:microsoft.com/office/officeart/2009/3/layout/StepUpProcess"/>
    <dgm:cxn modelId="{8D1FB52C-FA90-42FC-BF0D-36EF1120E660}" type="presParOf" srcId="{98715A4B-4102-4E58-B57A-F9E1A8C081B8}" destId="{4546683C-4893-42BA-B10F-5D4B77C19946}" srcOrd="0" destOrd="0" presId="urn:microsoft.com/office/officeart/2009/3/layout/StepUpProcess"/>
    <dgm:cxn modelId="{31F3E370-EB9D-4354-BDA5-E66109148CB8}" type="presParOf" srcId="{98715A4B-4102-4E58-B57A-F9E1A8C081B8}" destId="{803F8642-BAFA-4DEE-BC79-378CCD644F71}" srcOrd="1" destOrd="0" presId="urn:microsoft.com/office/officeart/2009/3/layout/StepUp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6E27A11-D7FD-4E57-A498-ED017210AF53}" type="doc">
      <dgm:prSet loTypeId="urn:microsoft.com/office/officeart/2009/3/layout/PieProcess" loCatId="list" qsTypeId="urn:microsoft.com/office/officeart/2005/8/quickstyle/3d2" qsCatId="3D" csTypeId="urn:microsoft.com/office/officeart/2005/8/colors/accent1_2" csCatId="accent1" phldr="1"/>
      <dgm:spPr/>
      <dgm:t>
        <a:bodyPr/>
        <a:lstStyle/>
        <a:p>
          <a:endParaRPr lang="zh-CN" altLang="en-US"/>
        </a:p>
      </dgm:t>
    </dgm:pt>
    <dgm:pt modelId="{87F9C565-F37A-48B9-95AD-86B4AF15CE19}">
      <dgm:prSet phldrT="[文本]" custT="1"/>
      <dgm:spPr/>
      <dgm:t>
        <a:bodyPr/>
        <a:lstStyle/>
        <a:p>
          <a:r>
            <a:rPr lang="en-US" altLang="zh-CN" sz="1800" b="1" smtClean="0"/>
            <a:t>2015</a:t>
          </a:r>
          <a:r>
            <a:rPr lang="zh-CN" altLang="en-US" sz="1800" b="1" smtClean="0"/>
            <a:t>年以前</a:t>
          </a:r>
          <a:endParaRPr lang="zh-CN" altLang="en-US" sz="1800" b="1" dirty="0"/>
        </a:p>
      </dgm:t>
    </dgm:pt>
    <dgm:pt modelId="{C8BC19FF-957F-4347-984E-E5671BA2DBED}" type="parTrans" cxnId="{ACA253A4-7DE6-4774-AB8C-8183B9899378}">
      <dgm:prSet/>
      <dgm:spPr/>
      <dgm:t>
        <a:bodyPr/>
        <a:lstStyle/>
        <a:p>
          <a:endParaRPr lang="zh-CN" altLang="en-US"/>
        </a:p>
      </dgm:t>
    </dgm:pt>
    <dgm:pt modelId="{7D280F63-0A6D-4BA7-A179-D4AAC975AF30}" type="sibTrans" cxnId="{ACA253A4-7DE6-4774-AB8C-8183B9899378}">
      <dgm:prSet/>
      <dgm:spPr/>
      <dgm:t>
        <a:bodyPr/>
        <a:lstStyle/>
        <a:p>
          <a:endParaRPr lang="zh-CN" altLang="en-US"/>
        </a:p>
      </dgm:t>
    </dgm:pt>
    <dgm:pt modelId="{8DA082BB-C426-4EF2-9B35-C6EBB00D2A0A}">
      <dgm:prSet phldrT="[文本]" custT="1"/>
      <dgm:spPr/>
      <dgm:t>
        <a:bodyPr/>
        <a:lstStyle/>
        <a:p>
          <a:r>
            <a:rPr lang="zh-CN" altLang="en-US" sz="1600" b="1" dirty="0" smtClean="0">
              <a:latin typeface="宋体" panose="02010600030101010101" pitchFamily="2" charset="-122"/>
              <a:ea typeface="宋体" panose="02010600030101010101" pitchFamily="2" charset="-122"/>
            </a:rPr>
            <a:t>农村留守儿童：</a:t>
          </a:r>
          <a:r>
            <a:rPr lang="zh-CN" altLang="en-US" sz="1600" dirty="0" smtClean="0">
              <a:latin typeface="宋体" panose="02010600030101010101" pitchFamily="2" charset="-122"/>
              <a:ea typeface="宋体" panose="02010600030101010101" pitchFamily="2" charset="-122"/>
            </a:rPr>
            <a:t>是指外出务工连续半年以上的农民托留在户籍所在地家乡，由父、母</a:t>
          </a:r>
          <a:r>
            <a:rPr lang="zh-CN" altLang="en-US" sz="1800" dirty="0" smtClean="0">
              <a:solidFill>
                <a:srgbClr val="FF0000"/>
              </a:solidFill>
              <a:latin typeface="宋体" panose="02010600030101010101" pitchFamily="2" charset="-122"/>
              <a:ea typeface="宋体" panose="02010600030101010101" pitchFamily="2" charset="-122"/>
            </a:rPr>
            <a:t>单方</a:t>
          </a:r>
          <a:r>
            <a:rPr lang="zh-CN" altLang="en-US" sz="1600" dirty="0" smtClean="0">
              <a:latin typeface="宋体" panose="02010600030101010101" pitchFamily="2" charset="-122"/>
              <a:ea typeface="宋体" panose="02010600030101010101" pitchFamily="2" charset="-122"/>
            </a:rPr>
            <a:t>或其他亲属监护接受义务教育的适龄儿童少年。</a:t>
          </a:r>
          <a:endParaRPr lang="zh-CN" altLang="en-US" sz="1600" dirty="0">
            <a:latin typeface="宋体" panose="02010600030101010101" pitchFamily="2" charset="-122"/>
            <a:ea typeface="宋体" panose="02010600030101010101" pitchFamily="2" charset="-122"/>
          </a:endParaRPr>
        </a:p>
      </dgm:t>
    </dgm:pt>
    <dgm:pt modelId="{D02729D2-ACC5-4D9B-A33C-13DE90140016}" type="parTrans" cxnId="{A0982F08-9014-4EFD-9D2E-D43F5D0B6189}">
      <dgm:prSet/>
      <dgm:spPr/>
      <dgm:t>
        <a:bodyPr/>
        <a:lstStyle/>
        <a:p>
          <a:endParaRPr lang="zh-CN" altLang="en-US"/>
        </a:p>
      </dgm:t>
    </dgm:pt>
    <dgm:pt modelId="{FE64D7D7-1A90-4C39-8BD9-A6C3C569C0A6}" type="sibTrans" cxnId="{A0982F08-9014-4EFD-9D2E-D43F5D0B6189}">
      <dgm:prSet/>
      <dgm:spPr/>
      <dgm:t>
        <a:bodyPr/>
        <a:lstStyle/>
        <a:p>
          <a:endParaRPr lang="zh-CN" altLang="en-US"/>
        </a:p>
      </dgm:t>
    </dgm:pt>
    <dgm:pt modelId="{E4B9927D-9AFE-4604-AABC-758D9E1809BA}">
      <dgm:prSet phldrT="[文本]" custT="1"/>
      <dgm:spPr/>
      <dgm:t>
        <a:bodyPr/>
        <a:lstStyle/>
        <a:p>
          <a:r>
            <a:rPr lang="zh-CN" altLang="en-US" sz="1800" b="1" smtClean="0"/>
            <a:t>自</a:t>
          </a:r>
          <a:r>
            <a:rPr lang="en-US" altLang="zh-CN" sz="1800" b="1" smtClean="0"/>
            <a:t>2016</a:t>
          </a:r>
          <a:r>
            <a:rPr lang="zh-CN" altLang="en-US" sz="1800" b="1" smtClean="0"/>
            <a:t>年始</a:t>
          </a:r>
          <a:endParaRPr lang="zh-CN" altLang="en-US" sz="1800" b="1" dirty="0"/>
        </a:p>
      </dgm:t>
    </dgm:pt>
    <dgm:pt modelId="{0FD90180-F77E-4F65-B57E-C165C51B1D7F}" type="parTrans" cxnId="{AD604272-76E9-46FD-89E4-D8165A5AD836}">
      <dgm:prSet/>
      <dgm:spPr/>
      <dgm:t>
        <a:bodyPr/>
        <a:lstStyle/>
        <a:p>
          <a:endParaRPr lang="zh-CN" altLang="en-US"/>
        </a:p>
      </dgm:t>
    </dgm:pt>
    <dgm:pt modelId="{45A50718-F3AE-4AAB-93AF-C0D6ACCADFE0}" type="sibTrans" cxnId="{AD604272-76E9-46FD-89E4-D8165A5AD836}">
      <dgm:prSet/>
      <dgm:spPr/>
      <dgm:t>
        <a:bodyPr/>
        <a:lstStyle/>
        <a:p>
          <a:endParaRPr lang="zh-CN" altLang="en-US"/>
        </a:p>
      </dgm:t>
    </dgm:pt>
    <dgm:pt modelId="{0263A647-6435-4F2B-92D7-CD3871A67A9D}">
      <dgm:prSet phldrT="[文本]" custT="1"/>
      <dgm:spPr/>
      <dgm:t>
        <a:bodyPr/>
        <a:lstStyle/>
        <a:p>
          <a:r>
            <a:rPr lang="zh-CN" altLang="en-US" sz="1600" smtClean="0">
              <a:latin typeface="宋体" panose="02010600030101010101" pitchFamily="2" charset="-122"/>
              <a:ea typeface="宋体" panose="02010600030101010101" pitchFamily="2" charset="-122"/>
            </a:rPr>
            <a:t>“</a:t>
          </a:r>
          <a:r>
            <a:rPr lang="zh-CN" altLang="en-US" sz="1600" b="1" smtClean="0">
              <a:latin typeface="宋体" panose="02010600030101010101" pitchFamily="2" charset="-122"/>
              <a:ea typeface="宋体" panose="02010600030101010101" pitchFamily="2" charset="-122"/>
            </a:rPr>
            <a:t>留守儿童</a:t>
          </a:r>
          <a:r>
            <a:rPr lang="zh-CN" altLang="en-US" sz="1600" smtClean="0">
              <a:latin typeface="宋体" panose="02010600030101010101" pitchFamily="2" charset="-122"/>
              <a:ea typeface="宋体" panose="02010600030101010101" pitchFamily="2" charset="-122"/>
            </a:rPr>
            <a:t>”是指父母双方外出务工或一方外出务工另一方无监护能力、不满十六周岁的未成年人。</a:t>
          </a:r>
          <a:endParaRPr lang="zh-CN" altLang="en-US" sz="1600" dirty="0">
            <a:latin typeface="宋体" panose="02010600030101010101" pitchFamily="2" charset="-122"/>
            <a:ea typeface="宋体" panose="02010600030101010101" pitchFamily="2" charset="-122"/>
          </a:endParaRPr>
        </a:p>
      </dgm:t>
    </dgm:pt>
    <dgm:pt modelId="{91EC509F-6177-4858-9442-5B89852B7893}" type="parTrans" cxnId="{DE6EEE6F-5EC1-490E-BE3E-11E0673C00D9}">
      <dgm:prSet/>
      <dgm:spPr/>
      <dgm:t>
        <a:bodyPr/>
        <a:lstStyle/>
        <a:p>
          <a:endParaRPr lang="zh-CN" altLang="en-US"/>
        </a:p>
      </dgm:t>
    </dgm:pt>
    <dgm:pt modelId="{D7FB0EA4-20CE-457D-A040-7671754D5F44}" type="sibTrans" cxnId="{DE6EEE6F-5EC1-490E-BE3E-11E0673C00D9}">
      <dgm:prSet/>
      <dgm:spPr/>
      <dgm:t>
        <a:bodyPr/>
        <a:lstStyle/>
        <a:p>
          <a:endParaRPr lang="zh-CN" altLang="en-US"/>
        </a:p>
      </dgm:t>
    </dgm:pt>
    <dgm:pt modelId="{D2852606-85F7-41F8-86A2-32F3D061CC49}">
      <dgm:prSet phldrT="[文本]" custT="1"/>
      <dgm:spPr/>
      <dgm:t>
        <a:bodyPr/>
        <a:lstStyle/>
        <a:p>
          <a:r>
            <a:rPr lang="zh-CN" altLang="en-US" sz="1600" b="1" dirty="0" smtClean="0">
              <a:latin typeface="宋体" panose="02010600030101010101" pitchFamily="2" charset="-122"/>
              <a:ea typeface="宋体" panose="02010600030101010101" pitchFamily="2" charset="-122"/>
            </a:rPr>
            <a:t>农村留守儿童</a:t>
          </a:r>
          <a:r>
            <a:rPr lang="zh-CN" altLang="en-US" sz="1600" dirty="0" smtClean="0">
              <a:latin typeface="宋体" panose="02010600030101010101" pitchFamily="2" charset="-122"/>
              <a:ea typeface="宋体" panose="02010600030101010101" pitchFamily="2" charset="-122"/>
            </a:rPr>
            <a:t>：是指父母</a:t>
          </a:r>
          <a:r>
            <a:rPr lang="zh-CN" altLang="en-US" sz="1800" dirty="0" smtClean="0">
              <a:solidFill>
                <a:srgbClr val="FF0000"/>
              </a:solidFill>
              <a:latin typeface="宋体" panose="02010600030101010101" pitchFamily="2" charset="-122"/>
              <a:ea typeface="宋体" panose="02010600030101010101" pitchFamily="2" charset="-122"/>
            </a:rPr>
            <a:t>双方</a:t>
          </a:r>
          <a:r>
            <a:rPr lang="zh-CN" altLang="en-US" sz="1600" dirty="0" smtClean="0">
              <a:latin typeface="宋体" panose="02010600030101010101" pitchFamily="2" charset="-122"/>
              <a:ea typeface="宋体" panose="02010600030101010101" pitchFamily="2" charset="-122"/>
            </a:rPr>
            <a:t>外出务工连续半年以上，或一方外出务工另一方无监护能力，将其托留在户籍所在地家乡，由父母委托有监护能力的亲属或其他成年人代为监护接受义务教育的不满十六周岁的未成年人。</a:t>
          </a:r>
          <a:endParaRPr lang="zh-CN" altLang="en-US" sz="1600" dirty="0">
            <a:latin typeface="宋体" panose="02010600030101010101" pitchFamily="2" charset="-122"/>
            <a:ea typeface="宋体" panose="02010600030101010101" pitchFamily="2" charset="-122"/>
          </a:endParaRPr>
        </a:p>
      </dgm:t>
    </dgm:pt>
    <dgm:pt modelId="{B874B372-EB04-4304-861B-25845C72194F}" type="parTrans" cxnId="{AEA4CEA9-4AFD-4FD3-80C9-15A51A505308}">
      <dgm:prSet/>
      <dgm:spPr/>
      <dgm:t>
        <a:bodyPr/>
        <a:lstStyle/>
        <a:p>
          <a:endParaRPr lang="zh-CN" altLang="en-US"/>
        </a:p>
      </dgm:t>
    </dgm:pt>
    <dgm:pt modelId="{01F67DF4-3FB1-4892-8871-4FEFD8D8E6D9}" type="sibTrans" cxnId="{AEA4CEA9-4AFD-4FD3-80C9-15A51A505308}">
      <dgm:prSet/>
      <dgm:spPr/>
      <dgm:t>
        <a:bodyPr/>
        <a:lstStyle/>
        <a:p>
          <a:endParaRPr lang="zh-CN" altLang="en-US"/>
        </a:p>
      </dgm:t>
    </dgm:pt>
    <dgm:pt modelId="{A61367BA-32A8-43C0-B9D3-AAEAEAA23EDC}" type="pres">
      <dgm:prSet presAssocID="{96E27A11-D7FD-4E57-A498-ED017210AF53}" presName="Name0" presStyleCnt="0">
        <dgm:presLayoutVars>
          <dgm:chMax val="7"/>
          <dgm:chPref val="7"/>
          <dgm:dir/>
          <dgm:animOne val="branch"/>
          <dgm:animLvl val="lvl"/>
        </dgm:presLayoutVars>
      </dgm:prSet>
      <dgm:spPr/>
      <dgm:t>
        <a:bodyPr/>
        <a:lstStyle/>
        <a:p>
          <a:endParaRPr lang="zh-CN" altLang="en-US"/>
        </a:p>
      </dgm:t>
    </dgm:pt>
    <dgm:pt modelId="{D22EDE76-B1B5-4DA4-8DED-658DC4453B42}" type="pres">
      <dgm:prSet presAssocID="{87F9C565-F37A-48B9-95AD-86B4AF15CE19}" presName="ParentComposite" presStyleCnt="0"/>
      <dgm:spPr/>
      <dgm:t>
        <a:bodyPr/>
        <a:lstStyle/>
        <a:p>
          <a:endParaRPr lang="zh-CN" altLang="en-US"/>
        </a:p>
      </dgm:t>
    </dgm:pt>
    <dgm:pt modelId="{E9AC8E39-6354-42CE-9CA1-BAE18105B7C8}" type="pres">
      <dgm:prSet presAssocID="{87F9C565-F37A-48B9-95AD-86B4AF15CE19}" presName="Chord" presStyleLbl="bgShp" presStyleIdx="0" presStyleCnt="2"/>
      <dgm:spPr/>
      <dgm:t>
        <a:bodyPr/>
        <a:lstStyle/>
        <a:p>
          <a:endParaRPr lang="zh-CN" altLang="en-US"/>
        </a:p>
      </dgm:t>
    </dgm:pt>
    <dgm:pt modelId="{E94D2BA3-C1F2-416B-93AC-6D4ECE24A641}" type="pres">
      <dgm:prSet presAssocID="{87F9C565-F37A-48B9-95AD-86B4AF15CE19}" presName="Pie" presStyleLbl="alignNode1" presStyleIdx="0" presStyleCnt="2"/>
      <dgm:spPr/>
      <dgm:t>
        <a:bodyPr/>
        <a:lstStyle/>
        <a:p>
          <a:endParaRPr lang="zh-CN" altLang="en-US"/>
        </a:p>
      </dgm:t>
    </dgm:pt>
    <dgm:pt modelId="{CABDC48C-3F73-44BF-B8A6-D414C79420F5}" type="pres">
      <dgm:prSet presAssocID="{87F9C565-F37A-48B9-95AD-86B4AF15CE19}" presName="Parent" presStyleLbl="revTx" presStyleIdx="0" presStyleCnt="4">
        <dgm:presLayoutVars>
          <dgm:chMax val="1"/>
          <dgm:chPref val="1"/>
          <dgm:bulletEnabled val="1"/>
        </dgm:presLayoutVars>
      </dgm:prSet>
      <dgm:spPr/>
      <dgm:t>
        <a:bodyPr/>
        <a:lstStyle/>
        <a:p>
          <a:endParaRPr lang="zh-CN" altLang="en-US"/>
        </a:p>
      </dgm:t>
    </dgm:pt>
    <dgm:pt modelId="{440DF00A-B593-445E-B8B0-52D4A3B2BA68}" type="pres">
      <dgm:prSet presAssocID="{FE64D7D7-1A90-4C39-8BD9-A6C3C569C0A6}" presName="negSibTrans" presStyleCnt="0"/>
      <dgm:spPr/>
      <dgm:t>
        <a:bodyPr/>
        <a:lstStyle/>
        <a:p>
          <a:endParaRPr lang="zh-CN" altLang="en-US"/>
        </a:p>
      </dgm:t>
    </dgm:pt>
    <dgm:pt modelId="{76A5EDD4-0008-4C05-97A4-09EA02C95387}" type="pres">
      <dgm:prSet presAssocID="{87F9C565-F37A-48B9-95AD-86B4AF15CE19}" presName="composite" presStyleCnt="0"/>
      <dgm:spPr/>
      <dgm:t>
        <a:bodyPr/>
        <a:lstStyle/>
        <a:p>
          <a:endParaRPr lang="zh-CN" altLang="en-US"/>
        </a:p>
      </dgm:t>
    </dgm:pt>
    <dgm:pt modelId="{0C427CBC-0C18-48D7-A7F2-FE7AC3DCD601}" type="pres">
      <dgm:prSet presAssocID="{87F9C565-F37A-48B9-95AD-86B4AF15CE19}" presName="Child" presStyleLbl="revTx" presStyleIdx="1" presStyleCnt="4">
        <dgm:presLayoutVars>
          <dgm:chMax val="0"/>
          <dgm:chPref val="0"/>
          <dgm:bulletEnabled val="1"/>
        </dgm:presLayoutVars>
      </dgm:prSet>
      <dgm:spPr/>
      <dgm:t>
        <a:bodyPr/>
        <a:lstStyle/>
        <a:p>
          <a:endParaRPr lang="zh-CN" altLang="en-US"/>
        </a:p>
      </dgm:t>
    </dgm:pt>
    <dgm:pt modelId="{6974DA57-31C0-4469-B7E2-BCCB21D44257}" type="pres">
      <dgm:prSet presAssocID="{7D280F63-0A6D-4BA7-A179-D4AAC975AF30}" presName="sibTrans" presStyleCnt="0"/>
      <dgm:spPr/>
      <dgm:t>
        <a:bodyPr/>
        <a:lstStyle/>
        <a:p>
          <a:endParaRPr lang="zh-CN" altLang="en-US"/>
        </a:p>
      </dgm:t>
    </dgm:pt>
    <dgm:pt modelId="{2E3FCBAA-8186-44C6-9E7E-7E8C007AE516}" type="pres">
      <dgm:prSet presAssocID="{E4B9927D-9AFE-4604-AABC-758D9E1809BA}" presName="ParentComposite" presStyleCnt="0"/>
      <dgm:spPr/>
      <dgm:t>
        <a:bodyPr/>
        <a:lstStyle/>
        <a:p>
          <a:endParaRPr lang="zh-CN" altLang="en-US"/>
        </a:p>
      </dgm:t>
    </dgm:pt>
    <dgm:pt modelId="{FE77794B-E68B-44A3-A798-296E8C777228}" type="pres">
      <dgm:prSet presAssocID="{E4B9927D-9AFE-4604-AABC-758D9E1809BA}" presName="Chord" presStyleLbl="bgShp" presStyleIdx="1" presStyleCnt="2"/>
      <dgm:spPr/>
      <dgm:t>
        <a:bodyPr/>
        <a:lstStyle/>
        <a:p>
          <a:endParaRPr lang="zh-CN" altLang="en-US"/>
        </a:p>
      </dgm:t>
    </dgm:pt>
    <dgm:pt modelId="{7FA07266-F629-4C69-A869-F600A3BE0022}" type="pres">
      <dgm:prSet presAssocID="{E4B9927D-9AFE-4604-AABC-758D9E1809BA}" presName="Pie" presStyleLbl="alignNode1" presStyleIdx="1" presStyleCnt="2"/>
      <dgm:spPr/>
      <dgm:t>
        <a:bodyPr/>
        <a:lstStyle/>
        <a:p>
          <a:endParaRPr lang="zh-CN" altLang="en-US"/>
        </a:p>
      </dgm:t>
    </dgm:pt>
    <dgm:pt modelId="{8201835B-F701-46D3-9B50-F67DC6AD6C1F}" type="pres">
      <dgm:prSet presAssocID="{E4B9927D-9AFE-4604-AABC-758D9E1809BA}" presName="Parent" presStyleLbl="revTx" presStyleIdx="2" presStyleCnt="4">
        <dgm:presLayoutVars>
          <dgm:chMax val="1"/>
          <dgm:chPref val="1"/>
          <dgm:bulletEnabled val="1"/>
        </dgm:presLayoutVars>
      </dgm:prSet>
      <dgm:spPr/>
      <dgm:t>
        <a:bodyPr/>
        <a:lstStyle/>
        <a:p>
          <a:endParaRPr lang="zh-CN" altLang="en-US"/>
        </a:p>
      </dgm:t>
    </dgm:pt>
    <dgm:pt modelId="{4B7276EF-7895-45A4-91D9-6C6D80C8BAC6}" type="pres">
      <dgm:prSet presAssocID="{D7FB0EA4-20CE-457D-A040-7671754D5F44}" presName="negSibTrans" presStyleCnt="0"/>
      <dgm:spPr/>
      <dgm:t>
        <a:bodyPr/>
        <a:lstStyle/>
        <a:p>
          <a:endParaRPr lang="zh-CN" altLang="en-US"/>
        </a:p>
      </dgm:t>
    </dgm:pt>
    <dgm:pt modelId="{CEF5FC59-29E8-446F-94C2-8685A1094BC6}" type="pres">
      <dgm:prSet presAssocID="{E4B9927D-9AFE-4604-AABC-758D9E1809BA}" presName="composite" presStyleCnt="0"/>
      <dgm:spPr/>
      <dgm:t>
        <a:bodyPr/>
        <a:lstStyle/>
        <a:p>
          <a:endParaRPr lang="zh-CN" altLang="en-US"/>
        </a:p>
      </dgm:t>
    </dgm:pt>
    <dgm:pt modelId="{A58020EB-B859-4AEA-ACAD-8CD2E90960BC}" type="pres">
      <dgm:prSet presAssocID="{E4B9927D-9AFE-4604-AABC-758D9E1809BA}" presName="Child" presStyleLbl="revTx" presStyleIdx="3" presStyleCnt="4">
        <dgm:presLayoutVars>
          <dgm:chMax val="0"/>
          <dgm:chPref val="0"/>
          <dgm:bulletEnabled val="1"/>
        </dgm:presLayoutVars>
      </dgm:prSet>
      <dgm:spPr/>
      <dgm:t>
        <a:bodyPr/>
        <a:lstStyle/>
        <a:p>
          <a:endParaRPr lang="zh-CN" altLang="en-US"/>
        </a:p>
      </dgm:t>
    </dgm:pt>
  </dgm:ptLst>
  <dgm:cxnLst>
    <dgm:cxn modelId="{C30A309A-773E-4879-B739-A5DFF462F08B}" type="presOf" srcId="{96E27A11-D7FD-4E57-A498-ED017210AF53}" destId="{A61367BA-32A8-43C0-B9D3-AAEAEAA23EDC}" srcOrd="0" destOrd="0" presId="urn:microsoft.com/office/officeart/2009/3/layout/PieProcess"/>
    <dgm:cxn modelId="{ACA253A4-7DE6-4774-AB8C-8183B9899378}" srcId="{96E27A11-D7FD-4E57-A498-ED017210AF53}" destId="{87F9C565-F37A-48B9-95AD-86B4AF15CE19}" srcOrd="0" destOrd="0" parTransId="{C8BC19FF-957F-4347-984E-E5671BA2DBED}" sibTransId="{7D280F63-0A6D-4BA7-A179-D4AAC975AF30}"/>
    <dgm:cxn modelId="{AEA4CEA9-4AFD-4FD3-80C9-15A51A505308}" srcId="{E4B9927D-9AFE-4604-AABC-758D9E1809BA}" destId="{D2852606-85F7-41F8-86A2-32F3D061CC49}" srcOrd="1" destOrd="0" parTransId="{B874B372-EB04-4304-861B-25845C72194F}" sibTransId="{01F67DF4-3FB1-4892-8871-4FEFD8D8E6D9}"/>
    <dgm:cxn modelId="{AD604272-76E9-46FD-89E4-D8165A5AD836}" srcId="{96E27A11-D7FD-4E57-A498-ED017210AF53}" destId="{E4B9927D-9AFE-4604-AABC-758D9E1809BA}" srcOrd="1" destOrd="0" parTransId="{0FD90180-F77E-4F65-B57E-C165C51B1D7F}" sibTransId="{45A50718-F3AE-4AAB-93AF-C0D6ACCADFE0}"/>
    <dgm:cxn modelId="{496A07BE-3765-4D70-A4DF-E3E4871D89FA}" type="presOf" srcId="{D2852606-85F7-41F8-86A2-32F3D061CC49}" destId="{A58020EB-B859-4AEA-ACAD-8CD2E90960BC}" srcOrd="0" destOrd="1" presId="urn:microsoft.com/office/officeart/2009/3/layout/PieProcess"/>
    <dgm:cxn modelId="{A0982F08-9014-4EFD-9D2E-D43F5D0B6189}" srcId="{87F9C565-F37A-48B9-95AD-86B4AF15CE19}" destId="{8DA082BB-C426-4EF2-9B35-C6EBB00D2A0A}" srcOrd="0" destOrd="0" parTransId="{D02729D2-ACC5-4D9B-A33C-13DE90140016}" sibTransId="{FE64D7D7-1A90-4C39-8BD9-A6C3C569C0A6}"/>
    <dgm:cxn modelId="{DE6EEE6F-5EC1-490E-BE3E-11E0673C00D9}" srcId="{E4B9927D-9AFE-4604-AABC-758D9E1809BA}" destId="{0263A647-6435-4F2B-92D7-CD3871A67A9D}" srcOrd="0" destOrd="0" parTransId="{91EC509F-6177-4858-9442-5B89852B7893}" sibTransId="{D7FB0EA4-20CE-457D-A040-7671754D5F44}"/>
    <dgm:cxn modelId="{7AD1164B-418D-4FC3-9A9B-F492CE23C32D}" type="presOf" srcId="{0263A647-6435-4F2B-92D7-CD3871A67A9D}" destId="{A58020EB-B859-4AEA-ACAD-8CD2E90960BC}" srcOrd="0" destOrd="0" presId="urn:microsoft.com/office/officeart/2009/3/layout/PieProcess"/>
    <dgm:cxn modelId="{14ED66AB-3F75-4B26-98D8-C9B4B37C7816}" type="presOf" srcId="{87F9C565-F37A-48B9-95AD-86B4AF15CE19}" destId="{CABDC48C-3F73-44BF-B8A6-D414C79420F5}" srcOrd="0" destOrd="0" presId="urn:microsoft.com/office/officeart/2009/3/layout/PieProcess"/>
    <dgm:cxn modelId="{635A2A43-185F-4EEB-9EBE-C6D90262968B}" type="presOf" srcId="{8DA082BB-C426-4EF2-9B35-C6EBB00D2A0A}" destId="{0C427CBC-0C18-48D7-A7F2-FE7AC3DCD601}" srcOrd="0" destOrd="0" presId="urn:microsoft.com/office/officeart/2009/3/layout/PieProcess"/>
    <dgm:cxn modelId="{83F9C2B0-10F8-4A9E-8FA4-484454263D07}" type="presOf" srcId="{E4B9927D-9AFE-4604-AABC-758D9E1809BA}" destId="{8201835B-F701-46D3-9B50-F67DC6AD6C1F}" srcOrd="0" destOrd="0" presId="urn:microsoft.com/office/officeart/2009/3/layout/PieProcess"/>
    <dgm:cxn modelId="{FCF329E8-8A6B-42BC-B5DE-0679BB9DCBC6}" type="presParOf" srcId="{A61367BA-32A8-43C0-B9D3-AAEAEAA23EDC}" destId="{D22EDE76-B1B5-4DA4-8DED-658DC4453B42}" srcOrd="0" destOrd="0" presId="urn:microsoft.com/office/officeart/2009/3/layout/PieProcess"/>
    <dgm:cxn modelId="{2FAAC999-70A5-4335-9A57-A26DA131531E}" type="presParOf" srcId="{D22EDE76-B1B5-4DA4-8DED-658DC4453B42}" destId="{E9AC8E39-6354-42CE-9CA1-BAE18105B7C8}" srcOrd="0" destOrd="0" presId="urn:microsoft.com/office/officeart/2009/3/layout/PieProcess"/>
    <dgm:cxn modelId="{A5651591-2E12-471F-A7F6-5BD992D8A1FA}" type="presParOf" srcId="{D22EDE76-B1B5-4DA4-8DED-658DC4453B42}" destId="{E94D2BA3-C1F2-416B-93AC-6D4ECE24A641}" srcOrd="1" destOrd="0" presId="urn:microsoft.com/office/officeart/2009/3/layout/PieProcess"/>
    <dgm:cxn modelId="{074C6250-C965-43D5-A470-37133E9C6CBC}" type="presParOf" srcId="{D22EDE76-B1B5-4DA4-8DED-658DC4453B42}" destId="{CABDC48C-3F73-44BF-B8A6-D414C79420F5}" srcOrd="2" destOrd="0" presId="urn:microsoft.com/office/officeart/2009/3/layout/PieProcess"/>
    <dgm:cxn modelId="{A407DB8F-8B9D-49AF-9B89-C12B907F1B14}" type="presParOf" srcId="{A61367BA-32A8-43C0-B9D3-AAEAEAA23EDC}" destId="{440DF00A-B593-445E-B8B0-52D4A3B2BA68}" srcOrd="1" destOrd="0" presId="urn:microsoft.com/office/officeart/2009/3/layout/PieProcess"/>
    <dgm:cxn modelId="{A0998C77-040A-4F52-B619-9A7F316910FC}" type="presParOf" srcId="{A61367BA-32A8-43C0-B9D3-AAEAEAA23EDC}" destId="{76A5EDD4-0008-4C05-97A4-09EA02C95387}" srcOrd="2" destOrd="0" presId="urn:microsoft.com/office/officeart/2009/3/layout/PieProcess"/>
    <dgm:cxn modelId="{6A025526-B898-458D-BCA8-E2CEF1AD8D07}" type="presParOf" srcId="{76A5EDD4-0008-4C05-97A4-09EA02C95387}" destId="{0C427CBC-0C18-48D7-A7F2-FE7AC3DCD601}" srcOrd="0" destOrd="0" presId="urn:microsoft.com/office/officeart/2009/3/layout/PieProcess"/>
    <dgm:cxn modelId="{0B50F1AD-F1E3-4C5F-9365-23ABDE4C777C}" type="presParOf" srcId="{A61367BA-32A8-43C0-B9D3-AAEAEAA23EDC}" destId="{6974DA57-31C0-4469-B7E2-BCCB21D44257}" srcOrd="3" destOrd="0" presId="urn:microsoft.com/office/officeart/2009/3/layout/PieProcess"/>
    <dgm:cxn modelId="{4218C7B0-777F-438A-8EC0-6634F64E5255}" type="presParOf" srcId="{A61367BA-32A8-43C0-B9D3-AAEAEAA23EDC}" destId="{2E3FCBAA-8186-44C6-9E7E-7E8C007AE516}" srcOrd="4" destOrd="0" presId="urn:microsoft.com/office/officeart/2009/3/layout/PieProcess"/>
    <dgm:cxn modelId="{141915E7-0BA4-4284-942F-EFD92E61F602}" type="presParOf" srcId="{2E3FCBAA-8186-44C6-9E7E-7E8C007AE516}" destId="{FE77794B-E68B-44A3-A798-296E8C777228}" srcOrd="0" destOrd="0" presId="urn:microsoft.com/office/officeart/2009/3/layout/PieProcess"/>
    <dgm:cxn modelId="{DC51B379-26F1-4240-BA86-2BCC166CBE42}" type="presParOf" srcId="{2E3FCBAA-8186-44C6-9E7E-7E8C007AE516}" destId="{7FA07266-F629-4C69-A869-F600A3BE0022}" srcOrd="1" destOrd="0" presId="urn:microsoft.com/office/officeart/2009/3/layout/PieProcess"/>
    <dgm:cxn modelId="{11012FAF-8B07-4B37-B016-292931ED7065}" type="presParOf" srcId="{2E3FCBAA-8186-44C6-9E7E-7E8C007AE516}" destId="{8201835B-F701-46D3-9B50-F67DC6AD6C1F}" srcOrd="2" destOrd="0" presId="urn:microsoft.com/office/officeart/2009/3/layout/PieProcess"/>
    <dgm:cxn modelId="{0082DF2A-D2E9-4BCD-823A-310089652907}" type="presParOf" srcId="{A61367BA-32A8-43C0-B9D3-AAEAEAA23EDC}" destId="{4B7276EF-7895-45A4-91D9-6C6D80C8BAC6}" srcOrd="5" destOrd="0" presId="urn:microsoft.com/office/officeart/2009/3/layout/PieProcess"/>
    <dgm:cxn modelId="{BB584D6C-494B-4577-8193-8315FD551B1D}" type="presParOf" srcId="{A61367BA-32A8-43C0-B9D3-AAEAEAA23EDC}" destId="{CEF5FC59-29E8-446F-94C2-8685A1094BC6}" srcOrd="6" destOrd="0" presId="urn:microsoft.com/office/officeart/2009/3/layout/PieProcess"/>
    <dgm:cxn modelId="{5438EC47-19A2-4559-B4CC-D6B5F5620FE3}" type="presParOf" srcId="{CEF5FC59-29E8-446F-94C2-8685A1094BC6}" destId="{A58020EB-B859-4AEA-ACAD-8CD2E90960BC}" srcOrd="0" destOrd="0" presId="urn:microsoft.com/office/officeart/2009/3/layout/Pie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48E5D3C-3D7B-40BC-A93B-F2DABAC2B3DB}" type="doc">
      <dgm:prSet loTypeId="urn:microsoft.com/office/officeart/2005/8/layout/chevron2" loCatId="list" qsTypeId="urn:microsoft.com/office/officeart/2005/8/quickstyle/simple5" qsCatId="simple" csTypeId="urn:microsoft.com/office/officeart/2005/8/colors/colorful4" csCatId="colorful" phldr="1"/>
      <dgm:spPr/>
      <dgm:t>
        <a:bodyPr/>
        <a:lstStyle/>
        <a:p>
          <a:endParaRPr lang="zh-CN" altLang="en-US"/>
        </a:p>
      </dgm:t>
    </dgm:pt>
    <dgm:pt modelId="{96245D29-5B77-4413-8117-500B66DBDCEE}">
      <dgm:prSet phldrT="[文本]"/>
      <dgm:spPr/>
      <dgm:t>
        <a:bodyPr/>
        <a:lstStyle/>
        <a:p>
          <a:r>
            <a:rPr lang="zh-CN" altLang="en-US" b="1" smtClean="0">
              <a:latin typeface="黑体" panose="02010609060101010101" pitchFamily="49" charset="-122"/>
              <a:ea typeface="黑体" panose="02010609060101010101" pitchFamily="49" charset="-122"/>
            </a:rPr>
            <a:t>第二</a:t>
          </a:r>
          <a:endParaRPr lang="zh-CN" altLang="en-US" b="1" dirty="0">
            <a:latin typeface="黑体" panose="02010609060101010101" pitchFamily="49" charset="-122"/>
            <a:ea typeface="黑体" panose="02010609060101010101" pitchFamily="49" charset="-122"/>
          </a:endParaRPr>
        </a:p>
      </dgm:t>
    </dgm:pt>
    <dgm:pt modelId="{D234EC2E-35BF-4F87-81ED-9D22D7B2AB88}" type="parTrans" cxnId="{66E56C01-5C83-4533-9DEF-645CC60DD402}">
      <dgm:prSet/>
      <dgm:spPr/>
      <dgm:t>
        <a:bodyPr/>
        <a:lstStyle/>
        <a:p>
          <a:endParaRPr lang="zh-CN" altLang="en-US"/>
        </a:p>
      </dgm:t>
    </dgm:pt>
    <dgm:pt modelId="{41486524-AF90-4FF4-AE02-46770A76BC90}" type="sibTrans" cxnId="{66E56C01-5C83-4533-9DEF-645CC60DD402}">
      <dgm:prSet/>
      <dgm:spPr/>
      <dgm:t>
        <a:bodyPr/>
        <a:lstStyle/>
        <a:p>
          <a:endParaRPr lang="zh-CN" altLang="en-US"/>
        </a:p>
      </dgm:t>
    </dgm:pt>
    <dgm:pt modelId="{BAD15751-A17E-4F10-9C3E-E4EE73947AE2}">
      <dgm:prSet phldrT="[文本]" custT="1"/>
      <dgm:spPr/>
      <dgm:t>
        <a:bodyPr/>
        <a:lstStyle/>
        <a:p>
          <a:r>
            <a:rPr lang="zh-CN" altLang="en-US" sz="1600" b="0" dirty="0" smtClean="0">
              <a:latin typeface="宋体" panose="02010600030101010101" pitchFamily="2" charset="-122"/>
              <a:ea typeface="宋体" panose="02010600030101010101" pitchFamily="2" charset="-122"/>
            </a:rPr>
            <a:t>已经完成“中小学教师职称制度改革”的学校，依据“中小学教师职称制度改革前后对照表”按报表中的“专业技术职务”序列填报；</a:t>
          </a:r>
          <a:endParaRPr lang="zh-CN" altLang="en-US" sz="1600" b="0" dirty="0">
            <a:latin typeface="宋体" panose="02010600030101010101" pitchFamily="2" charset="-122"/>
            <a:ea typeface="宋体" panose="02010600030101010101" pitchFamily="2" charset="-122"/>
          </a:endParaRPr>
        </a:p>
      </dgm:t>
    </dgm:pt>
    <dgm:pt modelId="{E5E54003-0BAB-460B-953A-4E8D2C8C98B9}" type="parTrans" cxnId="{48E9C0BA-F1C5-4F76-8D13-1F94A4F978E0}">
      <dgm:prSet/>
      <dgm:spPr/>
      <dgm:t>
        <a:bodyPr/>
        <a:lstStyle/>
        <a:p>
          <a:endParaRPr lang="zh-CN" altLang="en-US"/>
        </a:p>
      </dgm:t>
    </dgm:pt>
    <dgm:pt modelId="{7827AE1B-9F8A-4EF3-ACD6-92DF02834ABD}" type="sibTrans" cxnId="{48E9C0BA-F1C5-4F76-8D13-1F94A4F978E0}">
      <dgm:prSet/>
      <dgm:spPr/>
      <dgm:t>
        <a:bodyPr/>
        <a:lstStyle/>
        <a:p>
          <a:endParaRPr lang="zh-CN" altLang="en-US"/>
        </a:p>
      </dgm:t>
    </dgm:pt>
    <dgm:pt modelId="{18F29F41-95EF-4AAC-8BF1-435465B5401C}">
      <dgm:prSet phldrT="[文本]"/>
      <dgm:spPr/>
      <dgm:t>
        <a:bodyPr/>
        <a:lstStyle/>
        <a:p>
          <a:r>
            <a:rPr lang="zh-CN" altLang="en-US" smtClean="0">
              <a:latin typeface="黑体" panose="02010609060101010101" pitchFamily="49" charset="-122"/>
              <a:ea typeface="黑体" panose="02010609060101010101" pitchFamily="49" charset="-122"/>
            </a:rPr>
            <a:t>第三</a:t>
          </a:r>
          <a:endParaRPr lang="zh-CN" altLang="en-US" dirty="0">
            <a:latin typeface="黑体" panose="02010609060101010101" pitchFamily="49" charset="-122"/>
            <a:ea typeface="黑体" panose="02010609060101010101" pitchFamily="49" charset="-122"/>
          </a:endParaRPr>
        </a:p>
      </dgm:t>
    </dgm:pt>
    <dgm:pt modelId="{15151EC2-C77A-46C5-9348-06DEF1B632E2}" type="parTrans" cxnId="{8AA2727B-7E5B-4BB4-9A34-0EC74F0C42A2}">
      <dgm:prSet/>
      <dgm:spPr/>
      <dgm:t>
        <a:bodyPr/>
        <a:lstStyle/>
        <a:p>
          <a:endParaRPr lang="zh-CN" altLang="en-US"/>
        </a:p>
      </dgm:t>
    </dgm:pt>
    <dgm:pt modelId="{F2B575CF-9BD9-4D10-A47F-779515F5A5D8}" type="sibTrans" cxnId="{8AA2727B-7E5B-4BB4-9A34-0EC74F0C42A2}">
      <dgm:prSet/>
      <dgm:spPr/>
      <dgm:t>
        <a:bodyPr/>
        <a:lstStyle/>
        <a:p>
          <a:endParaRPr lang="zh-CN" altLang="en-US"/>
        </a:p>
      </dgm:t>
    </dgm:pt>
    <dgm:pt modelId="{E55BD4FF-4ECF-43D1-8382-C19B59500542}">
      <dgm:prSet phldrT="[文本]" custT="1"/>
      <dgm:spPr/>
      <dgm:t>
        <a:bodyPr/>
        <a:lstStyle/>
        <a:p>
          <a:r>
            <a:rPr lang="zh-CN" altLang="en-US" sz="1600" b="0" smtClean="0">
              <a:latin typeface="宋体" panose="02010600030101010101" pitchFamily="2" charset="-122"/>
              <a:ea typeface="宋体" panose="02010600030101010101" pitchFamily="2" charset="-122"/>
            </a:rPr>
            <a:t>已经完成“中小学教师职称制度改革”的学校，中小学职称（职务）等级的“正高级教师（正高级）”暂时填报到各类学校专业技术职务的“中学高级”中</a:t>
          </a:r>
          <a:r>
            <a:rPr lang="zh-CN" altLang="en-US" sz="1600" b="1" smtClean="0">
              <a:latin typeface="宋体" panose="02010600030101010101" pitchFamily="2" charset="-122"/>
              <a:ea typeface="宋体" panose="02010600030101010101" pitchFamily="2" charset="-122"/>
            </a:rPr>
            <a:t>。</a:t>
          </a:r>
          <a:endParaRPr lang="zh-CN" altLang="en-US" sz="1600" b="1" dirty="0">
            <a:latin typeface="宋体" panose="02010600030101010101" pitchFamily="2" charset="-122"/>
            <a:ea typeface="宋体" panose="02010600030101010101" pitchFamily="2" charset="-122"/>
          </a:endParaRPr>
        </a:p>
      </dgm:t>
    </dgm:pt>
    <dgm:pt modelId="{BAD2058B-EDC6-4182-8438-7C746CCDACA3}" type="parTrans" cxnId="{650E2B1C-B34E-456D-B33B-85BA386CE27C}">
      <dgm:prSet/>
      <dgm:spPr/>
      <dgm:t>
        <a:bodyPr/>
        <a:lstStyle/>
        <a:p>
          <a:endParaRPr lang="zh-CN" altLang="en-US"/>
        </a:p>
      </dgm:t>
    </dgm:pt>
    <dgm:pt modelId="{E1F7A7D5-EE91-4D70-8728-BF182184DC16}" type="sibTrans" cxnId="{650E2B1C-B34E-456D-B33B-85BA386CE27C}">
      <dgm:prSet/>
      <dgm:spPr/>
      <dgm:t>
        <a:bodyPr/>
        <a:lstStyle/>
        <a:p>
          <a:endParaRPr lang="zh-CN" altLang="en-US"/>
        </a:p>
      </dgm:t>
    </dgm:pt>
    <dgm:pt modelId="{D77B9649-32DA-424E-A43A-23C77D1500FD}">
      <dgm:prSet phldrT="[文本]"/>
      <dgm:spPr/>
      <dgm:t>
        <a:bodyPr/>
        <a:lstStyle/>
        <a:p>
          <a:r>
            <a:rPr lang="zh-CN" altLang="en-US" dirty="0" smtClean="0">
              <a:latin typeface="黑体" panose="02010609060101010101" pitchFamily="49" charset="-122"/>
              <a:ea typeface="黑体" panose="02010609060101010101" pitchFamily="49" charset="-122"/>
            </a:rPr>
            <a:t>第一</a:t>
          </a:r>
          <a:endParaRPr lang="zh-CN" altLang="en-US" dirty="0">
            <a:latin typeface="黑体" panose="02010609060101010101" pitchFamily="49" charset="-122"/>
            <a:ea typeface="黑体" panose="02010609060101010101" pitchFamily="49" charset="-122"/>
          </a:endParaRPr>
        </a:p>
      </dgm:t>
    </dgm:pt>
    <dgm:pt modelId="{55C6F0DB-86B6-4C09-AEF9-BFB9BF336D6C}" type="parTrans" cxnId="{95A4E1D3-4880-49F0-83B0-E96E34F84EED}">
      <dgm:prSet/>
      <dgm:spPr/>
      <dgm:t>
        <a:bodyPr/>
        <a:lstStyle/>
        <a:p>
          <a:endParaRPr lang="zh-CN" altLang="en-US"/>
        </a:p>
      </dgm:t>
    </dgm:pt>
    <dgm:pt modelId="{C22303BE-D06C-486F-94BE-A675D71C275A}" type="sibTrans" cxnId="{95A4E1D3-4880-49F0-83B0-E96E34F84EED}">
      <dgm:prSet/>
      <dgm:spPr/>
      <dgm:t>
        <a:bodyPr/>
        <a:lstStyle/>
        <a:p>
          <a:endParaRPr lang="zh-CN" altLang="en-US"/>
        </a:p>
      </dgm:t>
    </dgm:pt>
    <dgm:pt modelId="{FF7D0DD1-36BC-41BA-B59E-B77AE891B525}">
      <dgm:prSet phldrT="[文本]" custT="1"/>
      <dgm:spPr/>
      <dgm:t>
        <a:bodyPr/>
        <a:lstStyle/>
        <a:p>
          <a:r>
            <a:rPr lang="en-US" altLang="zh-CN" sz="1600" dirty="0" smtClean="0">
              <a:latin typeface="宋体" panose="02010600030101010101" pitchFamily="2" charset="-122"/>
              <a:ea typeface="宋体" panose="02010600030101010101" pitchFamily="2" charset="-122"/>
            </a:rPr>
            <a:t>2016</a:t>
          </a:r>
          <a:r>
            <a:rPr lang="zh-CN" altLang="en-US" sz="1600" dirty="0" smtClean="0">
              <a:latin typeface="宋体" panose="02010600030101010101" pitchFamily="2" charset="-122"/>
              <a:ea typeface="宋体" panose="02010600030101010101" pitchFamily="2" charset="-122"/>
            </a:rPr>
            <a:t>年，教育事业统计统计报表暂不做修订</a:t>
          </a:r>
          <a:endParaRPr lang="zh-CN" altLang="en-US" sz="1600" dirty="0">
            <a:latin typeface="宋体" panose="02010600030101010101" pitchFamily="2" charset="-122"/>
            <a:ea typeface="宋体" panose="02010600030101010101" pitchFamily="2" charset="-122"/>
          </a:endParaRPr>
        </a:p>
      </dgm:t>
    </dgm:pt>
    <dgm:pt modelId="{07D03212-B1B3-4E91-9018-AE8B06F49E84}" type="parTrans" cxnId="{42678961-8311-4805-A3E2-296996DC2144}">
      <dgm:prSet/>
      <dgm:spPr/>
      <dgm:t>
        <a:bodyPr/>
        <a:lstStyle/>
        <a:p>
          <a:endParaRPr lang="zh-CN" altLang="en-US"/>
        </a:p>
      </dgm:t>
    </dgm:pt>
    <dgm:pt modelId="{9FF13B23-57EE-47EA-9080-1DED0A2DB913}" type="sibTrans" cxnId="{42678961-8311-4805-A3E2-296996DC2144}">
      <dgm:prSet/>
      <dgm:spPr/>
      <dgm:t>
        <a:bodyPr/>
        <a:lstStyle/>
        <a:p>
          <a:endParaRPr lang="zh-CN" altLang="en-US"/>
        </a:p>
      </dgm:t>
    </dgm:pt>
    <dgm:pt modelId="{5DA24CD6-5603-432F-B3AC-10BEB848FE63}">
      <dgm:prSet phldrT="[文本]"/>
      <dgm:spPr/>
      <dgm:t>
        <a:bodyPr/>
        <a:lstStyle/>
        <a:p>
          <a:r>
            <a:rPr lang="zh-CN" altLang="en-US" smtClean="0">
              <a:latin typeface="黑体" panose="02010609060101010101" pitchFamily="49" charset="-122"/>
              <a:ea typeface="黑体" panose="02010609060101010101" pitchFamily="49" charset="-122"/>
            </a:rPr>
            <a:t>第四</a:t>
          </a:r>
          <a:endParaRPr lang="zh-CN" altLang="en-US" dirty="0">
            <a:latin typeface="黑体" panose="02010609060101010101" pitchFamily="49" charset="-122"/>
            <a:ea typeface="黑体" panose="02010609060101010101" pitchFamily="49" charset="-122"/>
          </a:endParaRPr>
        </a:p>
      </dgm:t>
    </dgm:pt>
    <dgm:pt modelId="{C1C311D8-8449-4165-AC61-3551BB6B56BA}" type="parTrans" cxnId="{5EE1A436-CC1F-4F8E-A923-4B79548A8A73}">
      <dgm:prSet/>
      <dgm:spPr/>
      <dgm:t>
        <a:bodyPr/>
        <a:lstStyle/>
        <a:p>
          <a:endParaRPr lang="zh-CN" altLang="en-US"/>
        </a:p>
      </dgm:t>
    </dgm:pt>
    <dgm:pt modelId="{63760DAC-D7EB-45A7-9B03-EE781111EB1F}" type="sibTrans" cxnId="{5EE1A436-CC1F-4F8E-A923-4B79548A8A73}">
      <dgm:prSet/>
      <dgm:spPr/>
      <dgm:t>
        <a:bodyPr/>
        <a:lstStyle/>
        <a:p>
          <a:endParaRPr lang="zh-CN" altLang="en-US"/>
        </a:p>
      </dgm:t>
    </dgm:pt>
    <dgm:pt modelId="{864B549B-F762-4040-966D-6752FA9F07E2}">
      <dgm:prSet phldrT="[文本]" custT="1"/>
      <dgm:spPr/>
      <dgm:t>
        <a:bodyPr/>
        <a:lstStyle/>
        <a:p>
          <a:r>
            <a:rPr lang="zh-CN" altLang="en-US" sz="1600" b="0" smtClean="0">
              <a:latin typeface="宋体" panose="02010600030101010101" pitchFamily="2" charset="-122"/>
              <a:ea typeface="宋体" panose="02010600030101010101" pitchFamily="2" charset="-122"/>
            </a:rPr>
            <a:t>涉及“</a:t>
          </a:r>
          <a:r>
            <a:rPr lang="zh-CN" altLang="zh-CN" sz="1600" b="0" smtClean="0">
              <a:latin typeface="宋体" panose="02010600030101010101" pitchFamily="2" charset="-122"/>
              <a:ea typeface="宋体" panose="02010600030101010101" pitchFamily="2" charset="-122"/>
            </a:rPr>
            <a:t>基础基</a:t>
          </a:r>
          <a:r>
            <a:rPr lang="en-US" altLang="zh-CN" sz="1600" b="0" smtClean="0">
              <a:latin typeface="宋体" panose="02010600030101010101" pitchFamily="2" charset="-122"/>
              <a:ea typeface="宋体" panose="02010600030101010101" pitchFamily="2" charset="-122"/>
            </a:rPr>
            <a:t>4211</a:t>
          </a:r>
          <a:r>
            <a:rPr lang="zh-CN" altLang="zh-CN" sz="1600" b="0" smtClean="0">
              <a:latin typeface="宋体" panose="02010600030101010101" pitchFamily="2" charset="-122"/>
              <a:ea typeface="宋体" panose="02010600030101010101" pitchFamily="2" charset="-122"/>
            </a:rPr>
            <a:t>幼儿园园长、专任教师分学历、分专业技术职务</a:t>
          </a:r>
          <a:r>
            <a:rPr lang="zh-CN" altLang="en-US" sz="1600" b="0" smtClean="0">
              <a:latin typeface="宋体" panose="02010600030101010101" pitchFamily="2" charset="-122"/>
              <a:ea typeface="宋体" panose="02010600030101010101" pitchFamily="2" charset="-122"/>
            </a:rPr>
            <a:t>”和“</a:t>
          </a:r>
          <a:r>
            <a:rPr lang="zh-CN" altLang="zh-CN" sz="1600" b="0" smtClean="0">
              <a:latin typeface="宋体" panose="02010600030101010101" pitchFamily="2" charset="-122"/>
              <a:ea typeface="宋体" panose="02010600030101010101" pitchFamily="2" charset="-122"/>
            </a:rPr>
            <a:t>基础基</a:t>
          </a:r>
          <a:r>
            <a:rPr lang="en-US" altLang="zh-CN" sz="1600" b="0" smtClean="0">
              <a:latin typeface="宋体" panose="02010600030101010101" pitchFamily="2" charset="-122"/>
              <a:ea typeface="宋体" panose="02010600030101010101" pitchFamily="2" charset="-122"/>
            </a:rPr>
            <a:t>422</a:t>
          </a:r>
          <a:r>
            <a:rPr lang="zh-CN" altLang="zh-CN" sz="1600" b="0" smtClean="0">
              <a:latin typeface="宋体" panose="02010600030101010101" pitchFamily="2" charset="-122"/>
              <a:ea typeface="宋体" panose="02010600030101010101" pitchFamily="2" charset="-122"/>
            </a:rPr>
            <a:t>中小学专任教师分专业技术职务、分年龄</a:t>
          </a:r>
          <a:r>
            <a:rPr lang="zh-CN" altLang="en-US" sz="1600" b="0" smtClean="0">
              <a:latin typeface="宋体" panose="02010600030101010101" pitchFamily="2" charset="-122"/>
              <a:ea typeface="宋体" panose="02010600030101010101" pitchFamily="2" charset="-122"/>
            </a:rPr>
            <a:t>”报表的填报</a:t>
          </a:r>
          <a:endParaRPr lang="zh-CN" altLang="en-US" sz="1600" b="0" dirty="0">
            <a:latin typeface="宋体" panose="02010600030101010101" pitchFamily="2" charset="-122"/>
            <a:ea typeface="宋体" panose="02010600030101010101" pitchFamily="2" charset="-122"/>
          </a:endParaRPr>
        </a:p>
      </dgm:t>
    </dgm:pt>
    <dgm:pt modelId="{F7802357-A165-4073-9AF9-3FB5F0144854}" type="parTrans" cxnId="{88F6CBF9-F8A8-4E0F-AF05-F1E49FA47C4F}">
      <dgm:prSet/>
      <dgm:spPr/>
      <dgm:t>
        <a:bodyPr/>
        <a:lstStyle/>
        <a:p>
          <a:endParaRPr lang="zh-CN" altLang="en-US"/>
        </a:p>
      </dgm:t>
    </dgm:pt>
    <dgm:pt modelId="{E2D57593-BB09-4AFE-BEAB-0D911FF4BCBD}" type="sibTrans" cxnId="{88F6CBF9-F8A8-4E0F-AF05-F1E49FA47C4F}">
      <dgm:prSet/>
      <dgm:spPr/>
      <dgm:t>
        <a:bodyPr/>
        <a:lstStyle/>
        <a:p>
          <a:endParaRPr lang="zh-CN" altLang="en-US"/>
        </a:p>
      </dgm:t>
    </dgm:pt>
    <dgm:pt modelId="{14F5E33A-9E15-4434-910F-C17765067AE3}" type="pres">
      <dgm:prSet presAssocID="{148E5D3C-3D7B-40BC-A93B-F2DABAC2B3DB}" presName="linearFlow" presStyleCnt="0">
        <dgm:presLayoutVars>
          <dgm:dir/>
          <dgm:animLvl val="lvl"/>
          <dgm:resizeHandles val="exact"/>
        </dgm:presLayoutVars>
      </dgm:prSet>
      <dgm:spPr/>
      <dgm:t>
        <a:bodyPr/>
        <a:lstStyle/>
        <a:p>
          <a:endParaRPr lang="zh-CN" altLang="en-US"/>
        </a:p>
      </dgm:t>
    </dgm:pt>
    <dgm:pt modelId="{C8F8DAD5-D3D2-4736-AC85-30E689CB7687}" type="pres">
      <dgm:prSet presAssocID="{D77B9649-32DA-424E-A43A-23C77D1500FD}" presName="composite" presStyleCnt="0"/>
      <dgm:spPr/>
      <dgm:t>
        <a:bodyPr/>
        <a:lstStyle/>
        <a:p>
          <a:endParaRPr lang="zh-CN" altLang="en-US"/>
        </a:p>
      </dgm:t>
    </dgm:pt>
    <dgm:pt modelId="{0FDAD0D7-B4B0-43D2-ADAE-F00D0AFF8926}" type="pres">
      <dgm:prSet presAssocID="{D77B9649-32DA-424E-A43A-23C77D1500FD}" presName="parentText" presStyleLbl="alignNode1" presStyleIdx="0" presStyleCnt="4">
        <dgm:presLayoutVars>
          <dgm:chMax val="1"/>
          <dgm:bulletEnabled val="1"/>
        </dgm:presLayoutVars>
      </dgm:prSet>
      <dgm:spPr/>
      <dgm:t>
        <a:bodyPr/>
        <a:lstStyle/>
        <a:p>
          <a:endParaRPr lang="zh-CN" altLang="en-US"/>
        </a:p>
      </dgm:t>
    </dgm:pt>
    <dgm:pt modelId="{5A07DD6B-8840-466F-8A77-D83D78DBB8F1}" type="pres">
      <dgm:prSet presAssocID="{D77B9649-32DA-424E-A43A-23C77D1500FD}" presName="descendantText" presStyleLbl="alignAcc1" presStyleIdx="0" presStyleCnt="4" custLinFactNeighborX="10767" custLinFactNeighborY="2403">
        <dgm:presLayoutVars>
          <dgm:bulletEnabled val="1"/>
        </dgm:presLayoutVars>
      </dgm:prSet>
      <dgm:spPr/>
      <dgm:t>
        <a:bodyPr/>
        <a:lstStyle/>
        <a:p>
          <a:endParaRPr lang="zh-CN" altLang="en-US"/>
        </a:p>
      </dgm:t>
    </dgm:pt>
    <dgm:pt modelId="{6CFC20F7-B508-4F94-8AF9-280684C7BC01}" type="pres">
      <dgm:prSet presAssocID="{C22303BE-D06C-486F-94BE-A675D71C275A}" presName="sp" presStyleCnt="0"/>
      <dgm:spPr/>
      <dgm:t>
        <a:bodyPr/>
        <a:lstStyle/>
        <a:p>
          <a:endParaRPr lang="zh-CN" altLang="en-US"/>
        </a:p>
      </dgm:t>
    </dgm:pt>
    <dgm:pt modelId="{D417783C-3A00-462A-BCCD-5CBBD5E6C353}" type="pres">
      <dgm:prSet presAssocID="{96245D29-5B77-4413-8117-500B66DBDCEE}" presName="composite" presStyleCnt="0"/>
      <dgm:spPr/>
      <dgm:t>
        <a:bodyPr/>
        <a:lstStyle/>
        <a:p>
          <a:endParaRPr lang="zh-CN" altLang="en-US"/>
        </a:p>
      </dgm:t>
    </dgm:pt>
    <dgm:pt modelId="{A0B8F947-FFE2-4E3A-A327-F9C354300731}" type="pres">
      <dgm:prSet presAssocID="{96245D29-5B77-4413-8117-500B66DBDCEE}" presName="parentText" presStyleLbl="alignNode1" presStyleIdx="1" presStyleCnt="4">
        <dgm:presLayoutVars>
          <dgm:chMax val="1"/>
          <dgm:bulletEnabled val="1"/>
        </dgm:presLayoutVars>
      </dgm:prSet>
      <dgm:spPr/>
      <dgm:t>
        <a:bodyPr/>
        <a:lstStyle/>
        <a:p>
          <a:endParaRPr lang="zh-CN" altLang="en-US"/>
        </a:p>
      </dgm:t>
    </dgm:pt>
    <dgm:pt modelId="{DE4DAE45-B14D-4212-AD23-F444052A3F60}" type="pres">
      <dgm:prSet presAssocID="{96245D29-5B77-4413-8117-500B66DBDCEE}" presName="descendantText" presStyleLbl="alignAcc1" presStyleIdx="1" presStyleCnt="4" custLinFactNeighborX="3130" custLinFactNeighborY="-2236">
        <dgm:presLayoutVars>
          <dgm:bulletEnabled val="1"/>
        </dgm:presLayoutVars>
      </dgm:prSet>
      <dgm:spPr/>
      <dgm:t>
        <a:bodyPr/>
        <a:lstStyle/>
        <a:p>
          <a:endParaRPr lang="zh-CN" altLang="en-US"/>
        </a:p>
      </dgm:t>
    </dgm:pt>
    <dgm:pt modelId="{D6A7B9AE-6713-4760-8C03-93786967D274}" type="pres">
      <dgm:prSet presAssocID="{41486524-AF90-4FF4-AE02-46770A76BC90}" presName="sp" presStyleCnt="0"/>
      <dgm:spPr/>
      <dgm:t>
        <a:bodyPr/>
        <a:lstStyle/>
        <a:p>
          <a:endParaRPr lang="zh-CN" altLang="en-US"/>
        </a:p>
      </dgm:t>
    </dgm:pt>
    <dgm:pt modelId="{F3874938-1622-44D5-84B7-78BBAFB9F420}" type="pres">
      <dgm:prSet presAssocID="{18F29F41-95EF-4AAC-8BF1-435465B5401C}" presName="composite" presStyleCnt="0"/>
      <dgm:spPr/>
      <dgm:t>
        <a:bodyPr/>
        <a:lstStyle/>
        <a:p>
          <a:endParaRPr lang="zh-CN" altLang="en-US"/>
        </a:p>
      </dgm:t>
    </dgm:pt>
    <dgm:pt modelId="{6A77FA3E-10E1-4765-953A-E20A92AE6EE8}" type="pres">
      <dgm:prSet presAssocID="{18F29F41-95EF-4AAC-8BF1-435465B5401C}" presName="parentText" presStyleLbl="alignNode1" presStyleIdx="2" presStyleCnt="4">
        <dgm:presLayoutVars>
          <dgm:chMax val="1"/>
          <dgm:bulletEnabled val="1"/>
        </dgm:presLayoutVars>
      </dgm:prSet>
      <dgm:spPr/>
      <dgm:t>
        <a:bodyPr/>
        <a:lstStyle/>
        <a:p>
          <a:endParaRPr lang="zh-CN" altLang="en-US"/>
        </a:p>
      </dgm:t>
    </dgm:pt>
    <dgm:pt modelId="{B92F3117-D560-4852-88ED-CA01D72DAEFC}" type="pres">
      <dgm:prSet presAssocID="{18F29F41-95EF-4AAC-8BF1-435465B5401C}" presName="descendantText" presStyleLbl="alignAcc1" presStyleIdx="2" presStyleCnt="4">
        <dgm:presLayoutVars>
          <dgm:bulletEnabled val="1"/>
        </dgm:presLayoutVars>
      </dgm:prSet>
      <dgm:spPr/>
      <dgm:t>
        <a:bodyPr/>
        <a:lstStyle/>
        <a:p>
          <a:endParaRPr lang="zh-CN" altLang="en-US"/>
        </a:p>
      </dgm:t>
    </dgm:pt>
    <dgm:pt modelId="{D07AEE2E-579C-40B8-B2F4-74F0580561F5}" type="pres">
      <dgm:prSet presAssocID="{F2B575CF-9BD9-4D10-A47F-779515F5A5D8}" presName="sp" presStyleCnt="0"/>
      <dgm:spPr/>
      <dgm:t>
        <a:bodyPr/>
        <a:lstStyle/>
        <a:p>
          <a:endParaRPr lang="zh-CN" altLang="en-US"/>
        </a:p>
      </dgm:t>
    </dgm:pt>
    <dgm:pt modelId="{371A3216-9B11-45F5-8819-1FBD422007C8}" type="pres">
      <dgm:prSet presAssocID="{5DA24CD6-5603-432F-B3AC-10BEB848FE63}" presName="composite" presStyleCnt="0"/>
      <dgm:spPr/>
      <dgm:t>
        <a:bodyPr/>
        <a:lstStyle/>
        <a:p>
          <a:endParaRPr lang="zh-CN" altLang="en-US"/>
        </a:p>
      </dgm:t>
    </dgm:pt>
    <dgm:pt modelId="{4CA06BE5-8DB6-4C21-A617-44AF3B6566B0}" type="pres">
      <dgm:prSet presAssocID="{5DA24CD6-5603-432F-B3AC-10BEB848FE63}" presName="parentText" presStyleLbl="alignNode1" presStyleIdx="3" presStyleCnt="4">
        <dgm:presLayoutVars>
          <dgm:chMax val="1"/>
          <dgm:bulletEnabled val="1"/>
        </dgm:presLayoutVars>
      </dgm:prSet>
      <dgm:spPr/>
      <dgm:t>
        <a:bodyPr/>
        <a:lstStyle/>
        <a:p>
          <a:endParaRPr lang="zh-CN" altLang="en-US"/>
        </a:p>
      </dgm:t>
    </dgm:pt>
    <dgm:pt modelId="{E731D081-A83E-4844-9351-8CDCD398F7E4}" type="pres">
      <dgm:prSet presAssocID="{5DA24CD6-5603-432F-B3AC-10BEB848FE63}" presName="descendantText" presStyleLbl="alignAcc1" presStyleIdx="3" presStyleCnt="4">
        <dgm:presLayoutVars>
          <dgm:bulletEnabled val="1"/>
        </dgm:presLayoutVars>
      </dgm:prSet>
      <dgm:spPr/>
      <dgm:t>
        <a:bodyPr/>
        <a:lstStyle/>
        <a:p>
          <a:endParaRPr lang="zh-CN" altLang="en-US"/>
        </a:p>
      </dgm:t>
    </dgm:pt>
  </dgm:ptLst>
  <dgm:cxnLst>
    <dgm:cxn modelId="{49FC9E16-420A-4E34-983F-F293DC9F0F6D}" type="presOf" srcId="{E55BD4FF-4ECF-43D1-8382-C19B59500542}" destId="{B92F3117-D560-4852-88ED-CA01D72DAEFC}" srcOrd="0" destOrd="0" presId="urn:microsoft.com/office/officeart/2005/8/layout/chevron2"/>
    <dgm:cxn modelId="{ED6CF595-FC7E-4312-883B-E5B6AF236877}" type="presOf" srcId="{D77B9649-32DA-424E-A43A-23C77D1500FD}" destId="{0FDAD0D7-B4B0-43D2-ADAE-F00D0AFF8926}" srcOrd="0" destOrd="0" presId="urn:microsoft.com/office/officeart/2005/8/layout/chevron2"/>
    <dgm:cxn modelId="{5EE1A436-CC1F-4F8E-A923-4B79548A8A73}" srcId="{148E5D3C-3D7B-40BC-A93B-F2DABAC2B3DB}" destId="{5DA24CD6-5603-432F-B3AC-10BEB848FE63}" srcOrd="3" destOrd="0" parTransId="{C1C311D8-8449-4165-AC61-3551BB6B56BA}" sibTransId="{63760DAC-D7EB-45A7-9B03-EE781111EB1F}"/>
    <dgm:cxn modelId="{7365AB2E-3CC9-4C67-9971-15D011BEF367}" type="presOf" srcId="{148E5D3C-3D7B-40BC-A93B-F2DABAC2B3DB}" destId="{14F5E33A-9E15-4434-910F-C17765067AE3}" srcOrd="0" destOrd="0" presId="urn:microsoft.com/office/officeart/2005/8/layout/chevron2"/>
    <dgm:cxn modelId="{650E2B1C-B34E-456D-B33B-85BA386CE27C}" srcId="{18F29F41-95EF-4AAC-8BF1-435465B5401C}" destId="{E55BD4FF-4ECF-43D1-8382-C19B59500542}" srcOrd="0" destOrd="0" parTransId="{BAD2058B-EDC6-4182-8438-7C746CCDACA3}" sibTransId="{E1F7A7D5-EE91-4D70-8728-BF182184DC16}"/>
    <dgm:cxn modelId="{88F69F80-CA7E-4405-B7B2-B3F5C4DB6B3A}" type="presOf" srcId="{5DA24CD6-5603-432F-B3AC-10BEB848FE63}" destId="{4CA06BE5-8DB6-4C21-A617-44AF3B6566B0}" srcOrd="0" destOrd="0" presId="urn:microsoft.com/office/officeart/2005/8/layout/chevron2"/>
    <dgm:cxn modelId="{42678961-8311-4805-A3E2-296996DC2144}" srcId="{D77B9649-32DA-424E-A43A-23C77D1500FD}" destId="{FF7D0DD1-36BC-41BA-B59E-B77AE891B525}" srcOrd="0" destOrd="0" parTransId="{07D03212-B1B3-4E91-9018-AE8B06F49E84}" sibTransId="{9FF13B23-57EE-47EA-9080-1DED0A2DB913}"/>
    <dgm:cxn modelId="{2995038A-380C-463B-8461-36DAFD724310}" type="presOf" srcId="{864B549B-F762-4040-966D-6752FA9F07E2}" destId="{E731D081-A83E-4844-9351-8CDCD398F7E4}" srcOrd="0" destOrd="0" presId="urn:microsoft.com/office/officeart/2005/8/layout/chevron2"/>
    <dgm:cxn modelId="{66E56C01-5C83-4533-9DEF-645CC60DD402}" srcId="{148E5D3C-3D7B-40BC-A93B-F2DABAC2B3DB}" destId="{96245D29-5B77-4413-8117-500B66DBDCEE}" srcOrd="1" destOrd="0" parTransId="{D234EC2E-35BF-4F87-81ED-9D22D7B2AB88}" sibTransId="{41486524-AF90-4FF4-AE02-46770A76BC90}"/>
    <dgm:cxn modelId="{C743D2D4-755D-4859-8353-F0BD2E612D70}" type="presOf" srcId="{FF7D0DD1-36BC-41BA-B59E-B77AE891B525}" destId="{5A07DD6B-8840-466F-8A77-D83D78DBB8F1}" srcOrd="0" destOrd="0" presId="urn:microsoft.com/office/officeart/2005/8/layout/chevron2"/>
    <dgm:cxn modelId="{DDDBB092-9511-4B3D-BE1A-77E8A74A8F90}" type="presOf" srcId="{96245D29-5B77-4413-8117-500B66DBDCEE}" destId="{A0B8F947-FFE2-4E3A-A327-F9C354300731}" srcOrd="0" destOrd="0" presId="urn:microsoft.com/office/officeart/2005/8/layout/chevron2"/>
    <dgm:cxn modelId="{48E9C0BA-F1C5-4F76-8D13-1F94A4F978E0}" srcId="{96245D29-5B77-4413-8117-500B66DBDCEE}" destId="{BAD15751-A17E-4F10-9C3E-E4EE73947AE2}" srcOrd="0" destOrd="0" parTransId="{E5E54003-0BAB-460B-953A-4E8D2C8C98B9}" sibTransId="{7827AE1B-9F8A-4EF3-ACD6-92DF02834ABD}"/>
    <dgm:cxn modelId="{8F78A701-9347-440C-B98C-8BD79AFA6524}" type="presOf" srcId="{BAD15751-A17E-4F10-9C3E-E4EE73947AE2}" destId="{DE4DAE45-B14D-4212-AD23-F444052A3F60}" srcOrd="0" destOrd="0" presId="urn:microsoft.com/office/officeart/2005/8/layout/chevron2"/>
    <dgm:cxn modelId="{88F6CBF9-F8A8-4E0F-AF05-F1E49FA47C4F}" srcId="{5DA24CD6-5603-432F-B3AC-10BEB848FE63}" destId="{864B549B-F762-4040-966D-6752FA9F07E2}" srcOrd="0" destOrd="0" parTransId="{F7802357-A165-4073-9AF9-3FB5F0144854}" sibTransId="{E2D57593-BB09-4AFE-BEAB-0D911FF4BCBD}"/>
    <dgm:cxn modelId="{8AA2727B-7E5B-4BB4-9A34-0EC74F0C42A2}" srcId="{148E5D3C-3D7B-40BC-A93B-F2DABAC2B3DB}" destId="{18F29F41-95EF-4AAC-8BF1-435465B5401C}" srcOrd="2" destOrd="0" parTransId="{15151EC2-C77A-46C5-9348-06DEF1B632E2}" sibTransId="{F2B575CF-9BD9-4D10-A47F-779515F5A5D8}"/>
    <dgm:cxn modelId="{DD40DB38-190C-4D8E-B045-CD2307DCD13C}" type="presOf" srcId="{18F29F41-95EF-4AAC-8BF1-435465B5401C}" destId="{6A77FA3E-10E1-4765-953A-E20A92AE6EE8}" srcOrd="0" destOrd="0" presId="urn:microsoft.com/office/officeart/2005/8/layout/chevron2"/>
    <dgm:cxn modelId="{95A4E1D3-4880-49F0-83B0-E96E34F84EED}" srcId="{148E5D3C-3D7B-40BC-A93B-F2DABAC2B3DB}" destId="{D77B9649-32DA-424E-A43A-23C77D1500FD}" srcOrd="0" destOrd="0" parTransId="{55C6F0DB-86B6-4C09-AEF9-BFB9BF336D6C}" sibTransId="{C22303BE-D06C-486F-94BE-A675D71C275A}"/>
    <dgm:cxn modelId="{3C36D86F-1BC2-4D33-BC36-81394F9AFD83}" type="presParOf" srcId="{14F5E33A-9E15-4434-910F-C17765067AE3}" destId="{C8F8DAD5-D3D2-4736-AC85-30E689CB7687}" srcOrd="0" destOrd="0" presId="urn:microsoft.com/office/officeart/2005/8/layout/chevron2"/>
    <dgm:cxn modelId="{45B5C12B-82CA-4F28-BEBD-16C6443B0109}" type="presParOf" srcId="{C8F8DAD5-D3D2-4736-AC85-30E689CB7687}" destId="{0FDAD0D7-B4B0-43D2-ADAE-F00D0AFF8926}" srcOrd="0" destOrd="0" presId="urn:microsoft.com/office/officeart/2005/8/layout/chevron2"/>
    <dgm:cxn modelId="{946C9B1E-F069-4260-BD3D-5DD65CCD3995}" type="presParOf" srcId="{C8F8DAD5-D3D2-4736-AC85-30E689CB7687}" destId="{5A07DD6B-8840-466F-8A77-D83D78DBB8F1}" srcOrd="1" destOrd="0" presId="urn:microsoft.com/office/officeart/2005/8/layout/chevron2"/>
    <dgm:cxn modelId="{95F2FDFF-8DFB-479F-B530-601120F554EB}" type="presParOf" srcId="{14F5E33A-9E15-4434-910F-C17765067AE3}" destId="{6CFC20F7-B508-4F94-8AF9-280684C7BC01}" srcOrd="1" destOrd="0" presId="urn:microsoft.com/office/officeart/2005/8/layout/chevron2"/>
    <dgm:cxn modelId="{E6993988-F6AC-4E8B-BAD9-CC31EBD43CF8}" type="presParOf" srcId="{14F5E33A-9E15-4434-910F-C17765067AE3}" destId="{D417783C-3A00-462A-BCCD-5CBBD5E6C353}" srcOrd="2" destOrd="0" presId="urn:microsoft.com/office/officeart/2005/8/layout/chevron2"/>
    <dgm:cxn modelId="{3BCE9293-534E-4B36-B9A2-6B040786A51C}" type="presParOf" srcId="{D417783C-3A00-462A-BCCD-5CBBD5E6C353}" destId="{A0B8F947-FFE2-4E3A-A327-F9C354300731}" srcOrd="0" destOrd="0" presId="urn:microsoft.com/office/officeart/2005/8/layout/chevron2"/>
    <dgm:cxn modelId="{C6C347D1-B0F0-4D44-900C-AE69493E15DA}" type="presParOf" srcId="{D417783C-3A00-462A-BCCD-5CBBD5E6C353}" destId="{DE4DAE45-B14D-4212-AD23-F444052A3F60}" srcOrd="1" destOrd="0" presId="urn:microsoft.com/office/officeart/2005/8/layout/chevron2"/>
    <dgm:cxn modelId="{F69901A1-8A8A-4FF6-AE00-9DEE89D4AFEA}" type="presParOf" srcId="{14F5E33A-9E15-4434-910F-C17765067AE3}" destId="{D6A7B9AE-6713-4760-8C03-93786967D274}" srcOrd="3" destOrd="0" presId="urn:microsoft.com/office/officeart/2005/8/layout/chevron2"/>
    <dgm:cxn modelId="{0DC07944-51FC-44C6-81A1-03FC0ECBBD32}" type="presParOf" srcId="{14F5E33A-9E15-4434-910F-C17765067AE3}" destId="{F3874938-1622-44D5-84B7-78BBAFB9F420}" srcOrd="4" destOrd="0" presId="urn:microsoft.com/office/officeart/2005/8/layout/chevron2"/>
    <dgm:cxn modelId="{DE9B234D-0FA2-4F68-B1B3-BED281E9249A}" type="presParOf" srcId="{F3874938-1622-44D5-84B7-78BBAFB9F420}" destId="{6A77FA3E-10E1-4765-953A-E20A92AE6EE8}" srcOrd="0" destOrd="0" presId="urn:microsoft.com/office/officeart/2005/8/layout/chevron2"/>
    <dgm:cxn modelId="{29870A9B-E1BD-44E2-908B-FAA047A264C7}" type="presParOf" srcId="{F3874938-1622-44D5-84B7-78BBAFB9F420}" destId="{B92F3117-D560-4852-88ED-CA01D72DAEFC}" srcOrd="1" destOrd="0" presId="urn:microsoft.com/office/officeart/2005/8/layout/chevron2"/>
    <dgm:cxn modelId="{329F92AB-70BC-4A15-8AB3-603E006B7A91}" type="presParOf" srcId="{14F5E33A-9E15-4434-910F-C17765067AE3}" destId="{D07AEE2E-579C-40B8-B2F4-74F0580561F5}" srcOrd="5" destOrd="0" presId="urn:microsoft.com/office/officeart/2005/8/layout/chevron2"/>
    <dgm:cxn modelId="{EE2CC876-2162-4FBA-B0E4-8CB6EDEEFC7E}" type="presParOf" srcId="{14F5E33A-9E15-4434-910F-C17765067AE3}" destId="{371A3216-9B11-45F5-8819-1FBD422007C8}" srcOrd="6" destOrd="0" presId="urn:microsoft.com/office/officeart/2005/8/layout/chevron2"/>
    <dgm:cxn modelId="{7CC03EA7-0199-4147-A8E5-5449F365F6FF}" type="presParOf" srcId="{371A3216-9B11-45F5-8819-1FBD422007C8}" destId="{4CA06BE5-8DB6-4C21-A617-44AF3B6566B0}" srcOrd="0" destOrd="0" presId="urn:microsoft.com/office/officeart/2005/8/layout/chevron2"/>
    <dgm:cxn modelId="{1FE5D8A1-E639-456E-ABF1-2F13043401D7}" type="presParOf" srcId="{371A3216-9B11-45F5-8819-1FBD422007C8}" destId="{E731D081-A83E-4844-9351-8CDCD398F7E4}"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D8457D8F-858F-4B75-BDDE-629F9B2238AD}" type="doc">
      <dgm:prSet loTypeId="urn:microsoft.com/office/officeart/2005/8/layout/gear1" loCatId="process" qsTypeId="urn:microsoft.com/office/officeart/2005/8/quickstyle/3d2" qsCatId="3D" csTypeId="urn:microsoft.com/office/officeart/2005/8/colors/colorful4" csCatId="colorful" phldr="1"/>
      <dgm:spPr/>
    </dgm:pt>
    <dgm:pt modelId="{63926FE9-DA0A-41F2-8E1E-75FA36660CBE}">
      <dgm:prSet phldrT="[文本]" custT="1"/>
      <dgm:spPr/>
      <dgm:t>
        <a:bodyPr/>
        <a:lstStyle/>
        <a:p>
          <a:r>
            <a:rPr lang="zh-CN" altLang="en-US" sz="1200" b="1" smtClean="0">
              <a:latin typeface="宋体" panose="02010600030101010101" pitchFamily="2" charset="-122"/>
              <a:ea typeface="宋体" panose="02010600030101010101" pitchFamily="2" charset="-122"/>
            </a:rPr>
            <a:t>房屋产权证具体又包括</a:t>
          </a:r>
          <a:r>
            <a:rPr lang="en-US" altLang="zh-CN" sz="1200" b="1" smtClean="0">
              <a:latin typeface="宋体" panose="02010600030101010101" pitchFamily="2" charset="-122"/>
              <a:ea typeface="宋体" panose="02010600030101010101" pitchFamily="2" charset="-122"/>
            </a:rPr>
            <a:t>《</a:t>
          </a:r>
          <a:r>
            <a:rPr lang="zh-CN" altLang="en-US" sz="1200" b="1" smtClean="0">
              <a:latin typeface="宋体" panose="02010600030101010101" pitchFamily="2" charset="-122"/>
              <a:ea typeface="宋体" panose="02010600030101010101" pitchFamily="2" charset="-122"/>
            </a:rPr>
            <a:t>房屋所有权证</a:t>
          </a:r>
          <a:r>
            <a:rPr lang="en-US" altLang="zh-CN" sz="1200" b="1" smtClean="0">
              <a:latin typeface="宋体" panose="02010600030101010101" pitchFamily="2" charset="-122"/>
              <a:ea typeface="宋体" panose="02010600030101010101" pitchFamily="2" charset="-122"/>
            </a:rPr>
            <a:t>》</a:t>
          </a:r>
          <a:r>
            <a:rPr lang="zh-CN" altLang="en-US" sz="1200" b="1" smtClean="0">
              <a:latin typeface="宋体" panose="02010600030101010101" pitchFamily="2" charset="-122"/>
              <a:ea typeface="宋体" panose="02010600030101010101" pitchFamily="2" charset="-122"/>
            </a:rPr>
            <a:t>和</a:t>
          </a:r>
          <a:r>
            <a:rPr lang="en-US" altLang="zh-CN" sz="1200" b="1" smtClean="0">
              <a:latin typeface="宋体" panose="02010600030101010101" pitchFamily="2" charset="-122"/>
              <a:ea typeface="宋体" panose="02010600030101010101" pitchFamily="2" charset="-122"/>
            </a:rPr>
            <a:t>《</a:t>
          </a:r>
          <a:r>
            <a:rPr lang="zh-CN" altLang="en-US" sz="1200" b="1" smtClean="0">
              <a:latin typeface="宋体" panose="02010600030101010101" pitchFamily="2" charset="-122"/>
              <a:ea typeface="宋体" panose="02010600030101010101" pitchFamily="2" charset="-122"/>
            </a:rPr>
            <a:t>土地使用权证</a:t>
          </a:r>
          <a:r>
            <a:rPr lang="en-US" altLang="zh-CN" sz="1200" b="1" smtClean="0">
              <a:latin typeface="宋体" panose="02010600030101010101" pitchFamily="2" charset="-122"/>
              <a:ea typeface="宋体" panose="02010600030101010101" pitchFamily="2" charset="-122"/>
            </a:rPr>
            <a:t>》</a:t>
          </a:r>
          <a:r>
            <a:rPr lang="zh-CN" altLang="en-US" sz="1200" b="1" smtClean="0">
              <a:latin typeface="宋体" panose="02010600030101010101" pitchFamily="2" charset="-122"/>
              <a:ea typeface="宋体" panose="02010600030101010101" pitchFamily="2" charset="-122"/>
            </a:rPr>
            <a:t>，但有些地方也可能是由房屋管理部门和土地管理部门统一开据的</a:t>
          </a:r>
          <a:r>
            <a:rPr lang="en-US" altLang="zh-CN" sz="1200" b="1" smtClean="0">
              <a:latin typeface="宋体" panose="02010600030101010101" pitchFamily="2" charset="-122"/>
              <a:ea typeface="宋体" panose="02010600030101010101" pitchFamily="2" charset="-122"/>
            </a:rPr>
            <a:t>《</a:t>
          </a:r>
          <a:r>
            <a:rPr lang="zh-CN" altLang="en-US" sz="1200" b="1" smtClean="0">
              <a:latin typeface="宋体" panose="02010600030101010101" pitchFamily="2" charset="-122"/>
              <a:ea typeface="宋体" panose="02010600030101010101" pitchFamily="2" charset="-122"/>
            </a:rPr>
            <a:t>房地产权证书</a:t>
          </a:r>
          <a:r>
            <a:rPr lang="en-US" altLang="zh-CN" sz="1200" b="1" smtClean="0">
              <a:latin typeface="宋体" panose="02010600030101010101" pitchFamily="2" charset="-122"/>
              <a:ea typeface="宋体" panose="02010600030101010101" pitchFamily="2" charset="-122"/>
            </a:rPr>
            <a:t>》</a:t>
          </a:r>
          <a:endParaRPr lang="zh-CN" altLang="en-US" sz="1200" b="1" dirty="0"/>
        </a:p>
      </dgm:t>
    </dgm:pt>
    <dgm:pt modelId="{99FD8FB7-9D24-4721-A3E9-006B29620E20}" type="parTrans" cxnId="{C85382E0-8AA9-449B-86AE-38534AB27479}">
      <dgm:prSet/>
      <dgm:spPr/>
      <dgm:t>
        <a:bodyPr/>
        <a:lstStyle/>
        <a:p>
          <a:endParaRPr lang="zh-CN" altLang="en-US"/>
        </a:p>
      </dgm:t>
    </dgm:pt>
    <dgm:pt modelId="{EC91A368-2931-4B33-9FB8-5D2601F32A4E}" type="sibTrans" cxnId="{C85382E0-8AA9-449B-86AE-38534AB27479}">
      <dgm:prSet/>
      <dgm:spPr/>
      <dgm:t>
        <a:bodyPr/>
        <a:lstStyle/>
        <a:p>
          <a:endParaRPr lang="zh-CN" altLang="en-US"/>
        </a:p>
      </dgm:t>
    </dgm:pt>
    <dgm:pt modelId="{DFD837D9-C89F-434F-970D-D2DC9425A5EE}" type="pres">
      <dgm:prSet presAssocID="{D8457D8F-858F-4B75-BDDE-629F9B2238AD}" presName="composite" presStyleCnt="0">
        <dgm:presLayoutVars>
          <dgm:chMax val="3"/>
          <dgm:animLvl val="lvl"/>
          <dgm:resizeHandles val="exact"/>
        </dgm:presLayoutVars>
      </dgm:prSet>
      <dgm:spPr/>
    </dgm:pt>
    <dgm:pt modelId="{4890A54E-A815-4EEF-BABD-8F065C66337D}" type="pres">
      <dgm:prSet presAssocID="{63926FE9-DA0A-41F2-8E1E-75FA36660CBE}" presName="gear1" presStyleLbl="node1" presStyleIdx="0" presStyleCnt="1" custScaleX="106332" custScaleY="110584" custLinFactNeighborX="58821" custLinFactNeighborY="-6467">
        <dgm:presLayoutVars>
          <dgm:chMax val="1"/>
          <dgm:bulletEnabled val="1"/>
        </dgm:presLayoutVars>
      </dgm:prSet>
      <dgm:spPr/>
      <dgm:t>
        <a:bodyPr/>
        <a:lstStyle/>
        <a:p>
          <a:endParaRPr lang="zh-CN" altLang="en-US"/>
        </a:p>
      </dgm:t>
    </dgm:pt>
    <dgm:pt modelId="{53DB456C-8720-4A53-9080-E737569163E1}" type="pres">
      <dgm:prSet presAssocID="{63926FE9-DA0A-41F2-8E1E-75FA36660CBE}" presName="gear1srcNode" presStyleLbl="node1" presStyleIdx="0" presStyleCnt="1"/>
      <dgm:spPr/>
      <dgm:t>
        <a:bodyPr/>
        <a:lstStyle/>
        <a:p>
          <a:endParaRPr lang="zh-CN" altLang="en-US"/>
        </a:p>
      </dgm:t>
    </dgm:pt>
    <dgm:pt modelId="{8E48BC73-8CA7-440D-B41F-E91165F90658}" type="pres">
      <dgm:prSet presAssocID="{63926FE9-DA0A-41F2-8E1E-75FA36660CBE}" presName="gear1dstNode" presStyleLbl="node1" presStyleIdx="0" presStyleCnt="1"/>
      <dgm:spPr/>
      <dgm:t>
        <a:bodyPr/>
        <a:lstStyle/>
        <a:p>
          <a:endParaRPr lang="zh-CN" altLang="en-US"/>
        </a:p>
      </dgm:t>
    </dgm:pt>
    <dgm:pt modelId="{CFC56E5D-ED56-4E03-A6BB-39274F138855}" type="pres">
      <dgm:prSet presAssocID="{EC91A368-2931-4B33-9FB8-5D2601F32A4E}" presName="connector1" presStyleLbl="sibTrans2D1" presStyleIdx="0" presStyleCnt="1" custAng="12366978" custLinFactNeighborX="18072" custLinFactNeighborY="-3462"/>
      <dgm:spPr/>
      <dgm:t>
        <a:bodyPr/>
        <a:lstStyle/>
        <a:p>
          <a:endParaRPr lang="zh-CN" altLang="en-US"/>
        </a:p>
      </dgm:t>
    </dgm:pt>
  </dgm:ptLst>
  <dgm:cxnLst>
    <dgm:cxn modelId="{E1844043-5267-4A0D-B053-01FDA0C062CD}" type="presOf" srcId="{63926FE9-DA0A-41F2-8E1E-75FA36660CBE}" destId="{53DB456C-8720-4A53-9080-E737569163E1}" srcOrd="1" destOrd="0" presId="urn:microsoft.com/office/officeart/2005/8/layout/gear1"/>
    <dgm:cxn modelId="{C9293392-51CB-44DB-98CC-496DEB277B31}" type="presOf" srcId="{EC91A368-2931-4B33-9FB8-5D2601F32A4E}" destId="{CFC56E5D-ED56-4E03-A6BB-39274F138855}" srcOrd="0" destOrd="0" presId="urn:microsoft.com/office/officeart/2005/8/layout/gear1"/>
    <dgm:cxn modelId="{11C4FF81-634E-4034-9F0A-6E7D32067D10}" type="presOf" srcId="{63926FE9-DA0A-41F2-8E1E-75FA36660CBE}" destId="{8E48BC73-8CA7-440D-B41F-E91165F90658}" srcOrd="2" destOrd="0" presId="urn:microsoft.com/office/officeart/2005/8/layout/gear1"/>
    <dgm:cxn modelId="{C85382E0-8AA9-449B-86AE-38534AB27479}" srcId="{D8457D8F-858F-4B75-BDDE-629F9B2238AD}" destId="{63926FE9-DA0A-41F2-8E1E-75FA36660CBE}" srcOrd="0" destOrd="0" parTransId="{99FD8FB7-9D24-4721-A3E9-006B29620E20}" sibTransId="{EC91A368-2931-4B33-9FB8-5D2601F32A4E}"/>
    <dgm:cxn modelId="{4422F5FD-5BAA-4AB1-B606-0D5BFC7A65AF}" type="presOf" srcId="{D8457D8F-858F-4B75-BDDE-629F9B2238AD}" destId="{DFD837D9-C89F-434F-970D-D2DC9425A5EE}" srcOrd="0" destOrd="0" presId="urn:microsoft.com/office/officeart/2005/8/layout/gear1"/>
    <dgm:cxn modelId="{690B82B2-DD5C-4449-8D1E-9197193E7FB0}" type="presOf" srcId="{63926FE9-DA0A-41F2-8E1E-75FA36660CBE}" destId="{4890A54E-A815-4EEF-BABD-8F065C66337D}" srcOrd="0" destOrd="0" presId="urn:microsoft.com/office/officeart/2005/8/layout/gear1"/>
    <dgm:cxn modelId="{D110A92D-568D-4096-B70C-1BAD463A3137}" type="presParOf" srcId="{DFD837D9-C89F-434F-970D-D2DC9425A5EE}" destId="{4890A54E-A815-4EEF-BABD-8F065C66337D}" srcOrd="0" destOrd="0" presId="urn:microsoft.com/office/officeart/2005/8/layout/gear1"/>
    <dgm:cxn modelId="{5B3D6A3A-9723-43A5-A5CF-64439C67C889}" type="presParOf" srcId="{DFD837D9-C89F-434F-970D-D2DC9425A5EE}" destId="{53DB456C-8720-4A53-9080-E737569163E1}" srcOrd="1" destOrd="0" presId="urn:microsoft.com/office/officeart/2005/8/layout/gear1"/>
    <dgm:cxn modelId="{8F5F1938-D00C-44C3-94FF-2395AD4EC1EB}" type="presParOf" srcId="{DFD837D9-C89F-434F-970D-D2DC9425A5EE}" destId="{8E48BC73-8CA7-440D-B41F-E91165F90658}" srcOrd="2" destOrd="0" presId="urn:microsoft.com/office/officeart/2005/8/layout/gear1"/>
    <dgm:cxn modelId="{2E3B920B-DFA0-4EBA-BA28-3DD40DB0BFA8}" type="presParOf" srcId="{DFD837D9-C89F-434F-970D-D2DC9425A5EE}" destId="{CFC56E5D-ED56-4E03-A6BB-39274F138855}" srcOrd="3" destOrd="0" presId="urn:microsoft.com/office/officeart/2005/8/layout/gear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A528A39-E3B0-45A1-B518-9DC798C81872}" type="doc">
      <dgm:prSet loTypeId="urn:microsoft.com/office/officeart/2005/8/layout/hList2" loCatId="relationship" qsTypeId="urn:microsoft.com/office/officeart/2005/8/quickstyle/3d2" qsCatId="3D" csTypeId="urn:microsoft.com/office/officeart/2005/8/colors/accent1_2" csCatId="accent1" phldr="1"/>
      <dgm:spPr/>
      <dgm:t>
        <a:bodyPr/>
        <a:lstStyle/>
        <a:p>
          <a:endParaRPr lang="zh-CN" altLang="en-US"/>
        </a:p>
      </dgm:t>
    </dgm:pt>
    <dgm:pt modelId="{35F505AC-9204-49AB-BD6A-5C2B714C60F8}">
      <dgm:prSet phldrT="[文本]" custT="1"/>
      <dgm:spPr/>
      <dgm:t>
        <a:bodyPr/>
        <a:lstStyle/>
        <a:p>
          <a:r>
            <a:rPr lang="en-US" altLang="zh-CN" sz="1800" b="1" smtClean="0"/>
            <a:t>2015</a:t>
          </a:r>
          <a:r>
            <a:rPr lang="zh-CN" altLang="en-US" sz="1800" b="1" smtClean="0"/>
            <a:t>年以前</a:t>
          </a:r>
          <a:endParaRPr lang="zh-CN" altLang="en-US" sz="1800" dirty="0"/>
        </a:p>
      </dgm:t>
    </dgm:pt>
    <dgm:pt modelId="{79EBD284-C9FB-4D41-ACA5-93F646B2EE69}" type="parTrans" cxnId="{81456C93-007A-4068-B11E-9AC5E17E2AF6}">
      <dgm:prSet/>
      <dgm:spPr/>
      <dgm:t>
        <a:bodyPr/>
        <a:lstStyle/>
        <a:p>
          <a:endParaRPr lang="zh-CN" altLang="en-US"/>
        </a:p>
      </dgm:t>
    </dgm:pt>
    <dgm:pt modelId="{19AFDCA9-9983-4A52-B15B-B1ECDC58364C}" type="sibTrans" cxnId="{81456C93-007A-4068-B11E-9AC5E17E2AF6}">
      <dgm:prSet/>
      <dgm:spPr/>
      <dgm:t>
        <a:bodyPr/>
        <a:lstStyle/>
        <a:p>
          <a:endParaRPr lang="zh-CN" altLang="en-US"/>
        </a:p>
      </dgm:t>
    </dgm:pt>
    <dgm:pt modelId="{B797F255-3B1A-43E2-B1EF-20AE97139A42}">
      <dgm:prSet phldrT="[文本]" custT="1"/>
      <dgm:spPr/>
      <dgm:t>
        <a:bodyPr/>
        <a:lstStyle/>
        <a:p>
          <a:r>
            <a:rPr lang="zh-CN" altLang="en-US" sz="1800" b="1" smtClean="0"/>
            <a:t>自</a:t>
          </a:r>
          <a:r>
            <a:rPr lang="en-US" altLang="zh-CN" sz="1800" b="1" smtClean="0"/>
            <a:t>2016</a:t>
          </a:r>
          <a:r>
            <a:rPr lang="zh-CN" altLang="en-US" sz="1800" b="1" smtClean="0"/>
            <a:t>年始</a:t>
          </a:r>
          <a:endParaRPr lang="zh-CN" altLang="en-US" sz="1800" dirty="0"/>
        </a:p>
      </dgm:t>
    </dgm:pt>
    <dgm:pt modelId="{84DDD592-AE9F-49F0-8AF7-CD0D533EC4F7}" type="parTrans" cxnId="{A675A19A-D236-44C3-A68B-FAC9EA2703B0}">
      <dgm:prSet/>
      <dgm:spPr/>
      <dgm:t>
        <a:bodyPr/>
        <a:lstStyle/>
        <a:p>
          <a:endParaRPr lang="zh-CN" altLang="en-US"/>
        </a:p>
      </dgm:t>
    </dgm:pt>
    <dgm:pt modelId="{83956FF4-846D-4081-9CFE-867D7EB69DDE}" type="sibTrans" cxnId="{A675A19A-D236-44C3-A68B-FAC9EA2703B0}">
      <dgm:prSet/>
      <dgm:spPr/>
      <dgm:t>
        <a:bodyPr/>
        <a:lstStyle/>
        <a:p>
          <a:endParaRPr lang="zh-CN" altLang="en-US"/>
        </a:p>
      </dgm:t>
    </dgm:pt>
    <dgm:pt modelId="{61FF92F1-2EDA-4941-B4D3-6C478EAF16ED}">
      <dgm:prSet phldrT="[文本]" custT="1"/>
      <dgm:spPr/>
      <dgm:t>
        <a:bodyPr/>
        <a:lstStyle/>
        <a:p>
          <a:r>
            <a:rPr lang="zh-CN" altLang="en-US" sz="2000" b="1" dirty="0" smtClean="0">
              <a:solidFill>
                <a:srgbClr val="FF0000"/>
              </a:solidFill>
              <a:latin typeface="宋体" panose="02010600030101010101" pitchFamily="2" charset="-122"/>
              <a:ea typeface="宋体" panose="02010600030101010101" pitchFamily="2" charset="-122"/>
            </a:rPr>
            <a:t>教工住宅：</a:t>
          </a:r>
          <a:r>
            <a:rPr lang="zh-CN" altLang="en-US" sz="2000" dirty="0" smtClean="0">
              <a:solidFill>
                <a:srgbClr val="FF0000"/>
              </a:solidFill>
              <a:latin typeface="宋体" panose="02010600030101010101" pitchFamily="2" charset="-122"/>
              <a:ea typeface="宋体" panose="02010600030101010101" pitchFamily="2" charset="-122"/>
            </a:rPr>
            <a:t>是指学校已出售给个人、房屋所有权归教职工个人所有，而土地使用权仍归属学校的教职工住宅</a:t>
          </a:r>
          <a:endParaRPr lang="zh-CN" altLang="en-US" sz="2000" dirty="0">
            <a:solidFill>
              <a:srgbClr val="FF0000"/>
            </a:solidFill>
            <a:latin typeface="宋体" panose="02010600030101010101" pitchFamily="2" charset="-122"/>
            <a:ea typeface="宋体" panose="02010600030101010101" pitchFamily="2" charset="-122"/>
          </a:endParaRPr>
        </a:p>
      </dgm:t>
    </dgm:pt>
    <dgm:pt modelId="{1031A26C-8E26-48C9-ADFF-13695E0864D9}" type="parTrans" cxnId="{1EC2B442-A651-4C89-8A2C-835D1353C7B3}">
      <dgm:prSet/>
      <dgm:spPr/>
      <dgm:t>
        <a:bodyPr/>
        <a:lstStyle/>
        <a:p>
          <a:endParaRPr lang="zh-CN" altLang="en-US"/>
        </a:p>
      </dgm:t>
    </dgm:pt>
    <dgm:pt modelId="{24C50D98-5440-457A-A281-FD2A0CAEC375}" type="sibTrans" cxnId="{1EC2B442-A651-4C89-8A2C-835D1353C7B3}">
      <dgm:prSet/>
      <dgm:spPr/>
      <dgm:t>
        <a:bodyPr/>
        <a:lstStyle/>
        <a:p>
          <a:endParaRPr lang="zh-CN" altLang="en-US"/>
        </a:p>
      </dgm:t>
    </dgm:pt>
    <dgm:pt modelId="{97EA3790-0C5C-40E9-B9F2-B9C92F944A02}">
      <dgm:prSet phldrT="[文本]" custT="1"/>
      <dgm:spPr/>
      <dgm:t>
        <a:bodyPr/>
        <a:lstStyle/>
        <a:p>
          <a:r>
            <a:rPr lang="zh-CN" altLang="en-US" sz="2000" b="1" dirty="0" smtClean="0">
              <a:solidFill>
                <a:srgbClr val="FF0000"/>
              </a:solidFill>
              <a:latin typeface="宋体" panose="02010600030101010101" pitchFamily="2" charset="-122"/>
              <a:ea typeface="宋体" panose="02010600030101010101" pitchFamily="2" charset="-122"/>
            </a:rPr>
            <a:t>教工住宅：</a:t>
          </a:r>
          <a:r>
            <a:rPr lang="zh-CN" altLang="en-US" sz="2000" dirty="0" smtClean="0">
              <a:solidFill>
                <a:srgbClr val="FF0000"/>
              </a:solidFill>
              <a:latin typeface="宋体" panose="02010600030101010101" pitchFamily="2" charset="-122"/>
              <a:ea typeface="宋体" panose="02010600030101010101" pitchFamily="2" charset="-122"/>
            </a:rPr>
            <a:t>是指学校拥有全部产权或部分产权的教职工住宅</a:t>
          </a:r>
          <a:endParaRPr lang="zh-CN" altLang="en-US" sz="2000" dirty="0">
            <a:solidFill>
              <a:srgbClr val="FF0000"/>
            </a:solidFill>
            <a:latin typeface="宋体" panose="02010600030101010101" pitchFamily="2" charset="-122"/>
            <a:ea typeface="宋体" panose="02010600030101010101" pitchFamily="2" charset="-122"/>
          </a:endParaRPr>
        </a:p>
      </dgm:t>
    </dgm:pt>
    <dgm:pt modelId="{885BA467-0CED-4989-809B-F69C5B43727A}" type="parTrans" cxnId="{641ACF84-B1DD-40E1-A06D-D064F6F00E81}">
      <dgm:prSet/>
      <dgm:spPr/>
      <dgm:t>
        <a:bodyPr/>
        <a:lstStyle/>
        <a:p>
          <a:endParaRPr lang="zh-CN" altLang="en-US"/>
        </a:p>
      </dgm:t>
    </dgm:pt>
    <dgm:pt modelId="{FC774850-9C50-4278-8F03-D491679D958E}" type="sibTrans" cxnId="{641ACF84-B1DD-40E1-A06D-D064F6F00E81}">
      <dgm:prSet/>
      <dgm:spPr/>
      <dgm:t>
        <a:bodyPr/>
        <a:lstStyle/>
        <a:p>
          <a:endParaRPr lang="zh-CN" altLang="en-US"/>
        </a:p>
      </dgm:t>
    </dgm:pt>
    <dgm:pt modelId="{85A82CA5-7195-4A6D-9058-ED52C2BB0224}" type="pres">
      <dgm:prSet presAssocID="{2A528A39-E3B0-45A1-B518-9DC798C81872}" presName="linearFlow" presStyleCnt="0">
        <dgm:presLayoutVars>
          <dgm:dir/>
          <dgm:animLvl val="lvl"/>
          <dgm:resizeHandles/>
        </dgm:presLayoutVars>
      </dgm:prSet>
      <dgm:spPr/>
      <dgm:t>
        <a:bodyPr/>
        <a:lstStyle/>
        <a:p>
          <a:endParaRPr lang="zh-CN" altLang="en-US"/>
        </a:p>
      </dgm:t>
    </dgm:pt>
    <dgm:pt modelId="{F04EE2F4-13FE-4E0A-B084-06DC40466A63}" type="pres">
      <dgm:prSet presAssocID="{35F505AC-9204-49AB-BD6A-5C2B714C60F8}" presName="compositeNode" presStyleCnt="0">
        <dgm:presLayoutVars>
          <dgm:bulletEnabled val="1"/>
        </dgm:presLayoutVars>
      </dgm:prSet>
      <dgm:spPr/>
    </dgm:pt>
    <dgm:pt modelId="{45245706-3350-45AB-9D23-8138DA112AD5}" type="pres">
      <dgm:prSet presAssocID="{35F505AC-9204-49AB-BD6A-5C2B714C60F8}" presName="image" presStyleLbl="fgImgPlace1" presStyleIdx="0" presStyleCnt="2" custScaleX="81164" custScaleY="66211"/>
      <dgm:spPr>
        <a:blipFill>
          <a:blip xmlns:r="http://schemas.openxmlformats.org/officeDocument/2006/relationships" r:embed="rId1">
            <a:extLst>
              <a:ext uri="{28A0092B-C50C-407E-A947-70E740481C1C}">
                <a14:useLocalDpi xmlns:a14="http://schemas.microsoft.com/office/drawing/2010/main" val="0"/>
              </a:ext>
            </a:extLst>
          </a:blip>
          <a:srcRect/>
          <a:stretch>
            <a:fillRect t="-14000" b="-14000"/>
          </a:stretch>
        </a:blipFill>
      </dgm:spPr>
    </dgm:pt>
    <dgm:pt modelId="{84865C71-26C3-4CC8-B405-B91F97856718}" type="pres">
      <dgm:prSet presAssocID="{35F505AC-9204-49AB-BD6A-5C2B714C60F8}" presName="childNode" presStyleLbl="node1" presStyleIdx="0" presStyleCnt="2">
        <dgm:presLayoutVars>
          <dgm:bulletEnabled val="1"/>
        </dgm:presLayoutVars>
      </dgm:prSet>
      <dgm:spPr/>
      <dgm:t>
        <a:bodyPr/>
        <a:lstStyle/>
        <a:p>
          <a:endParaRPr lang="zh-CN" altLang="en-US"/>
        </a:p>
      </dgm:t>
    </dgm:pt>
    <dgm:pt modelId="{B20EA3A3-76E3-4353-BAA1-AF3102ABF647}" type="pres">
      <dgm:prSet presAssocID="{35F505AC-9204-49AB-BD6A-5C2B714C60F8}" presName="parentNode" presStyleLbl="revTx" presStyleIdx="0" presStyleCnt="2">
        <dgm:presLayoutVars>
          <dgm:chMax val="0"/>
          <dgm:bulletEnabled val="1"/>
        </dgm:presLayoutVars>
      </dgm:prSet>
      <dgm:spPr/>
      <dgm:t>
        <a:bodyPr/>
        <a:lstStyle/>
        <a:p>
          <a:endParaRPr lang="zh-CN" altLang="en-US"/>
        </a:p>
      </dgm:t>
    </dgm:pt>
    <dgm:pt modelId="{D05AB82C-84CB-4F3C-80E2-920B39F0B1EA}" type="pres">
      <dgm:prSet presAssocID="{19AFDCA9-9983-4A52-B15B-B1ECDC58364C}" presName="sibTrans" presStyleCnt="0"/>
      <dgm:spPr/>
    </dgm:pt>
    <dgm:pt modelId="{67445387-3B60-4422-AB07-65FA97EBC75E}" type="pres">
      <dgm:prSet presAssocID="{B797F255-3B1A-43E2-B1EF-20AE97139A42}" presName="compositeNode" presStyleCnt="0">
        <dgm:presLayoutVars>
          <dgm:bulletEnabled val="1"/>
        </dgm:presLayoutVars>
      </dgm:prSet>
      <dgm:spPr/>
    </dgm:pt>
    <dgm:pt modelId="{1CE1E49C-6ECE-4D14-A232-DE302AF50F32}" type="pres">
      <dgm:prSet presAssocID="{B797F255-3B1A-43E2-B1EF-20AE97139A42}" presName="image" presStyleLbl="fgImgPlace1" presStyleIdx="1" presStyleCnt="2" custScaleX="74154" custScaleY="51407"/>
      <dgm:spPr>
        <a:blipFill>
          <a:blip xmlns:r="http://schemas.openxmlformats.org/officeDocument/2006/relationships" r:embed="rId2">
            <a:extLst>
              <a:ext uri="{28A0092B-C50C-407E-A947-70E740481C1C}">
                <a14:useLocalDpi xmlns:a14="http://schemas.microsoft.com/office/drawing/2010/main" val="0"/>
              </a:ext>
            </a:extLst>
          </a:blip>
          <a:srcRect/>
          <a:stretch>
            <a:fillRect l="-5000" r="-5000"/>
          </a:stretch>
        </a:blipFill>
      </dgm:spPr>
    </dgm:pt>
    <dgm:pt modelId="{1640AAA1-90F8-47ED-AE9A-8229F0B12928}" type="pres">
      <dgm:prSet presAssocID="{B797F255-3B1A-43E2-B1EF-20AE97139A42}" presName="childNode" presStyleLbl="node1" presStyleIdx="1" presStyleCnt="2">
        <dgm:presLayoutVars>
          <dgm:bulletEnabled val="1"/>
        </dgm:presLayoutVars>
      </dgm:prSet>
      <dgm:spPr/>
      <dgm:t>
        <a:bodyPr/>
        <a:lstStyle/>
        <a:p>
          <a:endParaRPr lang="zh-CN" altLang="en-US"/>
        </a:p>
      </dgm:t>
    </dgm:pt>
    <dgm:pt modelId="{0694A3E9-DCF3-47BE-9B6C-DF24221E2877}" type="pres">
      <dgm:prSet presAssocID="{B797F255-3B1A-43E2-B1EF-20AE97139A42}" presName="parentNode" presStyleLbl="revTx" presStyleIdx="1" presStyleCnt="2">
        <dgm:presLayoutVars>
          <dgm:chMax val="0"/>
          <dgm:bulletEnabled val="1"/>
        </dgm:presLayoutVars>
      </dgm:prSet>
      <dgm:spPr/>
      <dgm:t>
        <a:bodyPr/>
        <a:lstStyle/>
        <a:p>
          <a:endParaRPr lang="zh-CN" altLang="en-US"/>
        </a:p>
      </dgm:t>
    </dgm:pt>
  </dgm:ptLst>
  <dgm:cxnLst>
    <dgm:cxn modelId="{1EC2B442-A651-4C89-8A2C-835D1353C7B3}" srcId="{B797F255-3B1A-43E2-B1EF-20AE97139A42}" destId="{61FF92F1-2EDA-4941-B4D3-6C478EAF16ED}" srcOrd="0" destOrd="0" parTransId="{1031A26C-8E26-48C9-ADFF-13695E0864D9}" sibTransId="{24C50D98-5440-457A-A281-FD2A0CAEC375}"/>
    <dgm:cxn modelId="{641ACF84-B1DD-40E1-A06D-D064F6F00E81}" srcId="{35F505AC-9204-49AB-BD6A-5C2B714C60F8}" destId="{97EA3790-0C5C-40E9-B9F2-B9C92F944A02}" srcOrd="0" destOrd="0" parTransId="{885BA467-0CED-4989-809B-F69C5B43727A}" sibTransId="{FC774850-9C50-4278-8F03-D491679D958E}"/>
    <dgm:cxn modelId="{45B29882-8A42-4A1F-8B44-6AFFD40DD7A3}" type="presOf" srcId="{2A528A39-E3B0-45A1-B518-9DC798C81872}" destId="{85A82CA5-7195-4A6D-9058-ED52C2BB0224}" srcOrd="0" destOrd="0" presId="urn:microsoft.com/office/officeart/2005/8/layout/hList2"/>
    <dgm:cxn modelId="{8F511E92-19FC-4D3D-8D3D-35690178A7BF}" type="presOf" srcId="{35F505AC-9204-49AB-BD6A-5C2B714C60F8}" destId="{B20EA3A3-76E3-4353-BAA1-AF3102ABF647}" srcOrd="0" destOrd="0" presId="urn:microsoft.com/office/officeart/2005/8/layout/hList2"/>
    <dgm:cxn modelId="{F46988E7-1E23-407B-9F69-290A72FA23DA}" type="presOf" srcId="{97EA3790-0C5C-40E9-B9F2-B9C92F944A02}" destId="{84865C71-26C3-4CC8-B405-B91F97856718}" srcOrd="0" destOrd="0" presId="urn:microsoft.com/office/officeart/2005/8/layout/hList2"/>
    <dgm:cxn modelId="{FFDAF9C6-0B18-48F5-B01D-BF2AE59425BC}" type="presOf" srcId="{B797F255-3B1A-43E2-B1EF-20AE97139A42}" destId="{0694A3E9-DCF3-47BE-9B6C-DF24221E2877}" srcOrd="0" destOrd="0" presId="urn:microsoft.com/office/officeart/2005/8/layout/hList2"/>
    <dgm:cxn modelId="{A675A19A-D236-44C3-A68B-FAC9EA2703B0}" srcId="{2A528A39-E3B0-45A1-B518-9DC798C81872}" destId="{B797F255-3B1A-43E2-B1EF-20AE97139A42}" srcOrd="1" destOrd="0" parTransId="{84DDD592-AE9F-49F0-8AF7-CD0D533EC4F7}" sibTransId="{83956FF4-846D-4081-9CFE-867D7EB69DDE}"/>
    <dgm:cxn modelId="{81456C93-007A-4068-B11E-9AC5E17E2AF6}" srcId="{2A528A39-E3B0-45A1-B518-9DC798C81872}" destId="{35F505AC-9204-49AB-BD6A-5C2B714C60F8}" srcOrd="0" destOrd="0" parTransId="{79EBD284-C9FB-4D41-ACA5-93F646B2EE69}" sibTransId="{19AFDCA9-9983-4A52-B15B-B1ECDC58364C}"/>
    <dgm:cxn modelId="{E4164A47-F108-4E38-9F34-41E2F9213586}" type="presOf" srcId="{61FF92F1-2EDA-4941-B4D3-6C478EAF16ED}" destId="{1640AAA1-90F8-47ED-AE9A-8229F0B12928}" srcOrd="0" destOrd="0" presId="urn:microsoft.com/office/officeart/2005/8/layout/hList2"/>
    <dgm:cxn modelId="{5D081232-20FF-4AD6-9CD5-D876EBF5F65D}" type="presParOf" srcId="{85A82CA5-7195-4A6D-9058-ED52C2BB0224}" destId="{F04EE2F4-13FE-4E0A-B084-06DC40466A63}" srcOrd="0" destOrd="0" presId="urn:microsoft.com/office/officeart/2005/8/layout/hList2"/>
    <dgm:cxn modelId="{0B6A070C-7451-4D9F-A264-C5F4084B23B7}" type="presParOf" srcId="{F04EE2F4-13FE-4E0A-B084-06DC40466A63}" destId="{45245706-3350-45AB-9D23-8138DA112AD5}" srcOrd="0" destOrd="0" presId="urn:microsoft.com/office/officeart/2005/8/layout/hList2"/>
    <dgm:cxn modelId="{929EA1B8-B26F-42E2-B302-AECF1C1A0EA2}" type="presParOf" srcId="{F04EE2F4-13FE-4E0A-B084-06DC40466A63}" destId="{84865C71-26C3-4CC8-B405-B91F97856718}" srcOrd="1" destOrd="0" presId="urn:microsoft.com/office/officeart/2005/8/layout/hList2"/>
    <dgm:cxn modelId="{8A7E4E0C-C2B9-4F67-8841-FD265F4F162E}" type="presParOf" srcId="{F04EE2F4-13FE-4E0A-B084-06DC40466A63}" destId="{B20EA3A3-76E3-4353-BAA1-AF3102ABF647}" srcOrd="2" destOrd="0" presId="urn:microsoft.com/office/officeart/2005/8/layout/hList2"/>
    <dgm:cxn modelId="{0F5CE3B5-A4D4-4415-84E4-F155739A567A}" type="presParOf" srcId="{85A82CA5-7195-4A6D-9058-ED52C2BB0224}" destId="{D05AB82C-84CB-4F3C-80E2-920B39F0B1EA}" srcOrd="1" destOrd="0" presId="urn:microsoft.com/office/officeart/2005/8/layout/hList2"/>
    <dgm:cxn modelId="{D2AB8BED-859F-4A4F-9B99-1169237162F8}" type="presParOf" srcId="{85A82CA5-7195-4A6D-9058-ED52C2BB0224}" destId="{67445387-3B60-4422-AB07-65FA97EBC75E}" srcOrd="2" destOrd="0" presId="urn:microsoft.com/office/officeart/2005/8/layout/hList2"/>
    <dgm:cxn modelId="{105691A0-CE9D-4199-A79D-96B49555283F}" type="presParOf" srcId="{67445387-3B60-4422-AB07-65FA97EBC75E}" destId="{1CE1E49C-6ECE-4D14-A232-DE302AF50F32}" srcOrd="0" destOrd="0" presId="urn:microsoft.com/office/officeart/2005/8/layout/hList2"/>
    <dgm:cxn modelId="{A889FE8F-FE96-43A9-9FF6-25CFB17B9188}" type="presParOf" srcId="{67445387-3B60-4422-AB07-65FA97EBC75E}" destId="{1640AAA1-90F8-47ED-AE9A-8229F0B12928}" srcOrd="1" destOrd="0" presId="urn:microsoft.com/office/officeart/2005/8/layout/hList2"/>
    <dgm:cxn modelId="{F2EC24F5-1B19-41BB-8BB1-A3A30213C532}" type="presParOf" srcId="{67445387-3B60-4422-AB07-65FA97EBC75E}" destId="{0694A3E9-DCF3-47BE-9B6C-DF24221E2877}" srcOrd="2" destOrd="0" presId="urn:microsoft.com/office/officeart/2005/8/layout/h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D8457D8F-858F-4B75-BDDE-629F9B2238AD}" type="doc">
      <dgm:prSet loTypeId="urn:microsoft.com/office/officeart/2005/8/layout/gear1" loCatId="process" qsTypeId="urn:microsoft.com/office/officeart/2005/8/quickstyle/3d2" qsCatId="3D" csTypeId="urn:microsoft.com/office/officeart/2005/8/colors/colorful4" csCatId="colorful" phldr="1"/>
      <dgm:spPr/>
    </dgm:pt>
    <dgm:pt modelId="{63926FE9-DA0A-41F2-8E1E-75FA36660CBE}">
      <dgm:prSet phldrT="[文本]" custT="1"/>
      <dgm:spPr/>
      <dgm:t>
        <a:bodyPr/>
        <a:lstStyle/>
        <a:p>
          <a:r>
            <a:rPr lang="zh-CN" altLang="en-US" sz="1200" b="1" smtClean="0">
              <a:latin typeface="宋体" panose="02010600030101010101" pitchFamily="2" charset="-122"/>
              <a:ea typeface="宋体" panose="02010600030101010101" pitchFamily="2" charset="-122"/>
            </a:rPr>
            <a:t>房屋产权证具体又包括</a:t>
          </a:r>
          <a:r>
            <a:rPr lang="en-US" altLang="zh-CN" sz="1200" b="1" smtClean="0">
              <a:latin typeface="宋体" panose="02010600030101010101" pitchFamily="2" charset="-122"/>
              <a:ea typeface="宋体" panose="02010600030101010101" pitchFamily="2" charset="-122"/>
            </a:rPr>
            <a:t>《</a:t>
          </a:r>
          <a:r>
            <a:rPr lang="zh-CN" altLang="en-US" sz="1200" b="1" smtClean="0">
              <a:latin typeface="宋体" panose="02010600030101010101" pitchFamily="2" charset="-122"/>
              <a:ea typeface="宋体" panose="02010600030101010101" pitchFamily="2" charset="-122"/>
            </a:rPr>
            <a:t>房屋所有权证</a:t>
          </a:r>
          <a:r>
            <a:rPr lang="en-US" altLang="zh-CN" sz="1200" b="1" smtClean="0">
              <a:latin typeface="宋体" panose="02010600030101010101" pitchFamily="2" charset="-122"/>
              <a:ea typeface="宋体" panose="02010600030101010101" pitchFamily="2" charset="-122"/>
            </a:rPr>
            <a:t>》</a:t>
          </a:r>
          <a:r>
            <a:rPr lang="zh-CN" altLang="en-US" sz="1200" b="1" smtClean="0">
              <a:latin typeface="宋体" panose="02010600030101010101" pitchFamily="2" charset="-122"/>
              <a:ea typeface="宋体" panose="02010600030101010101" pitchFamily="2" charset="-122"/>
            </a:rPr>
            <a:t>和</a:t>
          </a:r>
          <a:r>
            <a:rPr lang="en-US" altLang="zh-CN" sz="1200" b="1" smtClean="0">
              <a:latin typeface="宋体" panose="02010600030101010101" pitchFamily="2" charset="-122"/>
              <a:ea typeface="宋体" panose="02010600030101010101" pitchFamily="2" charset="-122"/>
            </a:rPr>
            <a:t>《</a:t>
          </a:r>
          <a:r>
            <a:rPr lang="zh-CN" altLang="en-US" sz="1200" b="1" smtClean="0">
              <a:latin typeface="宋体" panose="02010600030101010101" pitchFamily="2" charset="-122"/>
              <a:ea typeface="宋体" panose="02010600030101010101" pitchFamily="2" charset="-122"/>
            </a:rPr>
            <a:t>土地使用权证</a:t>
          </a:r>
          <a:r>
            <a:rPr lang="en-US" altLang="zh-CN" sz="1200" b="1" smtClean="0">
              <a:latin typeface="宋体" panose="02010600030101010101" pitchFamily="2" charset="-122"/>
              <a:ea typeface="宋体" panose="02010600030101010101" pitchFamily="2" charset="-122"/>
            </a:rPr>
            <a:t>》</a:t>
          </a:r>
          <a:r>
            <a:rPr lang="zh-CN" altLang="en-US" sz="1200" b="1" smtClean="0">
              <a:latin typeface="宋体" panose="02010600030101010101" pitchFamily="2" charset="-122"/>
              <a:ea typeface="宋体" panose="02010600030101010101" pitchFamily="2" charset="-122"/>
            </a:rPr>
            <a:t>，但有些地方也可能是由房屋管理部门和土地管理部门统一开据的</a:t>
          </a:r>
          <a:r>
            <a:rPr lang="en-US" altLang="zh-CN" sz="1200" b="1" smtClean="0">
              <a:latin typeface="宋体" panose="02010600030101010101" pitchFamily="2" charset="-122"/>
              <a:ea typeface="宋体" panose="02010600030101010101" pitchFamily="2" charset="-122"/>
            </a:rPr>
            <a:t>《</a:t>
          </a:r>
          <a:r>
            <a:rPr lang="zh-CN" altLang="en-US" sz="1200" b="1" smtClean="0">
              <a:latin typeface="宋体" panose="02010600030101010101" pitchFamily="2" charset="-122"/>
              <a:ea typeface="宋体" panose="02010600030101010101" pitchFamily="2" charset="-122"/>
            </a:rPr>
            <a:t>房地产权证书</a:t>
          </a:r>
          <a:r>
            <a:rPr lang="en-US" altLang="zh-CN" sz="1200" b="1" smtClean="0">
              <a:latin typeface="宋体" panose="02010600030101010101" pitchFamily="2" charset="-122"/>
              <a:ea typeface="宋体" panose="02010600030101010101" pitchFamily="2" charset="-122"/>
            </a:rPr>
            <a:t>》</a:t>
          </a:r>
          <a:endParaRPr lang="zh-CN" altLang="en-US" sz="1200" b="1" dirty="0"/>
        </a:p>
      </dgm:t>
    </dgm:pt>
    <dgm:pt modelId="{99FD8FB7-9D24-4721-A3E9-006B29620E20}" type="parTrans" cxnId="{C85382E0-8AA9-449B-86AE-38534AB27479}">
      <dgm:prSet/>
      <dgm:spPr/>
      <dgm:t>
        <a:bodyPr/>
        <a:lstStyle/>
        <a:p>
          <a:endParaRPr lang="zh-CN" altLang="en-US"/>
        </a:p>
      </dgm:t>
    </dgm:pt>
    <dgm:pt modelId="{EC91A368-2931-4B33-9FB8-5D2601F32A4E}" type="sibTrans" cxnId="{C85382E0-8AA9-449B-86AE-38534AB27479}">
      <dgm:prSet/>
      <dgm:spPr/>
      <dgm:t>
        <a:bodyPr/>
        <a:lstStyle/>
        <a:p>
          <a:endParaRPr lang="zh-CN" altLang="en-US"/>
        </a:p>
      </dgm:t>
    </dgm:pt>
    <dgm:pt modelId="{DFD837D9-C89F-434F-970D-D2DC9425A5EE}" type="pres">
      <dgm:prSet presAssocID="{D8457D8F-858F-4B75-BDDE-629F9B2238AD}" presName="composite" presStyleCnt="0">
        <dgm:presLayoutVars>
          <dgm:chMax val="3"/>
          <dgm:animLvl val="lvl"/>
          <dgm:resizeHandles val="exact"/>
        </dgm:presLayoutVars>
      </dgm:prSet>
      <dgm:spPr/>
    </dgm:pt>
    <dgm:pt modelId="{4890A54E-A815-4EEF-BABD-8F065C66337D}" type="pres">
      <dgm:prSet presAssocID="{63926FE9-DA0A-41F2-8E1E-75FA36660CBE}" presName="gear1" presStyleLbl="node1" presStyleIdx="0" presStyleCnt="1" custScaleX="106332" custScaleY="110584" custLinFactNeighborX="58821" custLinFactNeighborY="-6467">
        <dgm:presLayoutVars>
          <dgm:chMax val="1"/>
          <dgm:bulletEnabled val="1"/>
        </dgm:presLayoutVars>
      </dgm:prSet>
      <dgm:spPr/>
      <dgm:t>
        <a:bodyPr/>
        <a:lstStyle/>
        <a:p>
          <a:endParaRPr lang="zh-CN" altLang="en-US"/>
        </a:p>
      </dgm:t>
    </dgm:pt>
    <dgm:pt modelId="{53DB456C-8720-4A53-9080-E737569163E1}" type="pres">
      <dgm:prSet presAssocID="{63926FE9-DA0A-41F2-8E1E-75FA36660CBE}" presName="gear1srcNode" presStyleLbl="node1" presStyleIdx="0" presStyleCnt="1"/>
      <dgm:spPr/>
      <dgm:t>
        <a:bodyPr/>
        <a:lstStyle/>
        <a:p>
          <a:endParaRPr lang="zh-CN" altLang="en-US"/>
        </a:p>
      </dgm:t>
    </dgm:pt>
    <dgm:pt modelId="{8E48BC73-8CA7-440D-B41F-E91165F90658}" type="pres">
      <dgm:prSet presAssocID="{63926FE9-DA0A-41F2-8E1E-75FA36660CBE}" presName="gear1dstNode" presStyleLbl="node1" presStyleIdx="0" presStyleCnt="1"/>
      <dgm:spPr/>
      <dgm:t>
        <a:bodyPr/>
        <a:lstStyle/>
        <a:p>
          <a:endParaRPr lang="zh-CN" altLang="en-US"/>
        </a:p>
      </dgm:t>
    </dgm:pt>
    <dgm:pt modelId="{CFC56E5D-ED56-4E03-A6BB-39274F138855}" type="pres">
      <dgm:prSet presAssocID="{EC91A368-2931-4B33-9FB8-5D2601F32A4E}" presName="connector1" presStyleLbl="sibTrans2D1" presStyleIdx="0" presStyleCnt="1" custAng="12366978" custLinFactNeighborX="18072" custLinFactNeighborY="-3462"/>
      <dgm:spPr/>
      <dgm:t>
        <a:bodyPr/>
        <a:lstStyle/>
        <a:p>
          <a:endParaRPr lang="zh-CN" altLang="en-US"/>
        </a:p>
      </dgm:t>
    </dgm:pt>
  </dgm:ptLst>
  <dgm:cxnLst>
    <dgm:cxn modelId="{6A6944CB-3A9C-4C76-AA3F-C23777028605}" type="presOf" srcId="{D8457D8F-858F-4B75-BDDE-629F9B2238AD}" destId="{DFD837D9-C89F-434F-970D-D2DC9425A5EE}" srcOrd="0" destOrd="0" presId="urn:microsoft.com/office/officeart/2005/8/layout/gear1"/>
    <dgm:cxn modelId="{8F4C72A7-8829-465D-BB72-0B0A9C3F8C39}" type="presOf" srcId="{63926FE9-DA0A-41F2-8E1E-75FA36660CBE}" destId="{8E48BC73-8CA7-440D-B41F-E91165F90658}" srcOrd="2" destOrd="0" presId="urn:microsoft.com/office/officeart/2005/8/layout/gear1"/>
    <dgm:cxn modelId="{C85382E0-8AA9-449B-86AE-38534AB27479}" srcId="{D8457D8F-858F-4B75-BDDE-629F9B2238AD}" destId="{63926FE9-DA0A-41F2-8E1E-75FA36660CBE}" srcOrd="0" destOrd="0" parTransId="{99FD8FB7-9D24-4721-A3E9-006B29620E20}" sibTransId="{EC91A368-2931-4B33-9FB8-5D2601F32A4E}"/>
    <dgm:cxn modelId="{FC237F46-765D-4E2B-88C7-2DBDF4F08464}" type="presOf" srcId="{63926FE9-DA0A-41F2-8E1E-75FA36660CBE}" destId="{53DB456C-8720-4A53-9080-E737569163E1}" srcOrd="1" destOrd="0" presId="urn:microsoft.com/office/officeart/2005/8/layout/gear1"/>
    <dgm:cxn modelId="{9BB7A32A-F77E-4FA0-AF79-FB564CF53771}" type="presOf" srcId="{EC91A368-2931-4B33-9FB8-5D2601F32A4E}" destId="{CFC56E5D-ED56-4E03-A6BB-39274F138855}" srcOrd="0" destOrd="0" presId="urn:microsoft.com/office/officeart/2005/8/layout/gear1"/>
    <dgm:cxn modelId="{EA1E1F00-D4DB-4221-AA4C-79F3B15D098A}" type="presOf" srcId="{63926FE9-DA0A-41F2-8E1E-75FA36660CBE}" destId="{4890A54E-A815-4EEF-BABD-8F065C66337D}" srcOrd="0" destOrd="0" presId="urn:microsoft.com/office/officeart/2005/8/layout/gear1"/>
    <dgm:cxn modelId="{E7483CED-B9AB-4EE0-B08F-8631DAF127FB}" type="presParOf" srcId="{DFD837D9-C89F-434F-970D-D2DC9425A5EE}" destId="{4890A54E-A815-4EEF-BABD-8F065C66337D}" srcOrd="0" destOrd="0" presId="urn:microsoft.com/office/officeart/2005/8/layout/gear1"/>
    <dgm:cxn modelId="{4730CE57-8F46-4B9E-BC20-56B027CF586E}" type="presParOf" srcId="{DFD837D9-C89F-434F-970D-D2DC9425A5EE}" destId="{53DB456C-8720-4A53-9080-E737569163E1}" srcOrd="1" destOrd="0" presId="urn:microsoft.com/office/officeart/2005/8/layout/gear1"/>
    <dgm:cxn modelId="{251B419C-DC2E-4B68-BF0B-EEB204D78968}" type="presParOf" srcId="{DFD837D9-C89F-434F-970D-D2DC9425A5EE}" destId="{8E48BC73-8CA7-440D-B41F-E91165F90658}" srcOrd="2" destOrd="0" presId="urn:microsoft.com/office/officeart/2005/8/layout/gear1"/>
    <dgm:cxn modelId="{C54D9A47-672C-4691-82B3-604C04EB288D}" type="presParOf" srcId="{DFD837D9-C89F-434F-970D-D2DC9425A5EE}" destId="{CFC56E5D-ED56-4E03-A6BB-39274F138855}" srcOrd="3" destOrd="0" presId="urn:microsoft.com/office/officeart/2005/8/layout/gear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2A528A39-E3B0-45A1-B518-9DC798C81872}" type="doc">
      <dgm:prSet loTypeId="urn:microsoft.com/office/officeart/2005/8/layout/hList2" loCatId="relationship" qsTypeId="urn:microsoft.com/office/officeart/2005/8/quickstyle/3d2" qsCatId="3D" csTypeId="urn:microsoft.com/office/officeart/2005/8/colors/accent1_2" csCatId="accent1" phldr="1"/>
      <dgm:spPr/>
      <dgm:t>
        <a:bodyPr/>
        <a:lstStyle/>
        <a:p>
          <a:endParaRPr lang="zh-CN" altLang="en-US"/>
        </a:p>
      </dgm:t>
    </dgm:pt>
    <dgm:pt modelId="{35F505AC-9204-49AB-BD6A-5C2B714C60F8}">
      <dgm:prSet phldrT="[文本]" custT="1"/>
      <dgm:spPr/>
      <dgm:t>
        <a:bodyPr/>
        <a:lstStyle/>
        <a:p>
          <a:r>
            <a:rPr lang="en-US" altLang="zh-CN" sz="1800" b="1" smtClean="0"/>
            <a:t>2015</a:t>
          </a:r>
          <a:r>
            <a:rPr lang="zh-CN" altLang="en-US" sz="1800" b="1" smtClean="0"/>
            <a:t>年以前</a:t>
          </a:r>
          <a:endParaRPr lang="zh-CN" altLang="en-US" sz="1800" dirty="0"/>
        </a:p>
      </dgm:t>
    </dgm:pt>
    <dgm:pt modelId="{79EBD284-C9FB-4D41-ACA5-93F646B2EE69}" type="parTrans" cxnId="{81456C93-007A-4068-B11E-9AC5E17E2AF6}">
      <dgm:prSet/>
      <dgm:spPr/>
      <dgm:t>
        <a:bodyPr/>
        <a:lstStyle/>
        <a:p>
          <a:endParaRPr lang="zh-CN" altLang="en-US"/>
        </a:p>
      </dgm:t>
    </dgm:pt>
    <dgm:pt modelId="{19AFDCA9-9983-4A52-B15B-B1ECDC58364C}" type="sibTrans" cxnId="{81456C93-007A-4068-B11E-9AC5E17E2AF6}">
      <dgm:prSet/>
      <dgm:spPr/>
      <dgm:t>
        <a:bodyPr/>
        <a:lstStyle/>
        <a:p>
          <a:endParaRPr lang="zh-CN" altLang="en-US"/>
        </a:p>
      </dgm:t>
    </dgm:pt>
    <dgm:pt modelId="{B797F255-3B1A-43E2-B1EF-20AE97139A42}">
      <dgm:prSet phldrT="[文本]" custT="1"/>
      <dgm:spPr/>
      <dgm:t>
        <a:bodyPr/>
        <a:lstStyle/>
        <a:p>
          <a:r>
            <a:rPr lang="zh-CN" altLang="en-US" sz="1800" b="1" smtClean="0"/>
            <a:t>自</a:t>
          </a:r>
          <a:r>
            <a:rPr lang="en-US" altLang="zh-CN" sz="1800" b="1" smtClean="0"/>
            <a:t>2016</a:t>
          </a:r>
          <a:r>
            <a:rPr lang="zh-CN" altLang="en-US" sz="1800" b="1" smtClean="0"/>
            <a:t>年始</a:t>
          </a:r>
          <a:endParaRPr lang="zh-CN" altLang="en-US" sz="1800" dirty="0"/>
        </a:p>
      </dgm:t>
    </dgm:pt>
    <dgm:pt modelId="{84DDD592-AE9F-49F0-8AF7-CD0D533EC4F7}" type="parTrans" cxnId="{A675A19A-D236-44C3-A68B-FAC9EA2703B0}">
      <dgm:prSet/>
      <dgm:spPr/>
      <dgm:t>
        <a:bodyPr/>
        <a:lstStyle/>
        <a:p>
          <a:endParaRPr lang="zh-CN" altLang="en-US"/>
        </a:p>
      </dgm:t>
    </dgm:pt>
    <dgm:pt modelId="{83956FF4-846D-4081-9CFE-867D7EB69DDE}" type="sibTrans" cxnId="{A675A19A-D236-44C3-A68B-FAC9EA2703B0}">
      <dgm:prSet/>
      <dgm:spPr/>
      <dgm:t>
        <a:bodyPr/>
        <a:lstStyle/>
        <a:p>
          <a:endParaRPr lang="zh-CN" altLang="en-US"/>
        </a:p>
      </dgm:t>
    </dgm:pt>
    <dgm:pt modelId="{61FF92F1-2EDA-4941-B4D3-6C478EAF16ED}">
      <dgm:prSet phldrT="[文本]" custT="1"/>
      <dgm:spPr/>
      <dgm:t>
        <a:bodyPr/>
        <a:lstStyle/>
        <a:p>
          <a:r>
            <a:rPr lang="zh-CN" altLang="en-US" sz="2000" b="1" dirty="0" smtClean="0">
              <a:solidFill>
                <a:srgbClr val="FF0000"/>
              </a:solidFill>
              <a:latin typeface="宋体" panose="02010600030101010101" pitchFamily="2" charset="-122"/>
              <a:ea typeface="宋体" panose="02010600030101010101" pitchFamily="2" charset="-122"/>
            </a:rPr>
            <a:t>教工住宅：</a:t>
          </a:r>
          <a:r>
            <a:rPr lang="zh-CN" altLang="en-US" sz="2000" dirty="0" smtClean="0">
              <a:solidFill>
                <a:srgbClr val="FF0000"/>
              </a:solidFill>
              <a:latin typeface="宋体" panose="02010600030101010101" pitchFamily="2" charset="-122"/>
              <a:ea typeface="宋体" panose="02010600030101010101" pitchFamily="2" charset="-122"/>
            </a:rPr>
            <a:t>是指学校已出售给个人、房屋所有权归教职工个人所有，而土地使用权仍归属学校的教职工住宅</a:t>
          </a:r>
          <a:endParaRPr lang="zh-CN" altLang="en-US" sz="2000" dirty="0">
            <a:solidFill>
              <a:srgbClr val="FF0000"/>
            </a:solidFill>
            <a:latin typeface="宋体" panose="02010600030101010101" pitchFamily="2" charset="-122"/>
            <a:ea typeface="宋体" panose="02010600030101010101" pitchFamily="2" charset="-122"/>
          </a:endParaRPr>
        </a:p>
      </dgm:t>
    </dgm:pt>
    <dgm:pt modelId="{1031A26C-8E26-48C9-ADFF-13695E0864D9}" type="parTrans" cxnId="{1EC2B442-A651-4C89-8A2C-835D1353C7B3}">
      <dgm:prSet/>
      <dgm:spPr/>
      <dgm:t>
        <a:bodyPr/>
        <a:lstStyle/>
        <a:p>
          <a:endParaRPr lang="zh-CN" altLang="en-US"/>
        </a:p>
      </dgm:t>
    </dgm:pt>
    <dgm:pt modelId="{24C50D98-5440-457A-A281-FD2A0CAEC375}" type="sibTrans" cxnId="{1EC2B442-A651-4C89-8A2C-835D1353C7B3}">
      <dgm:prSet/>
      <dgm:spPr/>
      <dgm:t>
        <a:bodyPr/>
        <a:lstStyle/>
        <a:p>
          <a:endParaRPr lang="zh-CN" altLang="en-US"/>
        </a:p>
      </dgm:t>
    </dgm:pt>
    <dgm:pt modelId="{97EA3790-0C5C-40E9-B9F2-B9C92F944A02}">
      <dgm:prSet phldrT="[文本]" custT="1"/>
      <dgm:spPr/>
      <dgm:t>
        <a:bodyPr/>
        <a:lstStyle/>
        <a:p>
          <a:r>
            <a:rPr lang="zh-CN" altLang="en-US" sz="2000" b="1" dirty="0" smtClean="0">
              <a:solidFill>
                <a:srgbClr val="FF0000"/>
              </a:solidFill>
              <a:latin typeface="宋体" panose="02010600030101010101" pitchFamily="2" charset="-122"/>
              <a:ea typeface="宋体" panose="02010600030101010101" pitchFamily="2" charset="-122"/>
            </a:rPr>
            <a:t>教工住宅：</a:t>
          </a:r>
          <a:r>
            <a:rPr lang="zh-CN" altLang="en-US" sz="2000" dirty="0" smtClean="0">
              <a:solidFill>
                <a:srgbClr val="FF0000"/>
              </a:solidFill>
              <a:latin typeface="宋体" panose="02010600030101010101" pitchFamily="2" charset="-122"/>
              <a:ea typeface="宋体" panose="02010600030101010101" pitchFamily="2" charset="-122"/>
            </a:rPr>
            <a:t>是指学校拥有全部产权或部分产权的教职工住宅</a:t>
          </a:r>
          <a:endParaRPr lang="zh-CN" altLang="en-US" sz="2000" dirty="0">
            <a:solidFill>
              <a:srgbClr val="FF0000"/>
            </a:solidFill>
            <a:latin typeface="宋体" panose="02010600030101010101" pitchFamily="2" charset="-122"/>
            <a:ea typeface="宋体" panose="02010600030101010101" pitchFamily="2" charset="-122"/>
          </a:endParaRPr>
        </a:p>
      </dgm:t>
    </dgm:pt>
    <dgm:pt modelId="{885BA467-0CED-4989-809B-F69C5B43727A}" type="parTrans" cxnId="{641ACF84-B1DD-40E1-A06D-D064F6F00E81}">
      <dgm:prSet/>
      <dgm:spPr/>
      <dgm:t>
        <a:bodyPr/>
        <a:lstStyle/>
        <a:p>
          <a:endParaRPr lang="zh-CN" altLang="en-US"/>
        </a:p>
      </dgm:t>
    </dgm:pt>
    <dgm:pt modelId="{FC774850-9C50-4278-8F03-D491679D958E}" type="sibTrans" cxnId="{641ACF84-B1DD-40E1-A06D-D064F6F00E81}">
      <dgm:prSet/>
      <dgm:spPr/>
      <dgm:t>
        <a:bodyPr/>
        <a:lstStyle/>
        <a:p>
          <a:endParaRPr lang="zh-CN" altLang="en-US"/>
        </a:p>
      </dgm:t>
    </dgm:pt>
    <dgm:pt modelId="{85A82CA5-7195-4A6D-9058-ED52C2BB0224}" type="pres">
      <dgm:prSet presAssocID="{2A528A39-E3B0-45A1-B518-9DC798C81872}" presName="linearFlow" presStyleCnt="0">
        <dgm:presLayoutVars>
          <dgm:dir/>
          <dgm:animLvl val="lvl"/>
          <dgm:resizeHandles/>
        </dgm:presLayoutVars>
      </dgm:prSet>
      <dgm:spPr/>
      <dgm:t>
        <a:bodyPr/>
        <a:lstStyle/>
        <a:p>
          <a:endParaRPr lang="zh-CN" altLang="en-US"/>
        </a:p>
      </dgm:t>
    </dgm:pt>
    <dgm:pt modelId="{F04EE2F4-13FE-4E0A-B084-06DC40466A63}" type="pres">
      <dgm:prSet presAssocID="{35F505AC-9204-49AB-BD6A-5C2B714C60F8}" presName="compositeNode" presStyleCnt="0">
        <dgm:presLayoutVars>
          <dgm:bulletEnabled val="1"/>
        </dgm:presLayoutVars>
      </dgm:prSet>
      <dgm:spPr/>
    </dgm:pt>
    <dgm:pt modelId="{45245706-3350-45AB-9D23-8138DA112AD5}" type="pres">
      <dgm:prSet presAssocID="{35F505AC-9204-49AB-BD6A-5C2B714C60F8}" presName="image" presStyleLbl="fgImgPlace1" presStyleIdx="0" presStyleCnt="2" custScaleX="81164" custScaleY="66211"/>
      <dgm:spPr>
        <a:blipFill>
          <a:blip xmlns:r="http://schemas.openxmlformats.org/officeDocument/2006/relationships" r:embed="rId1">
            <a:extLst>
              <a:ext uri="{28A0092B-C50C-407E-A947-70E740481C1C}">
                <a14:useLocalDpi xmlns:a14="http://schemas.microsoft.com/office/drawing/2010/main" val="0"/>
              </a:ext>
            </a:extLst>
          </a:blip>
          <a:srcRect/>
          <a:stretch>
            <a:fillRect t="-14000" b="-14000"/>
          </a:stretch>
        </a:blipFill>
      </dgm:spPr>
    </dgm:pt>
    <dgm:pt modelId="{84865C71-26C3-4CC8-B405-B91F97856718}" type="pres">
      <dgm:prSet presAssocID="{35F505AC-9204-49AB-BD6A-5C2B714C60F8}" presName="childNode" presStyleLbl="node1" presStyleIdx="0" presStyleCnt="2">
        <dgm:presLayoutVars>
          <dgm:bulletEnabled val="1"/>
        </dgm:presLayoutVars>
      </dgm:prSet>
      <dgm:spPr/>
      <dgm:t>
        <a:bodyPr/>
        <a:lstStyle/>
        <a:p>
          <a:endParaRPr lang="zh-CN" altLang="en-US"/>
        </a:p>
      </dgm:t>
    </dgm:pt>
    <dgm:pt modelId="{B20EA3A3-76E3-4353-BAA1-AF3102ABF647}" type="pres">
      <dgm:prSet presAssocID="{35F505AC-9204-49AB-BD6A-5C2B714C60F8}" presName="parentNode" presStyleLbl="revTx" presStyleIdx="0" presStyleCnt="2">
        <dgm:presLayoutVars>
          <dgm:chMax val="0"/>
          <dgm:bulletEnabled val="1"/>
        </dgm:presLayoutVars>
      </dgm:prSet>
      <dgm:spPr/>
      <dgm:t>
        <a:bodyPr/>
        <a:lstStyle/>
        <a:p>
          <a:endParaRPr lang="zh-CN" altLang="en-US"/>
        </a:p>
      </dgm:t>
    </dgm:pt>
    <dgm:pt modelId="{D05AB82C-84CB-4F3C-80E2-920B39F0B1EA}" type="pres">
      <dgm:prSet presAssocID="{19AFDCA9-9983-4A52-B15B-B1ECDC58364C}" presName="sibTrans" presStyleCnt="0"/>
      <dgm:spPr/>
    </dgm:pt>
    <dgm:pt modelId="{67445387-3B60-4422-AB07-65FA97EBC75E}" type="pres">
      <dgm:prSet presAssocID="{B797F255-3B1A-43E2-B1EF-20AE97139A42}" presName="compositeNode" presStyleCnt="0">
        <dgm:presLayoutVars>
          <dgm:bulletEnabled val="1"/>
        </dgm:presLayoutVars>
      </dgm:prSet>
      <dgm:spPr/>
    </dgm:pt>
    <dgm:pt modelId="{1CE1E49C-6ECE-4D14-A232-DE302AF50F32}" type="pres">
      <dgm:prSet presAssocID="{B797F255-3B1A-43E2-B1EF-20AE97139A42}" presName="image" presStyleLbl="fgImgPlace1" presStyleIdx="1" presStyleCnt="2" custScaleX="74154" custScaleY="51407"/>
      <dgm:spPr>
        <a:blipFill>
          <a:blip xmlns:r="http://schemas.openxmlformats.org/officeDocument/2006/relationships" r:embed="rId2">
            <a:extLst>
              <a:ext uri="{28A0092B-C50C-407E-A947-70E740481C1C}">
                <a14:useLocalDpi xmlns:a14="http://schemas.microsoft.com/office/drawing/2010/main" val="0"/>
              </a:ext>
            </a:extLst>
          </a:blip>
          <a:srcRect/>
          <a:stretch>
            <a:fillRect l="-5000" r="-5000"/>
          </a:stretch>
        </a:blipFill>
      </dgm:spPr>
    </dgm:pt>
    <dgm:pt modelId="{1640AAA1-90F8-47ED-AE9A-8229F0B12928}" type="pres">
      <dgm:prSet presAssocID="{B797F255-3B1A-43E2-B1EF-20AE97139A42}" presName="childNode" presStyleLbl="node1" presStyleIdx="1" presStyleCnt="2">
        <dgm:presLayoutVars>
          <dgm:bulletEnabled val="1"/>
        </dgm:presLayoutVars>
      </dgm:prSet>
      <dgm:spPr/>
      <dgm:t>
        <a:bodyPr/>
        <a:lstStyle/>
        <a:p>
          <a:endParaRPr lang="zh-CN" altLang="en-US"/>
        </a:p>
      </dgm:t>
    </dgm:pt>
    <dgm:pt modelId="{0694A3E9-DCF3-47BE-9B6C-DF24221E2877}" type="pres">
      <dgm:prSet presAssocID="{B797F255-3B1A-43E2-B1EF-20AE97139A42}" presName="parentNode" presStyleLbl="revTx" presStyleIdx="1" presStyleCnt="2">
        <dgm:presLayoutVars>
          <dgm:chMax val="0"/>
          <dgm:bulletEnabled val="1"/>
        </dgm:presLayoutVars>
      </dgm:prSet>
      <dgm:spPr/>
      <dgm:t>
        <a:bodyPr/>
        <a:lstStyle/>
        <a:p>
          <a:endParaRPr lang="zh-CN" altLang="en-US"/>
        </a:p>
      </dgm:t>
    </dgm:pt>
  </dgm:ptLst>
  <dgm:cxnLst>
    <dgm:cxn modelId="{8644F88A-A984-46CA-BBE3-B34DC57AB2CF}" type="presOf" srcId="{35F505AC-9204-49AB-BD6A-5C2B714C60F8}" destId="{B20EA3A3-76E3-4353-BAA1-AF3102ABF647}" srcOrd="0" destOrd="0" presId="urn:microsoft.com/office/officeart/2005/8/layout/hList2"/>
    <dgm:cxn modelId="{A675A19A-D236-44C3-A68B-FAC9EA2703B0}" srcId="{2A528A39-E3B0-45A1-B518-9DC798C81872}" destId="{B797F255-3B1A-43E2-B1EF-20AE97139A42}" srcOrd="1" destOrd="0" parTransId="{84DDD592-AE9F-49F0-8AF7-CD0D533EC4F7}" sibTransId="{83956FF4-846D-4081-9CFE-867D7EB69DDE}"/>
    <dgm:cxn modelId="{641ACF84-B1DD-40E1-A06D-D064F6F00E81}" srcId="{35F505AC-9204-49AB-BD6A-5C2B714C60F8}" destId="{97EA3790-0C5C-40E9-B9F2-B9C92F944A02}" srcOrd="0" destOrd="0" parTransId="{885BA467-0CED-4989-809B-F69C5B43727A}" sibTransId="{FC774850-9C50-4278-8F03-D491679D958E}"/>
    <dgm:cxn modelId="{320F8E56-BF77-4C4F-BA06-9F51CD59E8EE}" type="presOf" srcId="{61FF92F1-2EDA-4941-B4D3-6C478EAF16ED}" destId="{1640AAA1-90F8-47ED-AE9A-8229F0B12928}" srcOrd="0" destOrd="0" presId="urn:microsoft.com/office/officeart/2005/8/layout/hList2"/>
    <dgm:cxn modelId="{87F250D0-1E07-420B-A269-0C387620E736}" type="presOf" srcId="{2A528A39-E3B0-45A1-B518-9DC798C81872}" destId="{85A82CA5-7195-4A6D-9058-ED52C2BB0224}" srcOrd="0" destOrd="0" presId="urn:microsoft.com/office/officeart/2005/8/layout/hList2"/>
    <dgm:cxn modelId="{1EC2B442-A651-4C89-8A2C-835D1353C7B3}" srcId="{B797F255-3B1A-43E2-B1EF-20AE97139A42}" destId="{61FF92F1-2EDA-4941-B4D3-6C478EAF16ED}" srcOrd="0" destOrd="0" parTransId="{1031A26C-8E26-48C9-ADFF-13695E0864D9}" sibTransId="{24C50D98-5440-457A-A281-FD2A0CAEC375}"/>
    <dgm:cxn modelId="{A4C902C3-A21C-4854-B3BB-CAD83AE8F951}" type="presOf" srcId="{B797F255-3B1A-43E2-B1EF-20AE97139A42}" destId="{0694A3E9-DCF3-47BE-9B6C-DF24221E2877}" srcOrd="0" destOrd="0" presId="urn:microsoft.com/office/officeart/2005/8/layout/hList2"/>
    <dgm:cxn modelId="{81456C93-007A-4068-B11E-9AC5E17E2AF6}" srcId="{2A528A39-E3B0-45A1-B518-9DC798C81872}" destId="{35F505AC-9204-49AB-BD6A-5C2B714C60F8}" srcOrd="0" destOrd="0" parTransId="{79EBD284-C9FB-4D41-ACA5-93F646B2EE69}" sibTransId="{19AFDCA9-9983-4A52-B15B-B1ECDC58364C}"/>
    <dgm:cxn modelId="{BD247862-4CDB-4B25-900E-5DC642E95240}" type="presOf" srcId="{97EA3790-0C5C-40E9-B9F2-B9C92F944A02}" destId="{84865C71-26C3-4CC8-B405-B91F97856718}" srcOrd="0" destOrd="0" presId="urn:microsoft.com/office/officeart/2005/8/layout/hList2"/>
    <dgm:cxn modelId="{D7F37EDE-4B22-49B8-9764-62A4247B5E81}" type="presParOf" srcId="{85A82CA5-7195-4A6D-9058-ED52C2BB0224}" destId="{F04EE2F4-13FE-4E0A-B084-06DC40466A63}" srcOrd="0" destOrd="0" presId="urn:microsoft.com/office/officeart/2005/8/layout/hList2"/>
    <dgm:cxn modelId="{56F37C12-71D6-48CB-9C1C-1CFBC4789775}" type="presParOf" srcId="{F04EE2F4-13FE-4E0A-B084-06DC40466A63}" destId="{45245706-3350-45AB-9D23-8138DA112AD5}" srcOrd="0" destOrd="0" presId="urn:microsoft.com/office/officeart/2005/8/layout/hList2"/>
    <dgm:cxn modelId="{6DF89A74-65C4-497E-BBF1-A9557C03C354}" type="presParOf" srcId="{F04EE2F4-13FE-4E0A-B084-06DC40466A63}" destId="{84865C71-26C3-4CC8-B405-B91F97856718}" srcOrd="1" destOrd="0" presId="urn:microsoft.com/office/officeart/2005/8/layout/hList2"/>
    <dgm:cxn modelId="{46A698F4-2CA1-4154-AD3A-31DC7680650B}" type="presParOf" srcId="{F04EE2F4-13FE-4E0A-B084-06DC40466A63}" destId="{B20EA3A3-76E3-4353-BAA1-AF3102ABF647}" srcOrd="2" destOrd="0" presId="urn:microsoft.com/office/officeart/2005/8/layout/hList2"/>
    <dgm:cxn modelId="{3AB808C8-FE98-4300-8277-1429A73CCE06}" type="presParOf" srcId="{85A82CA5-7195-4A6D-9058-ED52C2BB0224}" destId="{D05AB82C-84CB-4F3C-80E2-920B39F0B1EA}" srcOrd="1" destOrd="0" presId="urn:microsoft.com/office/officeart/2005/8/layout/hList2"/>
    <dgm:cxn modelId="{70B87893-4785-4415-8C74-5889BF26AAED}" type="presParOf" srcId="{85A82CA5-7195-4A6D-9058-ED52C2BB0224}" destId="{67445387-3B60-4422-AB07-65FA97EBC75E}" srcOrd="2" destOrd="0" presId="urn:microsoft.com/office/officeart/2005/8/layout/hList2"/>
    <dgm:cxn modelId="{B5A1C9CF-9CC4-46EB-9603-F5131624A7E1}" type="presParOf" srcId="{67445387-3B60-4422-AB07-65FA97EBC75E}" destId="{1CE1E49C-6ECE-4D14-A232-DE302AF50F32}" srcOrd="0" destOrd="0" presId="urn:microsoft.com/office/officeart/2005/8/layout/hList2"/>
    <dgm:cxn modelId="{253EBA62-9D81-49EE-94D1-01E44328AC12}" type="presParOf" srcId="{67445387-3B60-4422-AB07-65FA97EBC75E}" destId="{1640AAA1-90F8-47ED-AE9A-8229F0B12928}" srcOrd="1" destOrd="0" presId="urn:microsoft.com/office/officeart/2005/8/layout/hList2"/>
    <dgm:cxn modelId="{AE0D5E16-3BC8-4452-9075-BF75465A64E9}" type="presParOf" srcId="{67445387-3B60-4422-AB07-65FA97EBC75E}" destId="{0694A3E9-DCF3-47BE-9B6C-DF24221E2877}" srcOrd="2" destOrd="0" presId="urn:microsoft.com/office/officeart/2005/8/layout/h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950146-0F69-4EBA-B485-767802A5272B}">
      <dsp:nvSpPr>
        <dsp:cNvPr id="0" name=""/>
        <dsp:cNvSpPr/>
      </dsp:nvSpPr>
      <dsp:spPr>
        <a:xfrm>
          <a:off x="2974388" y="1936142"/>
          <a:ext cx="2550123" cy="2366396"/>
        </a:xfrm>
        <a:prstGeom prst="gear9">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zh-CN" altLang="en-US" sz="1800" b="1" kern="1200" dirty="0" smtClean="0"/>
            <a:t>新增省级表</a:t>
          </a:r>
          <a:r>
            <a:rPr lang="en-US" altLang="zh-CN" sz="1800" b="1" kern="1200" dirty="0" smtClean="0"/>
            <a:t>1</a:t>
          </a:r>
          <a:r>
            <a:rPr lang="zh-CN" altLang="en-US" sz="1800" b="1" kern="1200" dirty="0" smtClean="0"/>
            <a:t>张   新增高校表</a:t>
          </a:r>
          <a:r>
            <a:rPr lang="en-US" altLang="zh-CN" sz="1800" b="1" kern="1200" dirty="0" smtClean="0"/>
            <a:t>4</a:t>
          </a:r>
          <a:r>
            <a:rPr lang="zh-CN" altLang="en-US" sz="1800" b="1" kern="1200" dirty="0" smtClean="0"/>
            <a:t>张 </a:t>
          </a:r>
          <a:endParaRPr lang="zh-CN" altLang="en-US" sz="1800" b="1" kern="1200" dirty="0"/>
        </a:p>
      </dsp:txBody>
      <dsp:txXfrm>
        <a:off x="3473345" y="2490459"/>
        <a:ext cx="1552209" cy="1216376"/>
      </dsp:txXfrm>
    </dsp:sp>
    <dsp:sp modelId="{408F3E42-1AE9-481C-9A0A-7F2DDABDCB7F}">
      <dsp:nvSpPr>
        <dsp:cNvPr id="0" name=""/>
        <dsp:cNvSpPr/>
      </dsp:nvSpPr>
      <dsp:spPr>
        <a:xfrm>
          <a:off x="1663202" y="1376812"/>
          <a:ext cx="1773489" cy="1721015"/>
        </a:xfrm>
        <a:prstGeom prst="gear6">
          <a:avLst/>
        </a:prstGeom>
        <a:gradFill rotWithShape="0">
          <a:gsLst>
            <a:gs pos="0">
              <a:schemeClr val="accent4">
                <a:hueOff val="5197846"/>
                <a:satOff val="-23984"/>
                <a:lumOff val="883"/>
                <a:alphaOff val="0"/>
                <a:satMod val="103000"/>
                <a:lumMod val="102000"/>
                <a:tint val="94000"/>
              </a:schemeClr>
            </a:gs>
            <a:gs pos="50000">
              <a:schemeClr val="accent4">
                <a:hueOff val="5197846"/>
                <a:satOff val="-23984"/>
                <a:lumOff val="883"/>
                <a:alphaOff val="0"/>
                <a:satMod val="110000"/>
                <a:lumMod val="100000"/>
                <a:shade val="100000"/>
              </a:schemeClr>
            </a:gs>
            <a:gs pos="100000">
              <a:schemeClr val="accent4">
                <a:hueOff val="5197846"/>
                <a:satOff val="-23984"/>
                <a:lumOff val="883"/>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zh-CN" altLang="en-US" sz="1800" b="1" kern="1200" dirty="0" smtClean="0"/>
            <a:t>修订综表       </a:t>
          </a:r>
          <a:r>
            <a:rPr lang="en-US" altLang="zh-CN" sz="1800" b="1" kern="1200" dirty="0" smtClean="0"/>
            <a:t>25</a:t>
          </a:r>
          <a:r>
            <a:rPr lang="zh-CN" altLang="en-US" sz="1800" b="1" kern="1200" dirty="0" smtClean="0"/>
            <a:t>张</a:t>
          </a:r>
          <a:endParaRPr lang="zh-CN" altLang="en-US" sz="1800" b="1" kern="1200" dirty="0"/>
        </a:p>
      </dsp:txBody>
      <dsp:txXfrm>
        <a:off x="2104100" y="1812701"/>
        <a:ext cx="891693" cy="849237"/>
      </dsp:txXfrm>
    </dsp:sp>
    <dsp:sp modelId="{BDEDED49-C798-49C1-8B84-B0672C0236AF}">
      <dsp:nvSpPr>
        <dsp:cNvPr id="0" name=""/>
        <dsp:cNvSpPr/>
      </dsp:nvSpPr>
      <dsp:spPr>
        <a:xfrm rot="20700000">
          <a:off x="2653384" y="189487"/>
          <a:ext cx="1686244" cy="1686244"/>
        </a:xfrm>
        <a:prstGeom prst="gear6">
          <a:avLst/>
        </a:prstGeom>
        <a:gradFill rotWithShape="0">
          <a:gsLst>
            <a:gs pos="0">
              <a:schemeClr val="accent4">
                <a:hueOff val="10395692"/>
                <a:satOff val="-47968"/>
                <a:lumOff val="1765"/>
                <a:alphaOff val="0"/>
                <a:satMod val="103000"/>
                <a:lumMod val="102000"/>
                <a:tint val="94000"/>
              </a:schemeClr>
            </a:gs>
            <a:gs pos="50000">
              <a:schemeClr val="accent4">
                <a:hueOff val="10395692"/>
                <a:satOff val="-47968"/>
                <a:lumOff val="1765"/>
                <a:alphaOff val="0"/>
                <a:satMod val="110000"/>
                <a:lumMod val="100000"/>
                <a:shade val="100000"/>
              </a:schemeClr>
            </a:gs>
            <a:gs pos="100000">
              <a:schemeClr val="accent4">
                <a:hueOff val="10395692"/>
                <a:satOff val="-47968"/>
                <a:lumOff val="176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zh-CN" altLang="en-US" sz="1800" b="1" kern="1200" dirty="0" smtClean="0"/>
            <a:t>修订基表     </a:t>
          </a:r>
          <a:r>
            <a:rPr lang="en-US" altLang="zh-CN" sz="1800" b="1" kern="1200" dirty="0" smtClean="0"/>
            <a:t>5</a:t>
          </a:r>
          <a:r>
            <a:rPr lang="zh-CN" altLang="en-US" sz="1800" b="1" kern="1200" dirty="0" smtClean="0"/>
            <a:t>张</a:t>
          </a:r>
          <a:endParaRPr lang="zh-CN" altLang="en-US" sz="1800" b="1" kern="1200" dirty="0"/>
        </a:p>
      </dsp:txBody>
      <dsp:txXfrm rot="-20700000">
        <a:off x="3023226" y="559330"/>
        <a:ext cx="946558" cy="946558"/>
      </dsp:txXfrm>
    </dsp:sp>
    <dsp:sp modelId="{A5ABC56B-364F-4174-8188-BA5AEA322951}">
      <dsp:nvSpPr>
        <dsp:cNvPr id="0" name=""/>
        <dsp:cNvSpPr/>
      </dsp:nvSpPr>
      <dsp:spPr>
        <a:xfrm>
          <a:off x="2885479" y="1578382"/>
          <a:ext cx="3028987" cy="3028987"/>
        </a:xfrm>
        <a:prstGeom prst="circularArrow">
          <a:avLst>
            <a:gd name="adj1" fmla="val 4688"/>
            <a:gd name="adj2" fmla="val 299029"/>
            <a:gd name="adj3" fmla="val 2518745"/>
            <a:gd name="adj4" fmla="val 15855731"/>
            <a:gd name="adj5" fmla="val 5469"/>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AF8F6FD6-AD73-4FA0-AE96-89318CF4B110}">
      <dsp:nvSpPr>
        <dsp:cNvPr id="0" name=""/>
        <dsp:cNvSpPr/>
      </dsp:nvSpPr>
      <dsp:spPr>
        <a:xfrm>
          <a:off x="1384651" y="995552"/>
          <a:ext cx="2200748" cy="2200748"/>
        </a:xfrm>
        <a:prstGeom prst="leftCircularArrow">
          <a:avLst>
            <a:gd name="adj1" fmla="val 6452"/>
            <a:gd name="adj2" fmla="val 429999"/>
            <a:gd name="adj3" fmla="val 10489124"/>
            <a:gd name="adj4" fmla="val 14837806"/>
            <a:gd name="adj5" fmla="val 7527"/>
          </a:avLst>
        </a:prstGeom>
        <a:gradFill rotWithShape="0">
          <a:gsLst>
            <a:gs pos="0">
              <a:schemeClr val="accent4">
                <a:hueOff val="5197846"/>
                <a:satOff val="-23984"/>
                <a:lumOff val="883"/>
                <a:alphaOff val="0"/>
                <a:satMod val="103000"/>
                <a:lumMod val="102000"/>
                <a:tint val="94000"/>
              </a:schemeClr>
            </a:gs>
            <a:gs pos="50000">
              <a:schemeClr val="accent4">
                <a:hueOff val="5197846"/>
                <a:satOff val="-23984"/>
                <a:lumOff val="883"/>
                <a:alphaOff val="0"/>
                <a:satMod val="110000"/>
                <a:lumMod val="100000"/>
                <a:shade val="100000"/>
              </a:schemeClr>
            </a:gs>
            <a:gs pos="100000">
              <a:schemeClr val="accent4">
                <a:hueOff val="5197846"/>
                <a:satOff val="-23984"/>
                <a:lumOff val="883"/>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45F0FF84-8CA6-480E-B7AA-D34B9BB070FA}">
      <dsp:nvSpPr>
        <dsp:cNvPr id="0" name=""/>
        <dsp:cNvSpPr/>
      </dsp:nvSpPr>
      <dsp:spPr>
        <a:xfrm>
          <a:off x="2263338" y="-180328"/>
          <a:ext cx="2372850" cy="2372850"/>
        </a:xfrm>
        <a:prstGeom prst="circularArrow">
          <a:avLst>
            <a:gd name="adj1" fmla="val 5984"/>
            <a:gd name="adj2" fmla="val 394124"/>
            <a:gd name="adj3" fmla="val 13313824"/>
            <a:gd name="adj4" fmla="val 10508221"/>
            <a:gd name="adj5" fmla="val 6981"/>
          </a:avLst>
        </a:prstGeom>
        <a:gradFill rotWithShape="0">
          <a:gsLst>
            <a:gs pos="0">
              <a:schemeClr val="accent4">
                <a:hueOff val="10395692"/>
                <a:satOff val="-47968"/>
                <a:lumOff val="1765"/>
                <a:alphaOff val="0"/>
                <a:satMod val="103000"/>
                <a:lumMod val="102000"/>
                <a:tint val="94000"/>
              </a:schemeClr>
            </a:gs>
            <a:gs pos="50000">
              <a:schemeClr val="accent4">
                <a:hueOff val="10395692"/>
                <a:satOff val="-47968"/>
                <a:lumOff val="1765"/>
                <a:alphaOff val="0"/>
                <a:satMod val="110000"/>
                <a:lumMod val="100000"/>
                <a:shade val="100000"/>
              </a:schemeClr>
            </a:gs>
            <a:gs pos="100000">
              <a:schemeClr val="accent4">
                <a:hueOff val="10395692"/>
                <a:satOff val="-47968"/>
                <a:lumOff val="176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3DC4DFE-39D6-4712-8D5E-0E257AEDF480}">
      <dsp:nvSpPr>
        <dsp:cNvPr id="0" name=""/>
        <dsp:cNvSpPr/>
      </dsp:nvSpPr>
      <dsp:spPr>
        <a:xfrm>
          <a:off x="-4594335" y="-704407"/>
          <a:ext cx="5472816" cy="5472816"/>
        </a:xfrm>
        <a:prstGeom prst="blockArc">
          <a:avLst>
            <a:gd name="adj1" fmla="val 18900000"/>
            <a:gd name="adj2" fmla="val 2700000"/>
            <a:gd name="adj3" fmla="val 395"/>
          </a:avLst>
        </a:prstGeom>
        <a:noFill/>
        <a:ln w="12700" cap="flat" cmpd="sng" algn="ctr">
          <a:solidFill>
            <a:schemeClr val="accent5">
              <a:hueOff val="0"/>
              <a:satOff val="0"/>
              <a:lumOff val="0"/>
              <a:alphaOff val="0"/>
            </a:schemeClr>
          </a:solidFill>
          <a:prstDash val="solid"/>
          <a:miter lim="800000"/>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591CE3EB-5342-42F6-A9ED-D142562B6A19}">
      <dsp:nvSpPr>
        <dsp:cNvPr id="0" name=""/>
        <dsp:cNvSpPr/>
      </dsp:nvSpPr>
      <dsp:spPr>
        <a:xfrm>
          <a:off x="564979" y="406400"/>
          <a:ext cx="5475833" cy="812800"/>
        </a:xfrm>
        <a:prstGeom prst="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45160" tIns="35560" rIns="35560" bIns="35560" numCol="1" spcCol="1270" anchor="ctr" anchorCtr="0">
          <a:noAutofit/>
        </a:bodyPr>
        <a:lstStyle/>
        <a:p>
          <a:pPr lvl="0" algn="l" defTabSz="622300">
            <a:lnSpc>
              <a:spcPct val="90000"/>
            </a:lnSpc>
            <a:spcBef>
              <a:spcPct val="0"/>
            </a:spcBef>
            <a:spcAft>
              <a:spcPct val="35000"/>
            </a:spcAft>
          </a:pPr>
          <a:r>
            <a:rPr lang="en-US" altLang="zh-CN" sz="1400" kern="1200" dirty="0" smtClean="0">
              <a:latin typeface="宋体" panose="02010600030101010101" pitchFamily="2" charset="-122"/>
              <a:ea typeface="宋体" panose="02010600030101010101" pitchFamily="2" charset="-122"/>
            </a:rPr>
            <a:t>1</a:t>
          </a:r>
          <a:r>
            <a:rPr lang="zh-CN" altLang="en-US" sz="1400" kern="1200" dirty="0" smtClean="0">
              <a:latin typeface="宋体" panose="02010600030101010101" pitchFamily="2" charset="-122"/>
              <a:ea typeface="宋体" panose="02010600030101010101" pitchFamily="2" charset="-122"/>
            </a:rPr>
            <a:t>、从</a:t>
          </a:r>
          <a:r>
            <a:rPr lang="en-US" altLang="zh-CN" sz="1400" kern="1200" dirty="0" smtClean="0">
              <a:latin typeface="宋体" panose="02010600030101010101" pitchFamily="2" charset="-122"/>
              <a:ea typeface="宋体" panose="02010600030101010101" pitchFamily="2" charset="-122"/>
            </a:rPr>
            <a:t>2016</a:t>
          </a:r>
          <a:r>
            <a:rPr lang="zh-CN" altLang="en-US" sz="1400" kern="1200" dirty="0" smtClean="0">
              <a:latin typeface="宋体" panose="02010600030101010101" pitchFamily="2" charset="-122"/>
              <a:ea typeface="宋体" panose="02010600030101010101" pitchFamily="2" charset="-122"/>
            </a:rPr>
            <a:t>年起，将“ 普惠性民 办幼儿园 ” 作为民 办园一个属性</a:t>
          </a:r>
          <a:r>
            <a:rPr lang="en-US" altLang="zh-CN" sz="1400" kern="1200" dirty="0" smtClean="0">
              <a:latin typeface="宋体" panose="02010600030101010101" pitchFamily="2" charset="-122"/>
              <a:ea typeface="宋体" panose="02010600030101010101" pitchFamily="2" charset="-122"/>
            </a:rPr>
            <a:t>,</a:t>
          </a:r>
          <a:r>
            <a:rPr lang="zh-CN" altLang="en-US" sz="1400" kern="1200" dirty="0" smtClean="0">
              <a:latin typeface="宋体" panose="02010600030101010101" pitchFamily="2" charset="-122"/>
              <a:ea typeface="宋体" panose="02010600030101010101" pitchFamily="2" charset="-122"/>
            </a:rPr>
            <a:t>纳入统计指标</a:t>
          </a:r>
          <a:endParaRPr lang="zh-CN" altLang="en-US" sz="1400" kern="1200" dirty="0">
            <a:latin typeface="宋体" panose="02010600030101010101" pitchFamily="2" charset="-122"/>
            <a:ea typeface="宋体" panose="02010600030101010101" pitchFamily="2" charset="-122"/>
          </a:endParaRPr>
        </a:p>
      </dsp:txBody>
      <dsp:txXfrm>
        <a:off x="564979" y="406400"/>
        <a:ext cx="5475833" cy="812800"/>
      </dsp:txXfrm>
    </dsp:sp>
    <dsp:sp modelId="{CD15B32D-94D2-4A6F-9B09-365FAA751A12}">
      <dsp:nvSpPr>
        <dsp:cNvPr id="0" name=""/>
        <dsp:cNvSpPr/>
      </dsp:nvSpPr>
      <dsp:spPr>
        <a:xfrm>
          <a:off x="56979" y="304800"/>
          <a:ext cx="1016000" cy="1016000"/>
        </a:xfrm>
        <a:prstGeom prst="ellipse">
          <a:avLst/>
        </a:prstGeom>
        <a:gradFill rotWithShape="0">
          <a:gsLst>
            <a:gs pos="0">
              <a:schemeClr val="accent1">
                <a:lumMod val="75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w="6350" cap="flat" cmpd="sng" algn="ctr">
          <a:solidFill>
            <a:srgbClr val="00B050">
              <a:alpha val="48000"/>
            </a:srgbClr>
          </a:solidFill>
          <a:prstDash val="solid"/>
          <a:miter lim="800000"/>
        </a:ln>
        <a:effectLst/>
        <a:scene3d>
          <a:camera prst="orthographicFront"/>
          <a:lightRig rig="threePt" dir="t">
            <a:rot lat="0" lon="0" rev="7500000"/>
          </a:lightRig>
        </a:scene3d>
        <a:sp3d z="152400" extrusionH="63500" prstMaterial="dkEdge">
          <a:bevelT w="120800" h="19050" prst="relaxedInset"/>
          <a:contourClr>
            <a:schemeClr val="bg1"/>
          </a:contourClr>
        </a:sp3d>
      </dsp:spPr>
      <dsp:style>
        <a:lnRef idx="1">
          <a:scrgbClr r="0" g="0" b="0"/>
        </a:lnRef>
        <a:fillRef idx="1">
          <a:scrgbClr r="0" g="0" b="0"/>
        </a:fillRef>
        <a:effectRef idx="2">
          <a:scrgbClr r="0" g="0" b="0"/>
        </a:effectRef>
        <a:fontRef idx="minor"/>
      </dsp:style>
    </dsp:sp>
    <dsp:sp modelId="{6BB8B419-0C09-417E-951E-0B48B6B4C57C}">
      <dsp:nvSpPr>
        <dsp:cNvPr id="0" name=""/>
        <dsp:cNvSpPr/>
      </dsp:nvSpPr>
      <dsp:spPr>
        <a:xfrm>
          <a:off x="860432" y="1625599"/>
          <a:ext cx="5180380" cy="812800"/>
        </a:xfrm>
        <a:prstGeom prst="rect">
          <a:avLst/>
        </a:prstGeom>
        <a:gradFill rotWithShape="0">
          <a:gsLst>
            <a:gs pos="0">
              <a:schemeClr val="accent4">
                <a:hueOff val="5197846"/>
                <a:satOff val="-23984"/>
                <a:lumOff val="883"/>
                <a:alphaOff val="0"/>
                <a:satMod val="103000"/>
                <a:lumMod val="102000"/>
                <a:tint val="94000"/>
              </a:schemeClr>
            </a:gs>
            <a:gs pos="50000">
              <a:schemeClr val="accent4">
                <a:hueOff val="5197846"/>
                <a:satOff val="-23984"/>
                <a:lumOff val="883"/>
                <a:alphaOff val="0"/>
                <a:satMod val="110000"/>
                <a:lumMod val="100000"/>
                <a:shade val="100000"/>
              </a:schemeClr>
            </a:gs>
            <a:gs pos="100000">
              <a:schemeClr val="accent4">
                <a:hueOff val="5197846"/>
                <a:satOff val="-23984"/>
                <a:lumOff val="883"/>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45160" tIns="40640" rIns="40640" bIns="40640" numCol="1" spcCol="1270" anchor="ctr" anchorCtr="0">
          <a:noAutofit/>
        </a:bodyPr>
        <a:lstStyle/>
        <a:p>
          <a:pPr lvl="0" algn="l" defTabSz="711200">
            <a:lnSpc>
              <a:spcPct val="90000"/>
            </a:lnSpc>
            <a:spcBef>
              <a:spcPct val="0"/>
            </a:spcBef>
            <a:spcAft>
              <a:spcPct val="35000"/>
            </a:spcAft>
          </a:pPr>
          <a:r>
            <a:rPr lang="en-US" altLang="zh-CN" sz="1600" kern="1200" dirty="0" smtClean="0">
              <a:latin typeface="宋体" panose="02010600030101010101" pitchFamily="2" charset="-122"/>
              <a:ea typeface="宋体" panose="02010600030101010101" pitchFamily="2" charset="-122"/>
            </a:rPr>
            <a:t>2</a:t>
          </a:r>
          <a:r>
            <a:rPr lang="zh-CN" altLang="en-US" sz="1600" kern="1200" dirty="0" smtClean="0">
              <a:latin typeface="宋体" panose="02010600030101010101" pitchFamily="2" charset="-122"/>
              <a:ea typeface="宋体" panose="02010600030101010101" pitchFamily="2" charset="-122"/>
            </a:rPr>
            <a:t>、在“</a:t>
          </a:r>
          <a:r>
            <a:rPr lang="zh-CN" altLang="zh-CN" sz="1600" kern="1200" dirty="0" smtClean="0">
              <a:latin typeface="宋体" panose="02010600030101010101" pitchFamily="2" charset="-122"/>
              <a:ea typeface="宋体" panose="02010600030101010101" pitchFamily="2" charset="-122"/>
            </a:rPr>
            <a:t>学校（机构）代码管理信息系统</a:t>
          </a:r>
          <a:r>
            <a:rPr lang="zh-CN" altLang="en-US" sz="1600" kern="1200" dirty="0" smtClean="0">
              <a:latin typeface="宋体" panose="02010600030101010101" pitchFamily="2" charset="-122"/>
              <a:ea typeface="宋体" panose="02010600030101010101" pitchFamily="2" charset="-122"/>
            </a:rPr>
            <a:t>”标记“</a:t>
          </a:r>
          <a:r>
            <a:rPr lang="zh-CN" altLang="zh-CN" sz="1600" kern="1200" dirty="0" smtClean="0">
              <a:latin typeface="宋体" panose="02010600030101010101" pitchFamily="2" charset="-122"/>
              <a:ea typeface="宋体" panose="02010600030101010101" pitchFamily="2" charset="-122"/>
            </a:rPr>
            <a:t>普惠性民办幼儿园</a:t>
          </a:r>
          <a:r>
            <a:rPr lang="zh-CN" altLang="en-US" sz="1600" kern="1200" dirty="0" smtClean="0">
              <a:latin typeface="宋体" panose="02010600030101010101" pitchFamily="2" charset="-122"/>
              <a:ea typeface="宋体" panose="02010600030101010101" pitchFamily="2" charset="-122"/>
            </a:rPr>
            <a:t>”，同时上传确认文件（具体操作在“</a:t>
          </a:r>
          <a:r>
            <a:rPr lang="zh-CN" altLang="zh-CN" sz="1600" kern="1200" dirty="0" smtClean="0">
              <a:latin typeface="宋体" panose="02010600030101010101" pitchFamily="2" charset="-122"/>
              <a:ea typeface="宋体" panose="02010600030101010101" pitchFamily="2" charset="-122"/>
            </a:rPr>
            <a:t>学校（机构）代码管理信息系统</a:t>
          </a:r>
          <a:r>
            <a:rPr lang="zh-CN" altLang="en-US" sz="1600" kern="1200" dirty="0" smtClean="0">
              <a:latin typeface="宋体" panose="02010600030101010101" pitchFamily="2" charset="-122"/>
              <a:ea typeface="宋体" panose="02010600030101010101" pitchFamily="2" charset="-122"/>
            </a:rPr>
            <a:t>”里介绍）</a:t>
          </a:r>
          <a:endParaRPr lang="zh-CN" altLang="en-US" sz="1600" kern="1200" dirty="0">
            <a:latin typeface="宋体" panose="02010600030101010101" pitchFamily="2" charset="-122"/>
            <a:ea typeface="宋体" panose="02010600030101010101" pitchFamily="2" charset="-122"/>
          </a:endParaRPr>
        </a:p>
      </dsp:txBody>
      <dsp:txXfrm>
        <a:off x="860432" y="1625599"/>
        <a:ext cx="5180380" cy="812800"/>
      </dsp:txXfrm>
    </dsp:sp>
    <dsp:sp modelId="{7E867FB9-1AFF-40F5-88E1-FEC61130EE6D}">
      <dsp:nvSpPr>
        <dsp:cNvPr id="0" name=""/>
        <dsp:cNvSpPr/>
      </dsp:nvSpPr>
      <dsp:spPr>
        <a:xfrm>
          <a:off x="352432" y="1523999"/>
          <a:ext cx="1016000" cy="1016000"/>
        </a:xfrm>
        <a:prstGeom prst="ellipse">
          <a:avLst/>
        </a:prstGeom>
        <a:gradFill rotWithShape="0">
          <a:gsLst>
            <a:gs pos="0">
              <a:schemeClr val="accent1">
                <a:lumMod val="75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w="6350" cap="flat" cmpd="sng" algn="ctr">
          <a:solidFill>
            <a:schemeClr val="accent4">
              <a:hueOff val="5197846"/>
              <a:satOff val="-23984"/>
              <a:lumOff val="883"/>
              <a:alphaOff val="0"/>
            </a:schemeClr>
          </a:solidFill>
          <a:prstDash val="solid"/>
          <a:miter lim="800000"/>
        </a:ln>
        <a:effectLst/>
        <a:scene3d>
          <a:camera prst="orthographicFront"/>
          <a:lightRig rig="threePt" dir="t">
            <a:rot lat="0" lon="0" rev="7500000"/>
          </a:lightRig>
        </a:scene3d>
        <a:sp3d z="152400" extrusionH="63500" prstMaterial="dkEdge">
          <a:bevelT w="120800" h="19050" prst="relaxedInset"/>
          <a:contourClr>
            <a:schemeClr val="bg1"/>
          </a:contourClr>
        </a:sp3d>
      </dsp:spPr>
      <dsp:style>
        <a:lnRef idx="1">
          <a:scrgbClr r="0" g="0" b="0"/>
        </a:lnRef>
        <a:fillRef idx="1">
          <a:scrgbClr r="0" g="0" b="0"/>
        </a:fillRef>
        <a:effectRef idx="2">
          <a:scrgbClr r="0" g="0" b="0"/>
        </a:effectRef>
        <a:fontRef idx="minor"/>
      </dsp:style>
    </dsp:sp>
    <dsp:sp modelId="{5F503D7C-3E3F-4607-84A4-1A8FEC8AE1C8}">
      <dsp:nvSpPr>
        <dsp:cNvPr id="0" name=""/>
        <dsp:cNvSpPr/>
      </dsp:nvSpPr>
      <dsp:spPr>
        <a:xfrm>
          <a:off x="564979" y="2844800"/>
          <a:ext cx="5475833" cy="812800"/>
        </a:xfrm>
        <a:prstGeom prst="rect">
          <a:avLst/>
        </a:prstGeom>
        <a:gradFill rotWithShape="0">
          <a:gsLst>
            <a:gs pos="0">
              <a:schemeClr val="accent4">
                <a:hueOff val="10395692"/>
                <a:satOff val="-47968"/>
                <a:lumOff val="1765"/>
                <a:alphaOff val="0"/>
                <a:satMod val="103000"/>
                <a:lumMod val="102000"/>
                <a:tint val="94000"/>
              </a:schemeClr>
            </a:gs>
            <a:gs pos="50000">
              <a:schemeClr val="accent4">
                <a:hueOff val="10395692"/>
                <a:satOff val="-47968"/>
                <a:lumOff val="1765"/>
                <a:alphaOff val="0"/>
                <a:satMod val="110000"/>
                <a:lumMod val="100000"/>
                <a:shade val="100000"/>
              </a:schemeClr>
            </a:gs>
            <a:gs pos="100000">
              <a:schemeClr val="accent4">
                <a:hueOff val="10395692"/>
                <a:satOff val="-47968"/>
                <a:lumOff val="1765"/>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45160" tIns="40640" rIns="40640" bIns="40640" numCol="1" spcCol="1270" anchor="ctr" anchorCtr="0">
          <a:noAutofit/>
        </a:bodyPr>
        <a:lstStyle/>
        <a:p>
          <a:pPr lvl="0" algn="l" defTabSz="711200">
            <a:lnSpc>
              <a:spcPct val="90000"/>
            </a:lnSpc>
            <a:spcBef>
              <a:spcPct val="0"/>
            </a:spcBef>
            <a:spcAft>
              <a:spcPct val="35000"/>
            </a:spcAft>
          </a:pPr>
          <a:r>
            <a:rPr lang="en-US" altLang="zh-CN" sz="1600" kern="1200" dirty="0" smtClean="0"/>
            <a:t>3</a:t>
          </a:r>
          <a:r>
            <a:rPr lang="zh-CN" altLang="en-US" sz="1600" kern="1200" dirty="0" smtClean="0">
              <a:latin typeface="宋体" panose="02010600030101010101" pitchFamily="2" charset="-122"/>
              <a:ea typeface="宋体" panose="02010600030101010101" pitchFamily="2" charset="-122"/>
            </a:rPr>
            <a:t>、自</a:t>
          </a:r>
          <a:r>
            <a:rPr lang="en-US" altLang="zh-CN" sz="1600" kern="1200" dirty="0" smtClean="0">
              <a:latin typeface="宋体" panose="02010600030101010101" pitchFamily="2" charset="-122"/>
              <a:ea typeface="宋体" panose="02010600030101010101" pitchFamily="2" charset="-122"/>
            </a:rPr>
            <a:t>2016</a:t>
          </a:r>
          <a:r>
            <a:rPr lang="zh-CN" altLang="en-US" sz="1600" kern="1200" dirty="0" smtClean="0">
              <a:latin typeface="宋体" panose="02010600030101010101" pitchFamily="2" charset="-122"/>
              <a:ea typeface="宋体" panose="02010600030101010101" pitchFamily="2" charset="-122"/>
            </a:rPr>
            <a:t>年起，在</a:t>
          </a:r>
          <a:r>
            <a:rPr lang="en-US" altLang="zh-CN" sz="1600" kern="1200" dirty="0" smtClean="0">
              <a:latin typeface="宋体" panose="02010600030101010101" pitchFamily="2" charset="-122"/>
              <a:ea typeface="宋体" panose="02010600030101010101" pitchFamily="2" charset="-122"/>
            </a:rPr>
            <a:t>《</a:t>
          </a:r>
          <a:r>
            <a:rPr lang="zh-CN" altLang="zh-CN" sz="1600" kern="1200" dirty="0" smtClean="0">
              <a:latin typeface="宋体" panose="02010600030101010101" pitchFamily="2" charset="-122"/>
              <a:ea typeface="宋体" panose="02010600030101010101" pitchFamily="2" charset="-122"/>
            </a:rPr>
            <a:t>基础教育综合统计报表</a:t>
          </a:r>
          <a:r>
            <a:rPr lang="en-US" altLang="zh-CN" sz="1600" kern="1200" dirty="0" smtClean="0">
              <a:latin typeface="宋体" panose="02010600030101010101" pitchFamily="2" charset="-122"/>
              <a:ea typeface="宋体" panose="02010600030101010101" pitchFamily="2" charset="-122"/>
            </a:rPr>
            <a:t>》</a:t>
          </a:r>
          <a:r>
            <a:rPr lang="zh-CN" altLang="en-US" sz="1600" kern="1200" dirty="0" smtClean="0">
              <a:latin typeface="宋体" panose="02010600030101010101" pitchFamily="2" charset="-122"/>
              <a:ea typeface="宋体" panose="02010600030101010101" pitchFamily="2" charset="-122"/>
            </a:rPr>
            <a:t>中增加反映“ 普惠性民 办幼儿园 ” 的指标项</a:t>
          </a:r>
          <a:endParaRPr lang="zh-CN" altLang="en-US" sz="1600" kern="1200" dirty="0">
            <a:latin typeface="宋体" panose="02010600030101010101" pitchFamily="2" charset="-122"/>
            <a:ea typeface="宋体" panose="02010600030101010101" pitchFamily="2" charset="-122"/>
          </a:endParaRPr>
        </a:p>
      </dsp:txBody>
      <dsp:txXfrm>
        <a:off x="564979" y="2844800"/>
        <a:ext cx="5475833" cy="812800"/>
      </dsp:txXfrm>
    </dsp:sp>
    <dsp:sp modelId="{25F52F29-58CC-413E-82BA-D6F2CB960BCE}">
      <dsp:nvSpPr>
        <dsp:cNvPr id="0" name=""/>
        <dsp:cNvSpPr/>
      </dsp:nvSpPr>
      <dsp:spPr>
        <a:xfrm>
          <a:off x="56979" y="2743200"/>
          <a:ext cx="1016000" cy="1016000"/>
        </a:xfrm>
        <a:prstGeom prst="ellipse">
          <a:avLst/>
        </a:prstGeom>
        <a:gradFill rotWithShape="0">
          <a:gsLst>
            <a:gs pos="0">
              <a:srgbClr val="00B050"/>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w="6350" cap="flat" cmpd="sng" algn="ctr">
          <a:solidFill>
            <a:schemeClr val="accent4">
              <a:hueOff val="10395692"/>
              <a:satOff val="-47968"/>
              <a:lumOff val="1765"/>
              <a:alphaOff val="0"/>
            </a:schemeClr>
          </a:solidFill>
          <a:prstDash val="solid"/>
          <a:miter lim="800000"/>
        </a:ln>
        <a:effectLst/>
        <a:scene3d>
          <a:camera prst="orthographicFront"/>
          <a:lightRig rig="threePt" dir="t">
            <a:rot lat="0" lon="0" rev="7500000"/>
          </a:lightRig>
        </a:scene3d>
        <a:sp3d z="152400" extrusionH="63500" prstMaterial="dkEdge">
          <a:bevelT w="120800" h="19050" prst="relaxedInset"/>
          <a:contourClr>
            <a:schemeClr val="bg1"/>
          </a:contourClr>
        </a:sp3d>
      </dsp:spPr>
      <dsp:style>
        <a:lnRef idx="1">
          <a:scrgbClr r="0" g="0" b="0"/>
        </a:lnRef>
        <a:fillRef idx="1">
          <a:scrgbClr r="0" g="0" b="0"/>
        </a:fillRef>
        <a:effectRef idx="2">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A79CBE-6EEC-4D20-AB1A-B82955718A37}">
      <dsp:nvSpPr>
        <dsp:cNvPr id="0" name=""/>
        <dsp:cNvSpPr/>
      </dsp:nvSpPr>
      <dsp:spPr>
        <a:xfrm rot="5400000">
          <a:off x="903729" y="247515"/>
          <a:ext cx="2000274" cy="3328412"/>
        </a:xfrm>
        <a:prstGeom prst="corner">
          <a:avLst>
            <a:gd name="adj1" fmla="val 16120"/>
            <a:gd name="adj2" fmla="val 1611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w="6350" cap="flat" cmpd="sng" algn="ctr">
          <a:solidFill>
            <a:schemeClr val="accent4">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40FBAB8C-51D1-4359-9B0D-188A327FE4AF}">
      <dsp:nvSpPr>
        <dsp:cNvPr id="0" name=""/>
        <dsp:cNvSpPr/>
      </dsp:nvSpPr>
      <dsp:spPr>
        <a:xfrm>
          <a:off x="569834" y="1241993"/>
          <a:ext cx="3004909" cy="26339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n-US" altLang="zh-CN" sz="1800" b="1" kern="1200" dirty="0" smtClean="0">
              <a:latin typeface="宋体" panose="02010600030101010101" pitchFamily="2" charset="-122"/>
              <a:ea typeface="宋体" panose="02010600030101010101" pitchFamily="2" charset="-122"/>
            </a:rPr>
            <a:t>2015</a:t>
          </a:r>
          <a:r>
            <a:rPr lang="zh-CN" altLang="en-US" sz="1800" b="1" kern="1200" dirty="0" smtClean="0">
              <a:latin typeface="宋体" panose="02010600030101010101" pitchFamily="2" charset="-122"/>
              <a:ea typeface="宋体" panose="02010600030101010101" pitchFamily="2" charset="-122"/>
            </a:rPr>
            <a:t>年以前</a:t>
          </a:r>
          <a:endParaRPr lang="zh-CN" altLang="en-US" sz="1800" b="1" kern="1200" dirty="0">
            <a:latin typeface="宋体" panose="02010600030101010101" pitchFamily="2" charset="-122"/>
            <a:ea typeface="宋体" panose="02010600030101010101" pitchFamily="2" charset="-122"/>
          </a:endParaRPr>
        </a:p>
        <a:p>
          <a:pPr marL="171450" lvl="1" indent="-171450" algn="l" defTabSz="711200">
            <a:lnSpc>
              <a:spcPct val="90000"/>
            </a:lnSpc>
            <a:spcBef>
              <a:spcPct val="0"/>
            </a:spcBef>
            <a:spcAft>
              <a:spcPct val="15000"/>
            </a:spcAft>
            <a:buChar char="••"/>
          </a:pPr>
          <a:r>
            <a:rPr lang="zh-CN" altLang="en-US" sz="1600" b="1" kern="1200" dirty="0" smtClean="0">
              <a:latin typeface="宋体" panose="02010600030101010101" pitchFamily="2" charset="-122"/>
              <a:ea typeface="宋体" panose="02010600030101010101" pitchFamily="2" charset="-122"/>
            </a:rPr>
            <a:t>政府购买学位数：是指在公办学校不能满足需要的情况下，地方各级政府采取政府购买服务的方式，向民办学校购买的用以安排符合条件的</a:t>
          </a:r>
          <a:r>
            <a:rPr lang="zh-CN" altLang="en-US" sz="1600" b="1" kern="1200" dirty="0" smtClean="0">
              <a:solidFill>
                <a:srgbClr val="FF0000"/>
              </a:solidFill>
              <a:latin typeface="宋体" panose="02010600030101010101" pitchFamily="2" charset="-122"/>
              <a:ea typeface="宋体" panose="02010600030101010101" pitchFamily="2" charset="-122"/>
            </a:rPr>
            <a:t>进城务工人员随迁子女</a:t>
          </a:r>
          <a:r>
            <a:rPr lang="zh-CN" altLang="en-US" sz="1600" b="1" kern="1200" dirty="0" smtClean="0">
              <a:latin typeface="宋体" panose="02010600030101010101" pitchFamily="2" charset="-122"/>
              <a:ea typeface="宋体" panose="02010600030101010101" pitchFamily="2" charset="-122"/>
            </a:rPr>
            <a:t>接受义务教育学位的数量。填报时，以财政实际支付的人数为准。本指标为民办的普通中、小学填报。</a:t>
          </a:r>
          <a:endParaRPr lang="zh-CN" altLang="en-US" sz="1600" b="1" kern="1200" dirty="0">
            <a:latin typeface="宋体" panose="02010600030101010101" pitchFamily="2" charset="-122"/>
            <a:ea typeface="宋体" panose="02010600030101010101" pitchFamily="2" charset="-122"/>
          </a:endParaRPr>
        </a:p>
      </dsp:txBody>
      <dsp:txXfrm>
        <a:off x="569834" y="1241993"/>
        <a:ext cx="3004909" cy="2633979"/>
      </dsp:txXfrm>
    </dsp:sp>
    <dsp:sp modelId="{4BDF32BA-AA6A-4D68-9FD5-80772752A811}">
      <dsp:nvSpPr>
        <dsp:cNvPr id="0" name=""/>
        <dsp:cNvSpPr/>
      </dsp:nvSpPr>
      <dsp:spPr>
        <a:xfrm>
          <a:off x="3007779" y="2474"/>
          <a:ext cx="566963" cy="566963"/>
        </a:xfrm>
        <a:prstGeom prst="triangle">
          <a:avLst>
            <a:gd name="adj" fmla="val 100000"/>
          </a:avLst>
        </a:prstGeom>
        <a:gradFill rotWithShape="0">
          <a:gsLst>
            <a:gs pos="0">
              <a:schemeClr val="accent4">
                <a:hueOff val="5197846"/>
                <a:satOff val="-23984"/>
                <a:lumOff val="883"/>
                <a:alphaOff val="0"/>
                <a:satMod val="103000"/>
                <a:lumMod val="102000"/>
                <a:tint val="94000"/>
              </a:schemeClr>
            </a:gs>
            <a:gs pos="50000">
              <a:schemeClr val="accent4">
                <a:hueOff val="5197846"/>
                <a:satOff val="-23984"/>
                <a:lumOff val="883"/>
                <a:alphaOff val="0"/>
                <a:satMod val="110000"/>
                <a:lumMod val="100000"/>
                <a:shade val="100000"/>
              </a:schemeClr>
            </a:gs>
            <a:gs pos="100000">
              <a:schemeClr val="accent4">
                <a:hueOff val="5197846"/>
                <a:satOff val="-23984"/>
                <a:lumOff val="883"/>
                <a:alphaOff val="0"/>
                <a:lumMod val="99000"/>
                <a:satMod val="120000"/>
                <a:shade val="78000"/>
              </a:schemeClr>
            </a:gs>
          </a:gsLst>
          <a:lin ang="5400000" scaled="0"/>
        </a:gradFill>
        <a:ln w="6350" cap="flat" cmpd="sng" algn="ctr">
          <a:solidFill>
            <a:schemeClr val="accent4">
              <a:hueOff val="5197846"/>
              <a:satOff val="-23984"/>
              <a:lumOff val="883"/>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4546683C-4893-42BA-B10F-5D4B77C19946}">
      <dsp:nvSpPr>
        <dsp:cNvPr id="0" name=""/>
        <dsp:cNvSpPr/>
      </dsp:nvSpPr>
      <dsp:spPr>
        <a:xfrm rot="5400000">
          <a:off x="4582325" y="-662756"/>
          <a:ext cx="2000274" cy="3328412"/>
        </a:xfrm>
        <a:prstGeom prst="corner">
          <a:avLst>
            <a:gd name="adj1" fmla="val 16120"/>
            <a:gd name="adj2" fmla="val 16110"/>
          </a:avLst>
        </a:prstGeom>
        <a:gradFill rotWithShape="0">
          <a:gsLst>
            <a:gs pos="0">
              <a:schemeClr val="accent4">
                <a:hueOff val="10395692"/>
                <a:satOff val="-47968"/>
                <a:lumOff val="1765"/>
                <a:alphaOff val="0"/>
                <a:satMod val="103000"/>
                <a:lumMod val="102000"/>
                <a:tint val="94000"/>
              </a:schemeClr>
            </a:gs>
            <a:gs pos="50000">
              <a:schemeClr val="accent4">
                <a:hueOff val="10395692"/>
                <a:satOff val="-47968"/>
                <a:lumOff val="1765"/>
                <a:alphaOff val="0"/>
                <a:satMod val="110000"/>
                <a:lumMod val="100000"/>
                <a:shade val="100000"/>
              </a:schemeClr>
            </a:gs>
            <a:gs pos="100000">
              <a:schemeClr val="accent4">
                <a:hueOff val="10395692"/>
                <a:satOff val="-47968"/>
                <a:lumOff val="1765"/>
                <a:alphaOff val="0"/>
                <a:lumMod val="99000"/>
                <a:satMod val="120000"/>
                <a:shade val="78000"/>
              </a:schemeClr>
            </a:gs>
          </a:gsLst>
          <a:lin ang="5400000" scaled="0"/>
        </a:gradFill>
        <a:ln w="6350" cap="flat" cmpd="sng" algn="ctr">
          <a:solidFill>
            <a:schemeClr val="accent4">
              <a:hueOff val="10395692"/>
              <a:satOff val="-47968"/>
              <a:lumOff val="1765"/>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803F8642-BAFA-4DEE-BC79-378CCD644F71}">
      <dsp:nvSpPr>
        <dsp:cNvPr id="0" name=""/>
        <dsp:cNvSpPr/>
      </dsp:nvSpPr>
      <dsp:spPr>
        <a:xfrm>
          <a:off x="4248429" y="331721"/>
          <a:ext cx="3004909" cy="26339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zh-CN" altLang="en-US" sz="1800" b="1" kern="1200" dirty="0" smtClean="0">
              <a:latin typeface="宋体" panose="02010600030101010101" pitchFamily="2" charset="-122"/>
              <a:ea typeface="宋体" panose="02010600030101010101" pitchFamily="2" charset="-122"/>
            </a:rPr>
            <a:t>自</a:t>
          </a:r>
          <a:r>
            <a:rPr lang="en-US" altLang="zh-CN" sz="1800" b="1" kern="1200" dirty="0" smtClean="0">
              <a:latin typeface="宋体" panose="02010600030101010101" pitchFamily="2" charset="-122"/>
              <a:ea typeface="宋体" panose="02010600030101010101" pitchFamily="2" charset="-122"/>
            </a:rPr>
            <a:t>2016</a:t>
          </a:r>
          <a:r>
            <a:rPr lang="zh-CN" altLang="en-US" sz="1800" b="1" kern="1200" dirty="0" smtClean="0">
              <a:latin typeface="宋体" panose="02010600030101010101" pitchFamily="2" charset="-122"/>
              <a:ea typeface="宋体" panose="02010600030101010101" pitchFamily="2" charset="-122"/>
            </a:rPr>
            <a:t>年始</a:t>
          </a:r>
          <a:endParaRPr lang="zh-CN" altLang="en-US" sz="1800" b="1" kern="1200" dirty="0">
            <a:latin typeface="宋体" panose="02010600030101010101" pitchFamily="2" charset="-122"/>
            <a:ea typeface="宋体" panose="02010600030101010101" pitchFamily="2" charset="-122"/>
          </a:endParaRPr>
        </a:p>
        <a:p>
          <a:pPr marL="171450" lvl="1" indent="-171450" algn="l" defTabSz="711200">
            <a:lnSpc>
              <a:spcPct val="90000"/>
            </a:lnSpc>
            <a:spcBef>
              <a:spcPct val="0"/>
            </a:spcBef>
            <a:spcAft>
              <a:spcPct val="15000"/>
            </a:spcAft>
            <a:buChar char="••"/>
          </a:pPr>
          <a:r>
            <a:rPr lang="zh-CN" altLang="en-US" sz="1600" b="1" kern="1200" dirty="0" smtClean="0">
              <a:latin typeface="宋体" panose="02010600030101010101" pitchFamily="2" charset="-122"/>
              <a:ea typeface="宋体" panose="02010600030101010101" pitchFamily="2" charset="-122"/>
            </a:rPr>
            <a:t>政府购买学位数：是指在公办学校不能满足需要的情况下，地方各级政府采取政府购买服务的方式，向民办学校购买的用以安排符合条件的</a:t>
          </a:r>
          <a:r>
            <a:rPr lang="zh-CN" altLang="en-US" sz="1600" b="1" kern="1200" dirty="0" smtClean="0">
              <a:solidFill>
                <a:srgbClr val="FF0000"/>
              </a:solidFill>
              <a:latin typeface="宋体" panose="02010600030101010101" pitchFamily="2" charset="-122"/>
              <a:ea typeface="宋体" panose="02010600030101010101" pitchFamily="2" charset="-122"/>
            </a:rPr>
            <a:t>适龄儿童、少年</a:t>
          </a:r>
          <a:r>
            <a:rPr lang="zh-CN" altLang="en-US" sz="1600" b="1" kern="1200" dirty="0" smtClean="0">
              <a:latin typeface="宋体" panose="02010600030101010101" pitchFamily="2" charset="-122"/>
              <a:ea typeface="宋体" panose="02010600030101010101" pitchFamily="2" charset="-122"/>
            </a:rPr>
            <a:t>接受义务教育学位的数量。填报时，以财政实际支付的人数为准。本指标为民办的普通中、小学填报。</a:t>
          </a:r>
          <a:endParaRPr lang="zh-CN" altLang="en-US" sz="1600" b="1" kern="1200" dirty="0">
            <a:latin typeface="宋体" panose="02010600030101010101" pitchFamily="2" charset="-122"/>
            <a:ea typeface="宋体" panose="02010600030101010101" pitchFamily="2" charset="-122"/>
          </a:endParaRPr>
        </a:p>
        <a:p>
          <a:pPr marL="171450" lvl="1" indent="-171450" algn="l" defTabSz="711200">
            <a:lnSpc>
              <a:spcPct val="90000"/>
            </a:lnSpc>
            <a:spcBef>
              <a:spcPct val="0"/>
            </a:spcBef>
            <a:spcAft>
              <a:spcPct val="15000"/>
            </a:spcAft>
            <a:buChar char="••"/>
          </a:pPr>
          <a:r>
            <a:rPr lang="zh-CN" altLang="en-US" sz="1600" b="1" kern="1200" smtClean="0">
              <a:latin typeface="宋体" panose="02010600030101010101" pitchFamily="2" charset="-122"/>
              <a:ea typeface="宋体" panose="02010600030101010101" pitchFamily="2" charset="-122"/>
            </a:rPr>
            <a:t>增加：“其中：用于进城务工人员随迁子女的学位数”</a:t>
          </a:r>
          <a:endParaRPr lang="zh-CN" altLang="en-US" sz="1600" b="1" kern="1200" dirty="0">
            <a:latin typeface="宋体" panose="02010600030101010101" pitchFamily="2" charset="-122"/>
            <a:ea typeface="宋体" panose="02010600030101010101" pitchFamily="2" charset="-122"/>
          </a:endParaRPr>
        </a:p>
      </dsp:txBody>
      <dsp:txXfrm>
        <a:off x="4248429" y="331721"/>
        <a:ext cx="3004909" cy="263397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AC8E39-6354-42CE-9CA1-BAE18105B7C8}">
      <dsp:nvSpPr>
        <dsp:cNvPr id="0" name=""/>
        <dsp:cNvSpPr/>
      </dsp:nvSpPr>
      <dsp:spPr>
        <a:xfrm>
          <a:off x="352179" y="0"/>
          <a:ext cx="1028944" cy="1028944"/>
        </a:xfrm>
        <a:prstGeom prst="chord">
          <a:avLst>
            <a:gd name="adj1" fmla="val 4800000"/>
            <a:gd name="adj2" fmla="val 16800000"/>
          </a:avLst>
        </a:prstGeom>
        <a:gradFill rotWithShape="0">
          <a:gsLst>
            <a:gs pos="0">
              <a:schemeClr val="accent1">
                <a:tint val="40000"/>
                <a:hueOff val="0"/>
                <a:satOff val="0"/>
                <a:lumOff val="0"/>
                <a:alphaOff val="0"/>
                <a:satMod val="103000"/>
                <a:lumMod val="102000"/>
                <a:tint val="94000"/>
              </a:schemeClr>
            </a:gs>
            <a:gs pos="50000">
              <a:schemeClr val="accent1">
                <a:tint val="40000"/>
                <a:hueOff val="0"/>
                <a:satOff val="0"/>
                <a:lumOff val="0"/>
                <a:alphaOff val="0"/>
                <a:satMod val="110000"/>
                <a:lumMod val="100000"/>
                <a:shade val="100000"/>
              </a:schemeClr>
            </a:gs>
            <a:gs pos="100000">
              <a:schemeClr val="accent1">
                <a:tint val="40000"/>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sp>
    <dsp:sp modelId="{E94D2BA3-C1F2-416B-93AC-6D4ECE24A641}">
      <dsp:nvSpPr>
        <dsp:cNvPr id="0" name=""/>
        <dsp:cNvSpPr/>
      </dsp:nvSpPr>
      <dsp:spPr>
        <a:xfrm>
          <a:off x="455073" y="102894"/>
          <a:ext cx="823155" cy="823155"/>
        </a:xfrm>
        <a:prstGeom prst="pie">
          <a:avLst>
            <a:gd name="adj1" fmla="val 10800000"/>
            <a:gd name="adj2" fmla="val 162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CABDC48C-3F73-44BF-B8A6-D414C79420F5}">
      <dsp:nvSpPr>
        <dsp:cNvPr id="0" name=""/>
        <dsp:cNvSpPr/>
      </dsp:nvSpPr>
      <dsp:spPr>
        <a:xfrm rot="16200000">
          <a:off x="-831106" y="2315124"/>
          <a:ext cx="2983938" cy="6173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0">
          <a:noAutofit/>
        </a:bodyPr>
        <a:lstStyle/>
        <a:p>
          <a:pPr lvl="0" algn="r" defTabSz="800100">
            <a:lnSpc>
              <a:spcPct val="90000"/>
            </a:lnSpc>
            <a:spcBef>
              <a:spcPct val="0"/>
            </a:spcBef>
            <a:spcAft>
              <a:spcPct val="35000"/>
            </a:spcAft>
          </a:pPr>
          <a:r>
            <a:rPr lang="en-US" altLang="zh-CN" sz="1800" b="1" kern="1200" smtClean="0"/>
            <a:t>2015</a:t>
          </a:r>
          <a:r>
            <a:rPr lang="zh-CN" altLang="en-US" sz="1800" b="1" kern="1200" smtClean="0"/>
            <a:t>年以前</a:t>
          </a:r>
          <a:endParaRPr lang="zh-CN" altLang="en-US" sz="1800" b="1" kern="1200" dirty="0"/>
        </a:p>
      </dsp:txBody>
      <dsp:txXfrm>
        <a:off x="-831106" y="2315124"/>
        <a:ext cx="2983938" cy="617366"/>
      </dsp:txXfrm>
    </dsp:sp>
    <dsp:sp modelId="{0C427CBC-0C18-48D7-A7F2-FE7AC3DCD601}">
      <dsp:nvSpPr>
        <dsp:cNvPr id="0" name=""/>
        <dsp:cNvSpPr/>
      </dsp:nvSpPr>
      <dsp:spPr>
        <a:xfrm>
          <a:off x="1072440" y="0"/>
          <a:ext cx="2057888" cy="41157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l" defTabSz="711200">
            <a:lnSpc>
              <a:spcPct val="90000"/>
            </a:lnSpc>
            <a:spcBef>
              <a:spcPct val="0"/>
            </a:spcBef>
            <a:spcAft>
              <a:spcPct val="35000"/>
            </a:spcAft>
          </a:pPr>
          <a:r>
            <a:rPr lang="zh-CN" altLang="en-US" sz="1600" b="1" kern="1200" dirty="0" smtClean="0">
              <a:latin typeface="宋体" panose="02010600030101010101" pitchFamily="2" charset="-122"/>
              <a:ea typeface="宋体" panose="02010600030101010101" pitchFamily="2" charset="-122"/>
            </a:rPr>
            <a:t>农村留守儿童：</a:t>
          </a:r>
          <a:r>
            <a:rPr lang="zh-CN" altLang="en-US" sz="1600" kern="1200" dirty="0" smtClean="0">
              <a:latin typeface="宋体" panose="02010600030101010101" pitchFamily="2" charset="-122"/>
              <a:ea typeface="宋体" panose="02010600030101010101" pitchFamily="2" charset="-122"/>
            </a:rPr>
            <a:t>是指外出务工连续半年以上的农民托留在户籍所在地家乡，由父、母</a:t>
          </a:r>
          <a:r>
            <a:rPr lang="zh-CN" altLang="en-US" sz="1800" kern="1200" dirty="0" smtClean="0">
              <a:solidFill>
                <a:srgbClr val="FF0000"/>
              </a:solidFill>
              <a:latin typeface="宋体" panose="02010600030101010101" pitchFamily="2" charset="-122"/>
              <a:ea typeface="宋体" panose="02010600030101010101" pitchFamily="2" charset="-122"/>
            </a:rPr>
            <a:t>单方</a:t>
          </a:r>
          <a:r>
            <a:rPr lang="zh-CN" altLang="en-US" sz="1600" kern="1200" dirty="0" smtClean="0">
              <a:latin typeface="宋体" panose="02010600030101010101" pitchFamily="2" charset="-122"/>
              <a:ea typeface="宋体" panose="02010600030101010101" pitchFamily="2" charset="-122"/>
            </a:rPr>
            <a:t>或其他亲属监护接受义务教育的适龄儿童少年。</a:t>
          </a:r>
          <a:endParaRPr lang="zh-CN" altLang="en-US" sz="1600" kern="1200" dirty="0">
            <a:latin typeface="宋体" panose="02010600030101010101" pitchFamily="2" charset="-122"/>
            <a:ea typeface="宋体" panose="02010600030101010101" pitchFamily="2" charset="-122"/>
          </a:endParaRPr>
        </a:p>
      </dsp:txBody>
      <dsp:txXfrm>
        <a:off x="1072440" y="0"/>
        <a:ext cx="2057888" cy="4115777"/>
      </dsp:txXfrm>
    </dsp:sp>
    <dsp:sp modelId="{FE77794B-E68B-44A3-A798-296E8C777228}">
      <dsp:nvSpPr>
        <dsp:cNvPr id="0" name=""/>
        <dsp:cNvSpPr/>
      </dsp:nvSpPr>
      <dsp:spPr>
        <a:xfrm>
          <a:off x="3408217" y="0"/>
          <a:ext cx="1028944" cy="1028944"/>
        </a:xfrm>
        <a:prstGeom prst="chord">
          <a:avLst>
            <a:gd name="adj1" fmla="val 4800000"/>
            <a:gd name="adj2" fmla="val 16800000"/>
          </a:avLst>
        </a:prstGeom>
        <a:gradFill rotWithShape="0">
          <a:gsLst>
            <a:gs pos="0">
              <a:schemeClr val="accent1">
                <a:tint val="40000"/>
                <a:hueOff val="0"/>
                <a:satOff val="0"/>
                <a:lumOff val="0"/>
                <a:alphaOff val="0"/>
                <a:satMod val="103000"/>
                <a:lumMod val="102000"/>
                <a:tint val="94000"/>
              </a:schemeClr>
            </a:gs>
            <a:gs pos="50000">
              <a:schemeClr val="accent1">
                <a:tint val="40000"/>
                <a:hueOff val="0"/>
                <a:satOff val="0"/>
                <a:lumOff val="0"/>
                <a:alphaOff val="0"/>
                <a:satMod val="110000"/>
                <a:lumMod val="100000"/>
                <a:shade val="100000"/>
              </a:schemeClr>
            </a:gs>
            <a:gs pos="100000">
              <a:schemeClr val="accent1">
                <a:tint val="40000"/>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sp>
    <dsp:sp modelId="{7FA07266-F629-4C69-A869-F600A3BE0022}">
      <dsp:nvSpPr>
        <dsp:cNvPr id="0" name=""/>
        <dsp:cNvSpPr/>
      </dsp:nvSpPr>
      <dsp:spPr>
        <a:xfrm>
          <a:off x="3511111" y="102894"/>
          <a:ext cx="823155" cy="823155"/>
        </a:xfrm>
        <a:prstGeom prst="pie">
          <a:avLst>
            <a:gd name="adj1" fmla="val 5400000"/>
            <a:gd name="adj2" fmla="val 162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8201835B-F701-46D3-9B50-F67DC6AD6C1F}">
      <dsp:nvSpPr>
        <dsp:cNvPr id="0" name=""/>
        <dsp:cNvSpPr/>
      </dsp:nvSpPr>
      <dsp:spPr>
        <a:xfrm rot="16200000">
          <a:off x="2224931" y="2315124"/>
          <a:ext cx="2983938" cy="6173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0">
          <a:noAutofit/>
        </a:bodyPr>
        <a:lstStyle/>
        <a:p>
          <a:pPr lvl="0" algn="r" defTabSz="800100">
            <a:lnSpc>
              <a:spcPct val="90000"/>
            </a:lnSpc>
            <a:spcBef>
              <a:spcPct val="0"/>
            </a:spcBef>
            <a:spcAft>
              <a:spcPct val="35000"/>
            </a:spcAft>
          </a:pPr>
          <a:r>
            <a:rPr lang="zh-CN" altLang="en-US" sz="1800" b="1" kern="1200" smtClean="0"/>
            <a:t>自</a:t>
          </a:r>
          <a:r>
            <a:rPr lang="en-US" altLang="zh-CN" sz="1800" b="1" kern="1200" smtClean="0"/>
            <a:t>2016</a:t>
          </a:r>
          <a:r>
            <a:rPr lang="zh-CN" altLang="en-US" sz="1800" b="1" kern="1200" smtClean="0"/>
            <a:t>年始</a:t>
          </a:r>
          <a:endParaRPr lang="zh-CN" altLang="en-US" sz="1800" b="1" kern="1200" dirty="0"/>
        </a:p>
      </dsp:txBody>
      <dsp:txXfrm>
        <a:off x="2224931" y="2315124"/>
        <a:ext cx="2983938" cy="617366"/>
      </dsp:txXfrm>
    </dsp:sp>
    <dsp:sp modelId="{A58020EB-B859-4AEA-ACAD-8CD2E90960BC}">
      <dsp:nvSpPr>
        <dsp:cNvPr id="0" name=""/>
        <dsp:cNvSpPr/>
      </dsp:nvSpPr>
      <dsp:spPr>
        <a:xfrm>
          <a:off x="4128478" y="0"/>
          <a:ext cx="2057888" cy="41157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l" defTabSz="711200">
            <a:lnSpc>
              <a:spcPct val="90000"/>
            </a:lnSpc>
            <a:spcBef>
              <a:spcPct val="0"/>
            </a:spcBef>
            <a:spcAft>
              <a:spcPct val="35000"/>
            </a:spcAft>
          </a:pPr>
          <a:r>
            <a:rPr lang="zh-CN" altLang="en-US" sz="1600" kern="1200" smtClean="0">
              <a:latin typeface="宋体" panose="02010600030101010101" pitchFamily="2" charset="-122"/>
              <a:ea typeface="宋体" panose="02010600030101010101" pitchFamily="2" charset="-122"/>
            </a:rPr>
            <a:t>“</a:t>
          </a:r>
          <a:r>
            <a:rPr lang="zh-CN" altLang="en-US" sz="1600" b="1" kern="1200" smtClean="0">
              <a:latin typeface="宋体" panose="02010600030101010101" pitchFamily="2" charset="-122"/>
              <a:ea typeface="宋体" panose="02010600030101010101" pitchFamily="2" charset="-122"/>
            </a:rPr>
            <a:t>留守儿童</a:t>
          </a:r>
          <a:r>
            <a:rPr lang="zh-CN" altLang="en-US" sz="1600" kern="1200" smtClean="0">
              <a:latin typeface="宋体" panose="02010600030101010101" pitchFamily="2" charset="-122"/>
              <a:ea typeface="宋体" panose="02010600030101010101" pitchFamily="2" charset="-122"/>
            </a:rPr>
            <a:t>”是指父母双方外出务工或一方外出务工另一方无监护能力、不满十六周岁的未成年人。</a:t>
          </a:r>
          <a:endParaRPr lang="zh-CN" altLang="en-US" sz="1600" kern="1200" dirty="0">
            <a:latin typeface="宋体" panose="02010600030101010101" pitchFamily="2" charset="-122"/>
            <a:ea typeface="宋体" panose="02010600030101010101" pitchFamily="2" charset="-122"/>
          </a:endParaRPr>
        </a:p>
        <a:p>
          <a:pPr lvl="0" algn="l" defTabSz="711200">
            <a:lnSpc>
              <a:spcPct val="90000"/>
            </a:lnSpc>
            <a:spcBef>
              <a:spcPct val="0"/>
            </a:spcBef>
            <a:spcAft>
              <a:spcPct val="35000"/>
            </a:spcAft>
          </a:pPr>
          <a:r>
            <a:rPr lang="zh-CN" altLang="en-US" sz="1600" b="1" kern="1200" dirty="0" smtClean="0">
              <a:latin typeface="宋体" panose="02010600030101010101" pitchFamily="2" charset="-122"/>
              <a:ea typeface="宋体" panose="02010600030101010101" pitchFamily="2" charset="-122"/>
            </a:rPr>
            <a:t>农村留守儿童</a:t>
          </a:r>
          <a:r>
            <a:rPr lang="zh-CN" altLang="en-US" sz="1600" kern="1200" dirty="0" smtClean="0">
              <a:latin typeface="宋体" panose="02010600030101010101" pitchFamily="2" charset="-122"/>
              <a:ea typeface="宋体" panose="02010600030101010101" pitchFamily="2" charset="-122"/>
            </a:rPr>
            <a:t>：是指父母</a:t>
          </a:r>
          <a:r>
            <a:rPr lang="zh-CN" altLang="en-US" sz="1800" kern="1200" dirty="0" smtClean="0">
              <a:solidFill>
                <a:srgbClr val="FF0000"/>
              </a:solidFill>
              <a:latin typeface="宋体" panose="02010600030101010101" pitchFamily="2" charset="-122"/>
              <a:ea typeface="宋体" panose="02010600030101010101" pitchFamily="2" charset="-122"/>
            </a:rPr>
            <a:t>双方</a:t>
          </a:r>
          <a:r>
            <a:rPr lang="zh-CN" altLang="en-US" sz="1600" kern="1200" dirty="0" smtClean="0">
              <a:latin typeface="宋体" panose="02010600030101010101" pitchFamily="2" charset="-122"/>
              <a:ea typeface="宋体" panose="02010600030101010101" pitchFamily="2" charset="-122"/>
            </a:rPr>
            <a:t>外出务工连续半年以上，或一方外出务工另一方无监护能力，将其托留在户籍所在地家乡，由父母委托有监护能力的亲属或其他成年人代为监护接受义务教育的不满十六周岁的未成年人。</a:t>
          </a:r>
          <a:endParaRPr lang="zh-CN" altLang="en-US" sz="1600" kern="1200" dirty="0">
            <a:latin typeface="宋体" panose="02010600030101010101" pitchFamily="2" charset="-122"/>
            <a:ea typeface="宋体" panose="02010600030101010101" pitchFamily="2" charset="-122"/>
          </a:endParaRPr>
        </a:p>
      </dsp:txBody>
      <dsp:txXfrm>
        <a:off x="4128478" y="0"/>
        <a:ext cx="2057888" cy="411577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DAD0D7-B4B0-43D2-ADAE-F00D0AFF8926}">
      <dsp:nvSpPr>
        <dsp:cNvPr id="0" name=""/>
        <dsp:cNvSpPr/>
      </dsp:nvSpPr>
      <dsp:spPr>
        <a:xfrm rot="5400000">
          <a:off x="-168903" y="171488"/>
          <a:ext cx="1126024" cy="788217"/>
        </a:xfrm>
        <a:prstGeom prst="chevron">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w="6350" cap="flat" cmpd="sng" algn="ctr">
          <a:solidFill>
            <a:schemeClr val="accent4">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CN" altLang="en-US" sz="2000" kern="1200" dirty="0" smtClean="0">
              <a:latin typeface="黑体" panose="02010609060101010101" pitchFamily="49" charset="-122"/>
              <a:ea typeface="黑体" panose="02010609060101010101" pitchFamily="49" charset="-122"/>
            </a:rPr>
            <a:t>第一</a:t>
          </a:r>
          <a:endParaRPr lang="zh-CN" altLang="en-US" sz="2000" kern="1200" dirty="0">
            <a:latin typeface="黑体" panose="02010609060101010101" pitchFamily="49" charset="-122"/>
            <a:ea typeface="黑体" panose="02010609060101010101" pitchFamily="49" charset="-122"/>
          </a:endParaRPr>
        </a:p>
      </dsp:txBody>
      <dsp:txXfrm rot="-5400000">
        <a:off x="1" y="396694"/>
        <a:ext cx="788217" cy="337807"/>
      </dsp:txXfrm>
    </dsp:sp>
    <dsp:sp modelId="{5A07DD6B-8840-466F-8A77-D83D78DBB8F1}">
      <dsp:nvSpPr>
        <dsp:cNvPr id="0" name=""/>
        <dsp:cNvSpPr/>
      </dsp:nvSpPr>
      <dsp:spPr>
        <a:xfrm rot="5400000">
          <a:off x="3076150" y="-2267760"/>
          <a:ext cx="731915" cy="5307782"/>
        </a:xfrm>
        <a:prstGeom prst="round2SameRect">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en-US" altLang="zh-CN" sz="1600" kern="1200" dirty="0" smtClean="0">
              <a:latin typeface="宋体" panose="02010600030101010101" pitchFamily="2" charset="-122"/>
              <a:ea typeface="宋体" panose="02010600030101010101" pitchFamily="2" charset="-122"/>
            </a:rPr>
            <a:t>2016</a:t>
          </a:r>
          <a:r>
            <a:rPr lang="zh-CN" altLang="en-US" sz="1600" kern="1200" dirty="0" smtClean="0">
              <a:latin typeface="宋体" panose="02010600030101010101" pitchFamily="2" charset="-122"/>
              <a:ea typeface="宋体" panose="02010600030101010101" pitchFamily="2" charset="-122"/>
            </a:rPr>
            <a:t>年，教育事业统计统计报表暂不做修订</a:t>
          </a:r>
          <a:endParaRPr lang="zh-CN" altLang="en-US" sz="1600" kern="1200" dirty="0">
            <a:latin typeface="宋体" panose="02010600030101010101" pitchFamily="2" charset="-122"/>
            <a:ea typeface="宋体" panose="02010600030101010101" pitchFamily="2" charset="-122"/>
          </a:endParaRPr>
        </a:p>
      </dsp:txBody>
      <dsp:txXfrm rot="-5400000">
        <a:off x="788217" y="55902"/>
        <a:ext cx="5272053" cy="660457"/>
      </dsp:txXfrm>
    </dsp:sp>
    <dsp:sp modelId="{A0B8F947-FFE2-4E3A-A327-F9C354300731}">
      <dsp:nvSpPr>
        <dsp:cNvPr id="0" name=""/>
        <dsp:cNvSpPr/>
      </dsp:nvSpPr>
      <dsp:spPr>
        <a:xfrm rot="5400000">
          <a:off x="-168903" y="1149090"/>
          <a:ext cx="1126024" cy="788217"/>
        </a:xfrm>
        <a:prstGeom prst="chevron">
          <a:avLst/>
        </a:prstGeom>
        <a:gradFill rotWithShape="0">
          <a:gsLst>
            <a:gs pos="0">
              <a:schemeClr val="accent4">
                <a:hueOff val="3465231"/>
                <a:satOff val="-15989"/>
                <a:lumOff val="588"/>
                <a:alphaOff val="0"/>
                <a:satMod val="103000"/>
                <a:lumMod val="102000"/>
                <a:tint val="94000"/>
              </a:schemeClr>
            </a:gs>
            <a:gs pos="50000">
              <a:schemeClr val="accent4">
                <a:hueOff val="3465231"/>
                <a:satOff val="-15989"/>
                <a:lumOff val="588"/>
                <a:alphaOff val="0"/>
                <a:satMod val="110000"/>
                <a:lumMod val="100000"/>
                <a:shade val="100000"/>
              </a:schemeClr>
            </a:gs>
            <a:gs pos="100000">
              <a:schemeClr val="accent4">
                <a:hueOff val="3465231"/>
                <a:satOff val="-15989"/>
                <a:lumOff val="588"/>
                <a:alphaOff val="0"/>
                <a:lumMod val="99000"/>
                <a:satMod val="120000"/>
                <a:shade val="78000"/>
              </a:schemeClr>
            </a:gs>
          </a:gsLst>
          <a:lin ang="5400000" scaled="0"/>
        </a:gradFill>
        <a:ln w="6350" cap="flat" cmpd="sng" algn="ctr">
          <a:solidFill>
            <a:schemeClr val="accent4">
              <a:hueOff val="3465231"/>
              <a:satOff val="-15989"/>
              <a:lumOff val="588"/>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CN" altLang="en-US" sz="2000" b="1" kern="1200" smtClean="0">
              <a:latin typeface="黑体" panose="02010609060101010101" pitchFamily="49" charset="-122"/>
              <a:ea typeface="黑体" panose="02010609060101010101" pitchFamily="49" charset="-122"/>
            </a:rPr>
            <a:t>第二</a:t>
          </a:r>
          <a:endParaRPr lang="zh-CN" altLang="en-US" sz="2000" b="1" kern="1200" dirty="0">
            <a:latin typeface="黑体" panose="02010609060101010101" pitchFamily="49" charset="-122"/>
            <a:ea typeface="黑体" panose="02010609060101010101" pitchFamily="49" charset="-122"/>
          </a:endParaRPr>
        </a:p>
      </dsp:txBody>
      <dsp:txXfrm rot="-5400000">
        <a:off x="1" y="1374296"/>
        <a:ext cx="788217" cy="337807"/>
      </dsp:txXfrm>
    </dsp:sp>
    <dsp:sp modelId="{DE4DAE45-B14D-4212-AD23-F444052A3F60}">
      <dsp:nvSpPr>
        <dsp:cNvPr id="0" name=""/>
        <dsp:cNvSpPr/>
      </dsp:nvSpPr>
      <dsp:spPr>
        <a:xfrm rot="5400000">
          <a:off x="3076150" y="-1324112"/>
          <a:ext cx="731915" cy="5307782"/>
        </a:xfrm>
        <a:prstGeom prst="round2SameRect">
          <a:avLst/>
        </a:prstGeom>
        <a:solidFill>
          <a:schemeClr val="lt1">
            <a:alpha val="90000"/>
            <a:hueOff val="0"/>
            <a:satOff val="0"/>
            <a:lumOff val="0"/>
            <a:alphaOff val="0"/>
          </a:schemeClr>
        </a:solidFill>
        <a:ln w="6350" cap="flat" cmpd="sng" algn="ctr">
          <a:solidFill>
            <a:schemeClr val="accent4">
              <a:hueOff val="3465231"/>
              <a:satOff val="-15989"/>
              <a:lumOff val="588"/>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zh-CN" altLang="en-US" sz="1600" b="0" kern="1200" dirty="0" smtClean="0">
              <a:latin typeface="宋体" panose="02010600030101010101" pitchFamily="2" charset="-122"/>
              <a:ea typeface="宋体" panose="02010600030101010101" pitchFamily="2" charset="-122"/>
            </a:rPr>
            <a:t>已经完成“中小学教师职称制度改革”的学校，依据“中小学教师职称制度改革前后对照表”按报表中的“专业技术职务”序列填报；</a:t>
          </a:r>
          <a:endParaRPr lang="zh-CN" altLang="en-US" sz="1600" b="0" kern="1200" dirty="0">
            <a:latin typeface="宋体" panose="02010600030101010101" pitchFamily="2" charset="-122"/>
            <a:ea typeface="宋体" panose="02010600030101010101" pitchFamily="2" charset="-122"/>
          </a:endParaRPr>
        </a:p>
      </dsp:txBody>
      <dsp:txXfrm rot="-5400000">
        <a:off x="788217" y="999550"/>
        <a:ext cx="5272053" cy="660457"/>
      </dsp:txXfrm>
    </dsp:sp>
    <dsp:sp modelId="{6A77FA3E-10E1-4765-953A-E20A92AE6EE8}">
      <dsp:nvSpPr>
        <dsp:cNvPr id="0" name=""/>
        <dsp:cNvSpPr/>
      </dsp:nvSpPr>
      <dsp:spPr>
        <a:xfrm rot="5400000">
          <a:off x="-168903" y="2126692"/>
          <a:ext cx="1126024" cy="788217"/>
        </a:xfrm>
        <a:prstGeom prst="chevron">
          <a:avLst/>
        </a:prstGeom>
        <a:gradFill rotWithShape="0">
          <a:gsLst>
            <a:gs pos="0">
              <a:schemeClr val="accent4">
                <a:hueOff val="6930461"/>
                <a:satOff val="-31979"/>
                <a:lumOff val="1177"/>
                <a:alphaOff val="0"/>
                <a:satMod val="103000"/>
                <a:lumMod val="102000"/>
                <a:tint val="94000"/>
              </a:schemeClr>
            </a:gs>
            <a:gs pos="50000">
              <a:schemeClr val="accent4">
                <a:hueOff val="6930461"/>
                <a:satOff val="-31979"/>
                <a:lumOff val="1177"/>
                <a:alphaOff val="0"/>
                <a:satMod val="110000"/>
                <a:lumMod val="100000"/>
                <a:shade val="100000"/>
              </a:schemeClr>
            </a:gs>
            <a:gs pos="100000">
              <a:schemeClr val="accent4">
                <a:hueOff val="6930461"/>
                <a:satOff val="-31979"/>
                <a:lumOff val="1177"/>
                <a:alphaOff val="0"/>
                <a:lumMod val="99000"/>
                <a:satMod val="120000"/>
                <a:shade val="78000"/>
              </a:schemeClr>
            </a:gs>
          </a:gsLst>
          <a:lin ang="5400000" scaled="0"/>
        </a:gradFill>
        <a:ln w="6350" cap="flat" cmpd="sng" algn="ctr">
          <a:solidFill>
            <a:schemeClr val="accent4">
              <a:hueOff val="6930461"/>
              <a:satOff val="-31979"/>
              <a:lumOff val="1177"/>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CN" altLang="en-US" sz="2000" kern="1200" smtClean="0">
              <a:latin typeface="黑体" panose="02010609060101010101" pitchFamily="49" charset="-122"/>
              <a:ea typeface="黑体" panose="02010609060101010101" pitchFamily="49" charset="-122"/>
            </a:rPr>
            <a:t>第三</a:t>
          </a:r>
          <a:endParaRPr lang="zh-CN" altLang="en-US" sz="2000" kern="1200" dirty="0">
            <a:latin typeface="黑体" panose="02010609060101010101" pitchFamily="49" charset="-122"/>
            <a:ea typeface="黑体" panose="02010609060101010101" pitchFamily="49" charset="-122"/>
          </a:endParaRPr>
        </a:p>
      </dsp:txBody>
      <dsp:txXfrm rot="-5400000">
        <a:off x="1" y="2351898"/>
        <a:ext cx="788217" cy="337807"/>
      </dsp:txXfrm>
    </dsp:sp>
    <dsp:sp modelId="{B92F3117-D560-4852-88ED-CA01D72DAEFC}">
      <dsp:nvSpPr>
        <dsp:cNvPr id="0" name=""/>
        <dsp:cNvSpPr/>
      </dsp:nvSpPr>
      <dsp:spPr>
        <a:xfrm rot="5400000">
          <a:off x="3076150" y="-330144"/>
          <a:ext cx="731915" cy="5307782"/>
        </a:xfrm>
        <a:prstGeom prst="round2SameRect">
          <a:avLst/>
        </a:prstGeom>
        <a:solidFill>
          <a:schemeClr val="lt1">
            <a:alpha val="90000"/>
            <a:hueOff val="0"/>
            <a:satOff val="0"/>
            <a:lumOff val="0"/>
            <a:alphaOff val="0"/>
          </a:schemeClr>
        </a:solidFill>
        <a:ln w="6350" cap="flat" cmpd="sng" algn="ctr">
          <a:solidFill>
            <a:schemeClr val="accent4">
              <a:hueOff val="6930461"/>
              <a:satOff val="-31979"/>
              <a:lumOff val="1177"/>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zh-CN" altLang="en-US" sz="1600" b="0" kern="1200" smtClean="0">
              <a:latin typeface="宋体" panose="02010600030101010101" pitchFamily="2" charset="-122"/>
              <a:ea typeface="宋体" panose="02010600030101010101" pitchFamily="2" charset="-122"/>
            </a:rPr>
            <a:t>已经完成“中小学教师职称制度改革”的学校，中小学职称（职务）等级的“正高级教师（正高级）”暂时填报到各类学校专业技术职务的“中学高级”中</a:t>
          </a:r>
          <a:r>
            <a:rPr lang="zh-CN" altLang="en-US" sz="1600" b="1" kern="1200" smtClean="0">
              <a:latin typeface="宋体" panose="02010600030101010101" pitchFamily="2" charset="-122"/>
              <a:ea typeface="宋体" panose="02010600030101010101" pitchFamily="2" charset="-122"/>
            </a:rPr>
            <a:t>。</a:t>
          </a:r>
          <a:endParaRPr lang="zh-CN" altLang="en-US" sz="1600" b="1" kern="1200" dirty="0">
            <a:latin typeface="宋体" panose="02010600030101010101" pitchFamily="2" charset="-122"/>
            <a:ea typeface="宋体" panose="02010600030101010101" pitchFamily="2" charset="-122"/>
          </a:endParaRPr>
        </a:p>
      </dsp:txBody>
      <dsp:txXfrm rot="-5400000">
        <a:off x="788217" y="1993518"/>
        <a:ext cx="5272053" cy="660457"/>
      </dsp:txXfrm>
    </dsp:sp>
    <dsp:sp modelId="{4CA06BE5-8DB6-4C21-A617-44AF3B6566B0}">
      <dsp:nvSpPr>
        <dsp:cNvPr id="0" name=""/>
        <dsp:cNvSpPr/>
      </dsp:nvSpPr>
      <dsp:spPr>
        <a:xfrm rot="5400000">
          <a:off x="-168903" y="3104294"/>
          <a:ext cx="1126024" cy="788217"/>
        </a:xfrm>
        <a:prstGeom prst="chevron">
          <a:avLst/>
        </a:prstGeom>
        <a:gradFill rotWithShape="0">
          <a:gsLst>
            <a:gs pos="0">
              <a:schemeClr val="accent4">
                <a:hueOff val="10395692"/>
                <a:satOff val="-47968"/>
                <a:lumOff val="1765"/>
                <a:alphaOff val="0"/>
                <a:satMod val="103000"/>
                <a:lumMod val="102000"/>
                <a:tint val="94000"/>
              </a:schemeClr>
            </a:gs>
            <a:gs pos="50000">
              <a:schemeClr val="accent4">
                <a:hueOff val="10395692"/>
                <a:satOff val="-47968"/>
                <a:lumOff val="1765"/>
                <a:alphaOff val="0"/>
                <a:satMod val="110000"/>
                <a:lumMod val="100000"/>
                <a:shade val="100000"/>
              </a:schemeClr>
            </a:gs>
            <a:gs pos="100000">
              <a:schemeClr val="accent4">
                <a:hueOff val="10395692"/>
                <a:satOff val="-47968"/>
                <a:lumOff val="1765"/>
                <a:alphaOff val="0"/>
                <a:lumMod val="99000"/>
                <a:satMod val="120000"/>
                <a:shade val="78000"/>
              </a:schemeClr>
            </a:gs>
          </a:gsLst>
          <a:lin ang="5400000" scaled="0"/>
        </a:gradFill>
        <a:ln w="6350" cap="flat" cmpd="sng" algn="ctr">
          <a:solidFill>
            <a:schemeClr val="accent4">
              <a:hueOff val="10395692"/>
              <a:satOff val="-47968"/>
              <a:lumOff val="1765"/>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CN" altLang="en-US" sz="2000" kern="1200" smtClean="0">
              <a:latin typeface="黑体" panose="02010609060101010101" pitchFamily="49" charset="-122"/>
              <a:ea typeface="黑体" panose="02010609060101010101" pitchFamily="49" charset="-122"/>
            </a:rPr>
            <a:t>第四</a:t>
          </a:r>
          <a:endParaRPr lang="zh-CN" altLang="en-US" sz="2000" kern="1200" dirty="0">
            <a:latin typeface="黑体" panose="02010609060101010101" pitchFamily="49" charset="-122"/>
            <a:ea typeface="黑体" panose="02010609060101010101" pitchFamily="49" charset="-122"/>
          </a:endParaRPr>
        </a:p>
      </dsp:txBody>
      <dsp:txXfrm rot="-5400000">
        <a:off x="1" y="3329500"/>
        <a:ext cx="788217" cy="337807"/>
      </dsp:txXfrm>
    </dsp:sp>
    <dsp:sp modelId="{E731D081-A83E-4844-9351-8CDCD398F7E4}">
      <dsp:nvSpPr>
        <dsp:cNvPr id="0" name=""/>
        <dsp:cNvSpPr/>
      </dsp:nvSpPr>
      <dsp:spPr>
        <a:xfrm rot="5400000">
          <a:off x="3076150" y="647457"/>
          <a:ext cx="731915" cy="5307782"/>
        </a:xfrm>
        <a:prstGeom prst="round2SameRect">
          <a:avLst/>
        </a:prstGeom>
        <a:solidFill>
          <a:schemeClr val="lt1">
            <a:alpha val="90000"/>
            <a:hueOff val="0"/>
            <a:satOff val="0"/>
            <a:lumOff val="0"/>
            <a:alphaOff val="0"/>
          </a:schemeClr>
        </a:solidFill>
        <a:ln w="6350" cap="flat" cmpd="sng" algn="ctr">
          <a:solidFill>
            <a:schemeClr val="accent4">
              <a:hueOff val="10395692"/>
              <a:satOff val="-47968"/>
              <a:lumOff val="1765"/>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zh-CN" altLang="en-US" sz="1600" b="0" kern="1200" smtClean="0">
              <a:latin typeface="宋体" panose="02010600030101010101" pitchFamily="2" charset="-122"/>
              <a:ea typeface="宋体" panose="02010600030101010101" pitchFamily="2" charset="-122"/>
            </a:rPr>
            <a:t>涉及“</a:t>
          </a:r>
          <a:r>
            <a:rPr lang="zh-CN" altLang="zh-CN" sz="1600" b="0" kern="1200" smtClean="0">
              <a:latin typeface="宋体" panose="02010600030101010101" pitchFamily="2" charset="-122"/>
              <a:ea typeface="宋体" panose="02010600030101010101" pitchFamily="2" charset="-122"/>
            </a:rPr>
            <a:t>基础基</a:t>
          </a:r>
          <a:r>
            <a:rPr lang="en-US" altLang="zh-CN" sz="1600" b="0" kern="1200" smtClean="0">
              <a:latin typeface="宋体" panose="02010600030101010101" pitchFamily="2" charset="-122"/>
              <a:ea typeface="宋体" panose="02010600030101010101" pitchFamily="2" charset="-122"/>
            </a:rPr>
            <a:t>4211</a:t>
          </a:r>
          <a:r>
            <a:rPr lang="zh-CN" altLang="zh-CN" sz="1600" b="0" kern="1200" smtClean="0">
              <a:latin typeface="宋体" panose="02010600030101010101" pitchFamily="2" charset="-122"/>
              <a:ea typeface="宋体" panose="02010600030101010101" pitchFamily="2" charset="-122"/>
            </a:rPr>
            <a:t>幼儿园园长、专任教师分学历、分专业技术职务</a:t>
          </a:r>
          <a:r>
            <a:rPr lang="zh-CN" altLang="en-US" sz="1600" b="0" kern="1200" smtClean="0">
              <a:latin typeface="宋体" panose="02010600030101010101" pitchFamily="2" charset="-122"/>
              <a:ea typeface="宋体" panose="02010600030101010101" pitchFamily="2" charset="-122"/>
            </a:rPr>
            <a:t>”和“</a:t>
          </a:r>
          <a:r>
            <a:rPr lang="zh-CN" altLang="zh-CN" sz="1600" b="0" kern="1200" smtClean="0">
              <a:latin typeface="宋体" panose="02010600030101010101" pitchFamily="2" charset="-122"/>
              <a:ea typeface="宋体" panose="02010600030101010101" pitchFamily="2" charset="-122"/>
            </a:rPr>
            <a:t>基础基</a:t>
          </a:r>
          <a:r>
            <a:rPr lang="en-US" altLang="zh-CN" sz="1600" b="0" kern="1200" smtClean="0">
              <a:latin typeface="宋体" panose="02010600030101010101" pitchFamily="2" charset="-122"/>
              <a:ea typeface="宋体" panose="02010600030101010101" pitchFamily="2" charset="-122"/>
            </a:rPr>
            <a:t>422</a:t>
          </a:r>
          <a:r>
            <a:rPr lang="zh-CN" altLang="zh-CN" sz="1600" b="0" kern="1200" smtClean="0">
              <a:latin typeface="宋体" panose="02010600030101010101" pitchFamily="2" charset="-122"/>
              <a:ea typeface="宋体" panose="02010600030101010101" pitchFamily="2" charset="-122"/>
            </a:rPr>
            <a:t>中小学专任教师分专业技术职务、分年龄</a:t>
          </a:r>
          <a:r>
            <a:rPr lang="zh-CN" altLang="en-US" sz="1600" b="0" kern="1200" smtClean="0">
              <a:latin typeface="宋体" panose="02010600030101010101" pitchFamily="2" charset="-122"/>
              <a:ea typeface="宋体" panose="02010600030101010101" pitchFamily="2" charset="-122"/>
            </a:rPr>
            <a:t>”报表的填报</a:t>
          </a:r>
          <a:endParaRPr lang="zh-CN" altLang="en-US" sz="1600" b="0" kern="1200" dirty="0">
            <a:latin typeface="宋体" panose="02010600030101010101" pitchFamily="2" charset="-122"/>
            <a:ea typeface="宋体" panose="02010600030101010101" pitchFamily="2" charset="-122"/>
          </a:endParaRPr>
        </a:p>
      </dsp:txBody>
      <dsp:txXfrm rot="-5400000">
        <a:off x="788217" y="2971120"/>
        <a:ext cx="5272053" cy="66045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90A54E-A815-4EEF-BABD-8F065C66337D}">
      <dsp:nvSpPr>
        <dsp:cNvPr id="0" name=""/>
        <dsp:cNvSpPr/>
      </dsp:nvSpPr>
      <dsp:spPr>
        <a:xfrm>
          <a:off x="3254994" y="745820"/>
          <a:ext cx="2554131" cy="2656265"/>
        </a:xfrm>
        <a:prstGeom prst="gear9">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zh-CN" altLang="en-US" sz="1200" b="1" kern="1200" smtClean="0">
              <a:latin typeface="宋体" panose="02010600030101010101" pitchFamily="2" charset="-122"/>
              <a:ea typeface="宋体" panose="02010600030101010101" pitchFamily="2" charset="-122"/>
            </a:rPr>
            <a:t>房屋产权证具体又包括</a:t>
          </a:r>
          <a:r>
            <a:rPr lang="en-US" altLang="zh-CN" sz="1200" b="1" kern="1200" smtClean="0">
              <a:latin typeface="宋体" panose="02010600030101010101" pitchFamily="2" charset="-122"/>
              <a:ea typeface="宋体" panose="02010600030101010101" pitchFamily="2" charset="-122"/>
            </a:rPr>
            <a:t>《</a:t>
          </a:r>
          <a:r>
            <a:rPr lang="zh-CN" altLang="en-US" sz="1200" b="1" kern="1200" smtClean="0">
              <a:latin typeface="宋体" panose="02010600030101010101" pitchFamily="2" charset="-122"/>
              <a:ea typeface="宋体" panose="02010600030101010101" pitchFamily="2" charset="-122"/>
            </a:rPr>
            <a:t>房屋所有权证</a:t>
          </a:r>
          <a:r>
            <a:rPr lang="en-US" altLang="zh-CN" sz="1200" b="1" kern="1200" smtClean="0">
              <a:latin typeface="宋体" panose="02010600030101010101" pitchFamily="2" charset="-122"/>
              <a:ea typeface="宋体" panose="02010600030101010101" pitchFamily="2" charset="-122"/>
            </a:rPr>
            <a:t>》</a:t>
          </a:r>
          <a:r>
            <a:rPr lang="zh-CN" altLang="en-US" sz="1200" b="1" kern="1200" smtClean="0">
              <a:latin typeface="宋体" panose="02010600030101010101" pitchFamily="2" charset="-122"/>
              <a:ea typeface="宋体" panose="02010600030101010101" pitchFamily="2" charset="-122"/>
            </a:rPr>
            <a:t>和</a:t>
          </a:r>
          <a:r>
            <a:rPr lang="en-US" altLang="zh-CN" sz="1200" b="1" kern="1200" smtClean="0">
              <a:latin typeface="宋体" panose="02010600030101010101" pitchFamily="2" charset="-122"/>
              <a:ea typeface="宋体" panose="02010600030101010101" pitchFamily="2" charset="-122"/>
            </a:rPr>
            <a:t>《</a:t>
          </a:r>
          <a:r>
            <a:rPr lang="zh-CN" altLang="en-US" sz="1200" b="1" kern="1200" smtClean="0">
              <a:latin typeface="宋体" panose="02010600030101010101" pitchFamily="2" charset="-122"/>
              <a:ea typeface="宋体" panose="02010600030101010101" pitchFamily="2" charset="-122"/>
            </a:rPr>
            <a:t>土地使用权证</a:t>
          </a:r>
          <a:r>
            <a:rPr lang="en-US" altLang="zh-CN" sz="1200" b="1" kern="1200" smtClean="0">
              <a:latin typeface="宋体" panose="02010600030101010101" pitchFamily="2" charset="-122"/>
              <a:ea typeface="宋体" panose="02010600030101010101" pitchFamily="2" charset="-122"/>
            </a:rPr>
            <a:t>》</a:t>
          </a:r>
          <a:r>
            <a:rPr lang="zh-CN" altLang="en-US" sz="1200" b="1" kern="1200" smtClean="0">
              <a:latin typeface="宋体" panose="02010600030101010101" pitchFamily="2" charset="-122"/>
              <a:ea typeface="宋体" panose="02010600030101010101" pitchFamily="2" charset="-122"/>
            </a:rPr>
            <a:t>，但有些地方也可能是由房屋管理部门和土地管理部门统一开据的</a:t>
          </a:r>
          <a:r>
            <a:rPr lang="en-US" altLang="zh-CN" sz="1200" b="1" kern="1200" smtClean="0">
              <a:latin typeface="宋体" panose="02010600030101010101" pitchFamily="2" charset="-122"/>
              <a:ea typeface="宋体" panose="02010600030101010101" pitchFamily="2" charset="-122"/>
            </a:rPr>
            <a:t>《</a:t>
          </a:r>
          <a:r>
            <a:rPr lang="zh-CN" altLang="en-US" sz="1200" b="1" kern="1200" smtClean="0">
              <a:latin typeface="宋体" panose="02010600030101010101" pitchFamily="2" charset="-122"/>
              <a:ea typeface="宋体" panose="02010600030101010101" pitchFamily="2" charset="-122"/>
            </a:rPr>
            <a:t>房地产权证书</a:t>
          </a:r>
          <a:r>
            <a:rPr lang="en-US" altLang="zh-CN" sz="1200" b="1" kern="1200" smtClean="0">
              <a:latin typeface="宋体" panose="02010600030101010101" pitchFamily="2" charset="-122"/>
              <a:ea typeface="宋体" panose="02010600030101010101" pitchFamily="2" charset="-122"/>
            </a:rPr>
            <a:t>》</a:t>
          </a:r>
          <a:endParaRPr lang="zh-CN" altLang="en-US" sz="1200" b="1" kern="1200" dirty="0"/>
        </a:p>
      </dsp:txBody>
      <dsp:txXfrm>
        <a:off x="3768488" y="1361252"/>
        <a:ext cx="1527143" cy="1378500"/>
      </dsp:txXfrm>
    </dsp:sp>
    <dsp:sp modelId="{CFC56E5D-ED56-4E03-A6BB-39274F138855}">
      <dsp:nvSpPr>
        <dsp:cNvPr id="0" name=""/>
        <dsp:cNvSpPr/>
      </dsp:nvSpPr>
      <dsp:spPr>
        <a:xfrm rot="12366978">
          <a:off x="2567765" y="514333"/>
          <a:ext cx="2954502" cy="2954502"/>
        </a:xfrm>
        <a:prstGeom prst="circularArrow">
          <a:avLst>
            <a:gd name="adj1" fmla="val 4878"/>
            <a:gd name="adj2" fmla="val 312630"/>
            <a:gd name="adj3" fmla="val 3156114"/>
            <a:gd name="adj4" fmla="val 15203110"/>
            <a:gd name="adj5" fmla="val 5691"/>
          </a:avLst>
        </a:prstGeom>
        <a:solidFill>
          <a:schemeClr val="accent4">
            <a:hueOff val="0"/>
            <a:satOff val="0"/>
            <a:lumOff val="0"/>
            <a:alphaOff val="0"/>
          </a:schemeClr>
        </a:solidFill>
        <a:ln>
          <a:noFill/>
        </a:ln>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0EA3A3-76E3-4353-BAA1-AF3102ABF647}">
      <dsp:nvSpPr>
        <dsp:cNvPr id="0" name=""/>
        <dsp:cNvSpPr/>
      </dsp:nvSpPr>
      <dsp:spPr>
        <a:xfrm rot="16200000">
          <a:off x="-1109516" y="1758245"/>
          <a:ext cx="2749206" cy="4545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400903" bIns="0" numCol="1" spcCol="1270" anchor="t" anchorCtr="0">
          <a:noAutofit/>
        </a:bodyPr>
        <a:lstStyle/>
        <a:p>
          <a:pPr lvl="0" algn="r" defTabSz="800100">
            <a:lnSpc>
              <a:spcPct val="90000"/>
            </a:lnSpc>
            <a:spcBef>
              <a:spcPct val="0"/>
            </a:spcBef>
            <a:spcAft>
              <a:spcPct val="35000"/>
            </a:spcAft>
          </a:pPr>
          <a:r>
            <a:rPr lang="en-US" altLang="zh-CN" sz="1800" b="1" kern="1200" smtClean="0"/>
            <a:t>2015</a:t>
          </a:r>
          <a:r>
            <a:rPr lang="zh-CN" altLang="en-US" sz="1800" b="1" kern="1200" smtClean="0"/>
            <a:t>年以前</a:t>
          </a:r>
          <a:endParaRPr lang="zh-CN" altLang="en-US" sz="1800" kern="1200" dirty="0"/>
        </a:p>
      </dsp:txBody>
      <dsp:txXfrm>
        <a:off x="-1109516" y="1758245"/>
        <a:ext cx="2749206" cy="454566"/>
      </dsp:txXfrm>
    </dsp:sp>
    <dsp:sp modelId="{84865C71-26C3-4CC8-B405-B91F97856718}">
      <dsp:nvSpPr>
        <dsp:cNvPr id="0" name=""/>
        <dsp:cNvSpPr/>
      </dsp:nvSpPr>
      <dsp:spPr>
        <a:xfrm>
          <a:off x="492370" y="610925"/>
          <a:ext cx="2264224" cy="2749206"/>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42240" tIns="400903" rIns="142240" bIns="142240" numCol="1" spcCol="1270" anchor="t" anchorCtr="0">
          <a:noAutofit/>
        </a:bodyPr>
        <a:lstStyle/>
        <a:p>
          <a:pPr marL="228600" lvl="1" indent="-228600" algn="l" defTabSz="889000">
            <a:lnSpc>
              <a:spcPct val="90000"/>
            </a:lnSpc>
            <a:spcBef>
              <a:spcPct val="0"/>
            </a:spcBef>
            <a:spcAft>
              <a:spcPct val="15000"/>
            </a:spcAft>
            <a:buChar char="••"/>
          </a:pPr>
          <a:r>
            <a:rPr lang="zh-CN" altLang="en-US" sz="2000" b="1" kern="1200" dirty="0" smtClean="0">
              <a:solidFill>
                <a:srgbClr val="FF0000"/>
              </a:solidFill>
              <a:latin typeface="宋体" panose="02010600030101010101" pitchFamily="2" charset="-122"/>
              <a:ea typeface="宋体" panose="02010600030101010101" pitchFamily="2" charset="-122"/>
            </a:rPr>
            <a:t>教工住宅：</a:t>
          </a:r>
          <a:r>
            <a:rPr lang="zh-CN" altLang="en-US" sz="2000" kern="1200" dirty="0" smtClean="0">
              <a:solidFill>
                <a:srgbClr val="FF0000"/>
              </a:solidFill>
              <a:latin typeface="宋体" panose="02010600030101010101" pitchFamily="2" charset="-122"/>
              <a:ea typeface="宋体" panose="02010600030101010101" pitchFamily="2" charset="-122"/>
            </a:rPr>
            <a:t>是指学校拥有全部产权或部分产权的教职工住宅</a:t>
          </a:r>
          <a:endParaRPr lang="zh-CN" altLang="en-US" sz="2000" kern="1200" dirty="0">
            <a:solidFill>
              <a:srgbClr val="FF0000"/>
            </a:solidFill>
            <a:latin typeface="宋体" panose="02010600030101010101" pitchFamily="2" charset="-122"/>
            <a:ea typeface="宋体" panose="02010600030101010101" pitchFamily="2" charset="-122"/>
          </a:endParaRPr>
        </a:p>
      </dsp:txBody>
      <dsp:txXfrm>
        <a:off x="492370" y="610925"/>
        <a:ext cx="2264224" cy="2749206"/>
      </dsp:txXfrm>
    </dsp:sp>
    <dsp:sp modelId="{45245706-3350-45AB-9D23-8138DA112AD5}">
      <dsp:nvSpPr>
        <dsp:cNvPr id="0" name=""/>
        <dsp:cNvSpPr/>
      </dsp:nvSpPr>
      <dsp:spPr>
        <a:xfrm>
          <a:off x="123425" y="164491"/>
          <a:ext cx="737888" cy="601946"/>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14000" b="-14000"/>
          </a:stretch>
        </a:blipFill>
        <a:ln>
          <a:noFill/>
        </a:ln>
        <a:effectLst/>
        <a:scene3d>
          <a:camera prst="orthographicFront"/>
          <a:lightRig rig="threePt" dir="t">
            <a:rot lat="0" lon="0" rev="7500000"/>
          </a:lightRig>
        </a:scene3d>
        <a:sp3d z="152400" extrusionH="63500" prstMaterial="matte">
          <a:bevelT w="50800" h="19050" prst="relaxedInset"/>
          <a:contourClr>
            <a:schemeClr val="bg1"/>
          </a:contourClr>
        </a:sp3d>
      </dsp:spPr>
      <dsp:style>
        <a:lnRef idx="0">
          <a:scrgbClr r="0" g="0" b="0"/>
        </a:lnRef>
        <a:fillRef idx="1">
          <a:scrgbClr r="0" g="0" b="0"/>
        </a:fillRef>
        <a:effectRef idx="0">
          <a:scrgbClr r="0" g="0" b="0"/>
        </a:effectRef>
        <a:fontRef idx="minor"/>
      </dsp:style>
    </dsp:sp>
    <dsp:sp modelId="{0694A3E9-DCF3-47BE-9B6C-DF24221E2877}">
      <dsp:nvSpPr>
        <dsp:cNvPr id="0" name=""/>
        <dsp:cNvSpPr/>
      </dsp:nvSpPr>
      <dsp:spPr>
        <a:xfrm rot="16200000">
          <a:off x="2192085" y="1690951"/>
          <a:ext cx="2749206" cy="4545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400903" bIns="0" numCol="1" spcCol="1270" anchor="t" anchorCtr="0">
          <a:noAutofit/>
        </a:bodyPr>
        <a:lstStyle/>
        <a:p>
          <a:pPr lvl="0" algn="r" defTabSz="800100">
            <a:lnSpc>
              <a:spcPct val="90000"/>
            </a:lnSpc>
            <a:spcBef>
              <a:spcPct val="0"/>
            </a:spcBef>
            <a:spcAft>
              <a:spcPct val="35000"/>
            </a:spcAft>
          </a:pPr>
          <a:r>
            <a:rPr lang="zh-CN" altLang="en-US" sz="1800" b="1" kern="1200" smtClean="0"/>
            <a:t>自</a:t>
          </a:r>
          <a:r>
            <a:rPr lang="en-US" altLang="zh-CN" sz="1800" b="1" kern="1200" smtClean="0"/>
            <a:t>2016</a:t>
          </a:r>
          <a:r>
            <a:rPr lang="zh-CN" altLang="en-US" sz="1800" b="1" kern="1200" smtClean="0"/>
            <a:t>年始</a:t>
          </a:r>
          <a:endParaRPr lang="zh-CN" altLang="en-US" sz="1800" kern="1200" dirty="0"/>
        </a:p>
      </dsp:txBody>
      <dsp:txXfrm>
        <a:off x="2192085" y="1690951"/>
        <a:ext cx="2749206" cy="454566"/>
      </dsp:txXfrm>
    </dsp:sp>
    <dsp:sp modelId="{1640AAA1-90F8-47ED-AE9A-8229F0B12928}">
      <dsp:nvSpPr>
        <dsp:cNvPr id="0" name=""/>
        <dsp:cNvSpPr/>
      </dsp:nvSpPr>
      <dsp:spPr>
        <a:xfrm>
          <a:off x="3793972" y="543631"/>
          <a:ext cx="2264224" cy="2749206"/>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42240" tIns="400903" rIns="142240" bIns="142240" numCol="1" spcCol="1270" anchor="t" anchorCtr="0">
          <a:noAutofit/>
        </a:bodyPr>
        <a:lstStyle/>
        <a:p>
          <a:pPr marL="228600" lvl="1" indent="-228600" algn="l" defTabSz="889000">
            <a:lnSpc>
              <a:spcPct val="90000"/>
            </a:lnSpc>
            <a:spcBef>
              <a:spcPct val="0"/>
            </a:spcBef>
            <a:spcAft>
              <a:spcPct val="15000"/>
            </a:spcAft>
            <a:buChar char="••"/>
          </a:pPr>
          <a:r>
            <a:rPr lang="zh-CN" altLang="en-US" sz="2000" b="1" kern="1200" dirty="0" smtClean="0">
              <a:solidFill>
                <a:srgbClr val="FF0000"/>
              </a:solidFill>
              <a:latin typeface="宋体" panose="02010600030101010101" pitchFamily="2" charset="-122"/>
              <a:ea typeface="宋体" panose="02010600030101010101" pitchFamily="2" charset="-122"/>
            </a:rPr>
            <a:t>教工住宅：</a:t>
          </a:r>
          <a:r>
            <a:rPr lang="zh-CN" altLang="en-US" sz="2000" kern="1200" dirty="0" smtClean="0">
              <a:solidFill>
                <a:srgbClr val="FF0000"/>
              </a:solidFill>
              <a:latin typeface="宋体" panose="02010600030101010101" pitchFamily="2" charset="-122"/>
              <a:ea typeface="宋体" panose="02010600030101010101" pitchFamily="2" charset="-122"/>
            </a:rPr>
            <a:t>是指学校已出售给个人、房屋所有权归教职工个人所有，而土地使用权仍归属学校的教职工住宅</a:t>
          </a:r>
          <a:endParaRPr lang="zh-CN" altLang="en-US" sz="2000" kern="1200" dirty="0">
            <a:solidFill>
              <a:srgbClr val="FF0000"/>
            </a:solidFill>
            <a:latin typeface="宋体" panose="02010600030101010101" pitchFamily="2" charset="-122"/>
            <a:ea typeface="宋体" panose="02010600030101010101" pitchFamily="2" charset="-122"/>
          </a:endParaRPr>
        </a:p>
      </dsp:txBody>
      <dsp:txXfrm>
        <a:off x="3793972" y="543631"/>
        <a:ext cx="2264224" cy="2749206"/>
      </dsp:txXfrm>
    </dsp:sp>
    <dsp:sp modelId="{1CE1E49C-6ECE-4D14-A232-DE302AF50F32}">
      <dsp:nvSpPr>
        <dsp:cNvPr id="0" name=""/>
        <dsp:cNvSpPr/>
      </dsp:nvSpPr>
      <dsp:spPr>
        <a:xfrm>
          <a:off x="3456892" y="164491"/>
          <a:ext cx="674158" cy="467358"/>
        </a:xfrm>
        <a:prstGeom prst="rect">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5000" r="-5000"/>
          </a:stretch>
        </a:blipFill>
        <a:ln>
          <a:noFill/>
        </a:ln>
        <a:effectLst/>
        <a:scene3d>
          <a:camera prst="orthographicFront"/>
          <a:lightRig rig="threePt" dir="t">
            <a:rot lat="0" lon="0" rev="7500000"/>
          </a:lightRig>
        </a:scene3d>
        <a:sp3d z="152400" extrusionH="63500" prstMaterial="matte">
          <a:bevelT w="50800" h="19050" prst="relaxedInset"/>
          <a:contourClr>
            <a:schemeClr val="bg1"/>
          </a:contourClr>
        </a:sp3d>
      </dsp:spPr>
      <dsp:style>
        <a:lnRef idx="0">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90A54E-A815-4EEF-BABD-8F065C66337D}">
      <dsp:nvSpPr>
        <dsp:cNvPr id="0" name=""/>
        <dsp:cNvSpPr/>
      </dsp:nvSpPr>
      <dsp:spPr>
        <a:xfrm>
          <a:off x="3525984" y="755479"/>
          <a:ext cx="2587207" cy="2690664"/>
        </a:xfrm>
        <a:prstGeom prst="gear9">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zh-CN" altLang="en-US" sz="1200" b="1" kern="1200" smtClean="0">
              <a:latin typeface="宋体" panose="02010600030101010101" pitchFamily="2" charset="-122"/>
              <a:ea typeface="宋体" panose="02010600030101010101" pitchFamily="2" charset="-122"/>
            </a:rPr>
            <a:t>房屋产权证具体又包括</a:t>
          </a:r>
          <a:r>
            <a:rPr lang="en-US" altLang="zh-CN" sz="1200" b="1" kern="1200" smtClean="0">
              <a:latin typeface="宋体" panose="02010600030101010101" pitchFamily="2" charset="-122"/>
              <a:ea typeface="宋体" panose="02010600030101010101" pitchFamily="2" charset="-122"/>
            </a:rPr>
            <a:t>《</a:t>
          </a:r>
          <a:r>
            <a:rPr lang="zh-CN" altLang="en-US" sz="1200" b="1" kern="1200" smtClean="0">
              <a:latin typeface="宋体" panose="02010600030101010101" pitchFamily="2" charset="-122"/>
              <a:ea typeface="宋体" panose="02010600030101010101" pitchFamily="2" charset="-122"/>
            </a:rPr>
            <a:t>房屋所有权证</a:t>
          </a:r>
          <a:r>
            <a:rPr lang="en-US" altLang="zh-CN" sz="1200" b="1" kern="1200" smtClean="0">
              <a:latin typeface="宋体" panose="02010600030101010101" pitchFamily="2" charset="-122"/>
              <a:ea typeface="宋体" panose="02010600030101010101" pitchFamily="2" charset="-122"/>
            </a:rPr>
            <a:t>》</a:t>
          </a:r>
          <a:r>
            <a:rPr lang="zh-CN" altLang="en-US" sz="1200" b="1" kern="1200" smtClean="0">
              <a:latin typeface="宋体" panose="02010600030101010101" pitchFamily="2" charset="-122"/>
              <a:ea typeface="宋体" panose="02010600030101010101" pitchFamily="2" charset="-122"/>
            </a:rPr>
            <a:t>和</a:t>
          </a:r>
          <a:r>
            <a:rPr lang="en-US" altLang="zh-CN" sz="1200" b="1" kern="1200" smtClean="0">
              <a:latin typeface="宋体" panose="02010600030101010101" pitchFamily="2" charset="-122"/>
              <a:ea typeface="宋体" panose="02010600030101010101" pitchFamily="2" charset="-122"/>
            </a:rPr>
            <a:t>《</a:t>
          </a:r>
          <a:r>
            <a:rPr lang="zh-CN" altLang="en-US" sz="1200" b="1" kern="1200" smtClean="0">
              <a:latin typeface="宋体" panose="02010600030101010101" pitchFamily="2" charset="-122"/>
              <a:ea typeface="宋体" panose="02010600030101010101" pitchFamily="2" charset="-122"/>
            </a:rPr>
            <a:t>土地使用权证</a:t>
          </a:r>
          <a:r>
            <a:rPr lang="en-US" altLang="zh-CN" sz="1200" b="1" kern="1200" smtClean="0">
              <a:latin typeface="宋体" panose="02010600030101010101" pitchFamily="2" charset="-122"/>
              <a:ea typeface="宋体" panose="02010600030101010101" pitchFamily="2" charset="-122"/>
            </a:rPr>
            <a:t>》</a:t>
          </a:r>
          <a:r>
            <a:rPr lang="zh-CN" altLang="en-US" sz="1200" b="1" kern="1200" smtClean="0">
              <a:latin typeface="宋体" panose="02010600030101010101" pitchFamily="2" charset="-122"/>
              <a:ea typeface="宋体" panose="02010600030101010101" pitchFamily="2" charset="-122"/>
            </a:rPr>
            <a:t>，但有些地方也可能是由房屋管理部门和土地管理部门统一开据的</a:t>
          </a:r>
          <a:r>
            <a:rPr lang="en-US" altLang="zh-CN" sz="1200" b="1" kern="1200" smtClean="0">
              <a:latin typeface="宋体" panose="02010600030101010101" pitchFamily="2" charset="-122"/>
              <a:ea typeface="宋体" panose="02010600030101010101" pitchFamily="2" charset="-122"/>
            </a:rPr>
            <a:t>《</a:t>
          </a:r>
          <a:r>
            <a:rPr lang="zh-CN" altLang="en-US" sz="1200" b="1" kern="1200" smtClean="0">
              <a:latin typeface="宋体" panose="02010600030101010101" pitchFamily="2" charset="-122"/>
              <a:ea typeface="宋体" panose="02010600030101010101" pitchFamily="2" charset="-122"/>
            </a:rPr>
            <a:t>房地产权证书</a:t>
          </a:r>
          <a:r>
            <a:rPr lang="en-US" altLang="zh-CN" sz="1200" b="1" kern="1200" smtClean="0">
              <a:latin typeface="宋体" panose="02010600030101010101" pitchFamily="2" charset="-122"/>
              <a:ea typeface="宋体" panose="02010600030101010101" pitchFamily="2" charset="-122"/>
            </a:rPr>
            <a:t>》</a:t>
          </a:r>
          <a:endParaRPr lang="zh-CN" altLang="en-US" sz="1200" b="1" kern="1200" dirty="0"/>
        </a:p>
      </dsp:txBody>
      <dsp:txXfrm>
        <a:off x="4046128" y="1378881"/>
        <a:ext cx="1546919" cy="1396351"/>
      </dsp:txXfrm>
    </dsp:sp>
    <dsp:sp modelId="{CFC56E5D-ED56-4E03-A6BB-39274F138855}">
      <dsp:nvSpPr>
        <dsp:cNvPr id="0" name=""/>
        <dsp:cNvSpPr/>
      </dsp:nvSpPr>
      <dsp:spPr>
        <a:xfrm rot="12366978">
          <a:off x="2831431" y="520149"/>
          <a:ext cx="2992763" cy="2992763"/>
        </a:xfrm>
        <a:prstGeom prst="circularArrow">
          <a:avLst>
            <a:gd name="adj1" fmla="val 4878"/>
            <a:gd name="adj2" fmla="val 312630"/>
            <a:gd name="adj3" fmla="val 3160189"/>
            <a:gd name="adj4" fmla="val 15197633"/>
            <a:gd name="adj5" fmla="val 5691"/>
          </a:avLst>
        </a:prstGeom>
        <a:solidFill>
          <a:schemeClr val="accent4">
            <a:hueOff val="0"/>
            <a:satOff val="0"/>
            <a:lumOff val="0"/>
            <a:alphaOff val="0"/>
          </a:schemeClr>
        </a:solidFill>
        <a:ln>
          <a:noFill/>
        </a:ln>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0EA3A3-76E3-4353-BAA1-AF3102ABF647}">
      <dsp:nvSpPr>
        <dsp:cNvPr id="0" name=""/>
        <dsp:cNvSpPr/>
      </dsp:nvSpPr>
      <dsp:spPr>
        <a:xfrm rot="16200000">
          <a:off x="-1109516" y="1758245"/>
          <a:ext cx="2749206" cy="4545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400903" bIns="0" numCol="1" spcCol="1270" anchor="t" anchorCtr="0">
          <a:noAutofit/>
        </a:bodyPr>
        <a:lstStyle/>
        <a:p>
          <a:pPr lvl="0" algn="r" defTabSz="800100">
            <a:lnSpc>
              <a:spcPct val="90000"/>
            </a:lnSpc>
            <a:spcBef>
              <a:spcPct val="0"/>
            </a:spcBef>
            <a:spcAft>
              <a:spcPct val="35000"/>
            </a:spcAft>
          </a:pPr>
          <a:r>
            <a:rPr lang="en-US" altLang="zh-CN" sz="1800" b="1" kern="1200" smtClean="0"/>
            <a:t>2015</a:t>
          </a:r>
          <a:r>
            <a:rPr lang="zh-CN" altLang="en-US" sz="1800" b="1" kern="1200" smtClean="0"/>
            <a:t>年以前</a:t>
          </a:r>
          <a:endParaRPr lang="zh-CN" altLang="en-US" sz="1800" kern="1200" dirty="0"/>
        </a:p>
      </dsp:txBody>
      <dsp:txXfrm>
        <a:off x="-1109516" y="1758245"/>
        <a:ext cx="2749206" cy="454566"/>
      </dsp:txXfrm>
    </dsp:sp>
    <dsp:sp modelId="{84865C71-26C3-4CC8-B405-B91F97856718}">
      <dsp:nvSpPr>
        <dsp:cNvPr id="0" name=""/>
        <dsp:cNvSpPr/>
      </dsp:nvSpPr>
      <dsp:spPr>
        <a:xfrm>
          <a:off x="492370" y="610925"/>
          <a:ext cx="2264224" cy="2749206"/>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42240" tIns="400903" rIns="142240" bIns="142240" numCol="1" spcCol="1270" anchor="t" anchorCtr="0">
          <a:noAutofit/>
        </a:bodyPr>
        <a:lstStyle/>
        <a:p>
          <a:pPr marL="228600" lvl="1" indent="-228600" algn="l" defTabSz="889000">
            <a:lnSpc>
              <a:spcPct val="90000"/>
            </a:lnSpc>
            <a:spcBef>
              <a:spcPct val="0"/>
            </a:spcBef>
            <a:spcAft>
              <a:spcPct val="15000"/>
            </a:spcAft>
            <a:buChar char="••"/>
          </a:pPr>
          <a:r>
            <a:rPr lang="zh-CN" altLang="en-US" sz="2000" b="1" kern="1200" dirty="0" smtClean="0">
              <a:solidFill>
                <a:srgbClr val="FF0000"/>
              </a:solidFill>
              <a:latin typeface="宋体" panose="02010600030101010101" pitchFamily="2" charset="-122"/>
              <a:ea typeface="宋体" panose="02010600030101010101" pitchFamily="2" charset="-122"/>
            </a:rPr>
            <a:t>教工住宅：</a:t>
          </a:r>
          <a:r>
            <a:rPr lang="zh-CN" altLang="en-US" sz="2000" kern="1200" dirty="0" smtClean="0">
              <a:solidFill>
                <a:srgbClr val="FF0000"/>
              </a:solidFill>
              <a:latin typeface="宋体" panose="02010600030101010101" pitchFamily="2" charset="-122"/>
              <a:ea typeface="宋体" panose="02010600030101010101" pitchFamily="2" charset="-122"/>
            </a:rPr>
            <a:t>是指学校拥有全部产权或部分产权的教职工住宅</a:t>
          </a:r>
          <a:endParaRPr lang="zh-CN" altLang="en-US" sz="2000" kern="1200" dirty="0">
            <a:solidFill>
              <a:srgbClr val="FF0000"/>
            </a:solidFill>
            <a:latin typeface="宋体" panose="02010600030101010101" pitchFamily="2" charset="-122"/>
            <a:ea typeface="宋体" panose="02010600030101010101" pitchFamily="2" charset="-122"/>
          </a:endParaRPr>
        </a:p>
      </dsp:txBody>
      <dsp:txXfrm>
        <a:off x="492370" y="610925"/>
        <a:ext cx="2264224" cy="2749206"/>
      </dsp:txXfrm>
    </dsp:sp>
    <dsp:sp modelId="{45245706-3350-45AB-9D23-8138DA112AD5}">
      <dsp:nvSpPr>
        <dsp:cNvPr id="0" name=""/>
        <dsp:cNvSpPr/>
      </dsp:nvSpPr>
      <dsp:spPr>
        <a:xfrm>
          <a:off x="123425" y="164491"/>
          <a:ext cx="737888" cy="601946"/>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14000" b="-14000"/>
          </a:stretch>
        </a:blipFill>
        <a:ln>
          <a:noFill/>
        </a:ln>
        <a:effectLst/>
        <a:scene3d>
          <a:camera prst="orthographicFront"/>
          <a:lightRig rig="threePt" dir="t">
            <a:rot lat="0" lon="0" rev="7500000"/>
          </a:lightRig>
        </a:scene3d>
        <a:sp3d z="152400" extrusionH="63500" prstMaterial="matte">
          <a:bevelT w="50800" h="19050" prst="relaxedInset"/>
          <a:contourClr>
            <a:schemeClr val="bg1"/>
          </a:contourClr>
        </a:sp3d>
      </dsp:spPr>
      <dsp:style>
        <a:lnRef idx="0">
          <a:scrgbClr r="0" g="0" b="0"/>
        </a:lnRef>
        <a:fillRef idx="1">
          <a:scrgbClr r="0" g="0" b="0"/>
        </a:fillRef>
        <a:effectRef idx="0">
          <a:scrgbClr r="0" g="0" b="0"/>
        </a:effectRef>
        <a:fontRef idx="minor"/>
      </dsp:style>
    </dsp:sp>
    <dsp:sp modelId="{0694A3E9-DCF3-47BE-9B6C-DF24221E2877}">
      <dsp:nvSpPr>
        <dsp:cNvPr id="0" name=""/>
        <dsp:cNvSpPr/>
      </dsp:nvSpPr>
      <dsp:spPr>
        <a:xfrm rot="16200000">
          <a:off x="2192085" y="1690951"/>
          <a:ext cx="2749206" cy="4545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400903" bIns="0" numCol="1" spcCol="1270" anchor="t" anchorCtr="0">
          <a:noAutofit/>
        </a:bodyPr>
        <a:lstStyle/>
        <a:p>
          <a:pPr lvl="0" algn="r" defTabSz="800100">
            <a:lnSpc>
              <a:spcPct val="90000"/>
            </a:lnSpc>
            <a:spcBef>
              <a:spcPct val="0"/>
            </a:spcBef>
            <a:spcAft>
              <a:spcPct val="35000"/>
            </a:spcAft>
          </a:pPr>
          <a:r>
            <a:rPr lang="zh-CN" altLang="en-US" sz="1800" b="1" kern="1200" smtClean="0"/>
            <a:t>自</a:t>
          </a:r>
          <a:r>
            <a:rPr lang="en-US" altLang="zh-CN" sz="1800" b="1" kern="1200" smtClean="0"/>
            <a:t>2016</a:t>
          </a:r>
          <a:r>
            <a:rPr lang="zh-CN" altLang="en-US" sz="1800" b="1" kern="1200" smtClean="0"/>
            <a:t>年始</a:t>
          </a:r>
          <a:endParaRPr lang="zh-CN" altLang="en-US" sz="1800" kern="1200" dirty="0"/>
        </a:p>
      </dsp:txBody>
      <dsp:txXfrm>
        <a:off x="2192085" y="1690951"/>
        <a:ext cx="2749206" cy="454566"/>
      </dsp:txXfrm>
    </dsp:sp>
    <dsp:sp modelId="{1640AAA1-90F8-47ED-AE9A-8229F0B12928}">
      <dsp:nvSpPr>
        <dsp:cNvPr id="0" name=""/>
        <dsp:cNvSpPr/>
      </dsp:nvSpPr>
      <dsp:spPr>
        <a:xfrm>
          <a:off x="3793972" y="543631"/>
          <a:ext cx="2264224" cy="2749206"/>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42240" tIns="400903" rIns="142240" bIns="142240" numCol="1" spcCol="1270" anchor="t" anchorCtr="0">
          <a:noAutofit/>
        </a:bodyPr>
        <a:lstStyle/>
        <a:p>
          <a:pPr marL="228600" lvl="1" indent="-228600" algn="l" defTabSz="889000">
            <a:lnSpc>
              <a:spcPct val="90000"/>
            </a:lnSpc>
            <a:spcBef>
              <a:spcPct val="0"/>
            </a:spcBef>
            <a:spcAft>
              <a:spcPct val="15000"/>
            </a:spcAft>
            <a:buChar char="••"/>
          </a:pPr>
          <a:r>
            <a:rPr lang="zh-CN" altLang="en-US" sz="2000" b="1" kern="1200" dirty="0" smtClean="0">
              <a:solidFill>
                <a:srgbClr val="FF0000"/>
              </a:solidFill>
              <a:latin typeface="宋体" panose="02010600030101010101" pitchFamily="2" charset="-122"/>
              <a:ea typeface="宋体" panose="02010600030101010101" pitchFamily="2" charset="-122"/>
            </a:rPr>
            <a:t>教工住宅：</a:t>
          </a:r>
          <a:r>
            <a:rPr lang="zh-CN" altLang="en-US" sz="2000" kern="1200" dirty="0" smtClean="0">
              <a:solidFill>
                <a:srgbClr val="FF0000"/>
              </a:solidFill>
              <a:latin typeface="宋体" panose="02010600030101010101" pitchFamily="2" charset="-122"/>
              <a:ea typeface="宋体" panose="02010600030101010101" pitchFamily="2" charset="-122"/>
            </a:rPr>
            <a:t>是指学校已出售给个人、房屋所有权归教职工个人所有，而土地使用权仍归属学校的教职工住宅</a:t>
          </a:r>
          <a:endParaRPr lang="zh-CN" altLang="en-US" sz="2000" kern="1200" dirty="0">
            <a:solidFill>
              <a:srgbClr val="FF0000"/>
            </a:solidFill>
            <a:latin typeface="宋体" panose="02010600030101010101" pitchFamily="2" charset="-122"/>
            <a:ea typeface="宋体" panose="02010600030101010101" pitchFamily="2" charset="-122"/>
          </a:endParaRPr>
        </a:p>
      </dsp:txBody>
      <dsp:txXfrm>
        <a:off x="3793972" y="543631"/>
        <a:ext cx="2264224" cy="2749206"/>
      </dsp:txXfrm>
    </dsp:sp>
    <dsp:sp modelId="{1CE1E49C-6ECE-4D14-A232-DE302AF50F32}">
      <dsp:nvSpPr>
        <dsp:cNvPr id="0" name=""/>
        <dsp:cNvSpPr/>
      </dsp:nvSpPr>
      <dsp:spPr>
        <a:xfrm>
          <a:off x="3456892" y="164491"/>
          <a:ext cx="674158" cy="467358"/>
        </a:xfrm>
        <a:prstGeom prst="rect">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5000" r="-5000"/>
          </a:stretch>
        </a:blipFill>
        <a:ln>
          <a:noFill/>
        </a:ln>
        <a:effectLst/>
        <a:scene3d>
          <a:camera prst="orthographicFront"/>
          <a:lightRig rig="threePt" dir="t">
            <a:rot lat="0" lon="0" rev="7500000"/>
          </a:lightRig>
        </a:scene3d>
        <a:sp3d z="152400" extrusionH="63500" prstMaterial="matte">
          <a:bevelT w="50800" h="19050" prst="relaxedInset"/>
          <a:contourClr>
            <a:schemeClr val="bg1"/>
          </a:contourClr>
        </a:sp3d>
      </dsp:spPr>
      <dsp:style>
        <a:lnRef idx="0">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9/3/layout/PieProcess">
  <dgm:title val=""/>
  <dgm:desc val=""/>
  <dgm:catLst>
    <dgm:cat type="list" pri="8600"/>
    <dgm:cat type="process" pri="4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One val="branch"/>
      <dgm:animLvl val="lvl"/>
    </dgm:varLst>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constrLst>
      <dgm:constr type="primFontSz" for="des" forName="Parent" val="65"/>
      <dgm:constr type="primFontSz" for="des" forName="Child" refType="primFontSz" refFor="des" refForName="Parent" op="lte"/>
      <dgm:constr type="w" for="ch" forName="composite" refType="w"/>
      <dgm:constr type="h" for="ch" forName="composite" refType="h"/>
      <dgm:constr type="w" for="ch" forName="ParentComposite" refType="w" fact="0.5"/>
      <dgm:constr type="h" for="ch" forName="ParentComposite" refType="h"/>
      <dgm:constr type="w" for="ch" forName="negSibTrans" refType="h" refFor="ch" refForName="composite" fact="-0.075"/>
      <dgm:constr type="w" for="ch" forName="sibTrans" refType="w" refFor="ch" refForName="composite" fact="0.0425"/>
    </dgm:constrLst>
    <dgm:forEach name="nodesForEach" axis="ch" ptType="node" cnt="7">
      <dgm:layoutNode name="ParentComposite">
        <dgm:alg type="composite">
          <dgm:param type="ar" val="0.25"/>
        </dgm:alg>
        <dgm:shape xmlns:r="http://schemas.openxmlformats.org/officeDocument/2006/relationships" r:blip="">
          <dgm:adjLst/>
        </dgm:shape>
        <dgm:choose name="Name4">
          <dgm:if name="Name5" func="var" arg="dir" op="equ" val="norm">
            <dgm:constrLst>
              <dgm:constr type="l" for="ch" forName="Parent" refType="w" fact="0"/>
              <dgm:constr type="t" for="ch" forName="Parent" refType="h" fact="0.275"/>
              <dgm:constr type="w" for="ch" forName="Parent" refType="w" fact="0.6"/>
              <dgm:constr type="h" for="ch" forName="Parent" refType="h" fact="0.725"/>
              <dgm:constr type="l" for="ch" forName="Chord" refType="w" fact="0"/>
              <dgm:constr type="t" for="ch" forName="Chord" refType="h" fact="0"/>
              <dgm:constr type="w" for="ch" forName="Chord" refType="w"/>
              <dgm:constr type="h" for="ch" forName="Chord" refType="h" fact="0.25"/>
              <dgm:constr type="l" for="ch" forName="Pie" refType="w" fact="0.1"/>
              <dgm:constr type="t" for="ch" forName="Pie" refType="h" fact="0.025"/>
              <dgm:constr type="w" for="ch" forName="Pie" refType="w" fact="0.8"/>
              <dgm:constr type="h" for="ch" forName="Pie" refType="h" fact="0.2"/>
            </dgm:constrLst>
          </dgm:if>
          <dgm:else name="Name6">
            <dgm:constrLst>
              <dgm:constr type="r" for="ch" forName="Parent" refType="w"/>
              <dgm:constr type="t" for="ch" forName="Parent" refType="h" fact="0.275"/>
              <dgm:constr type="w" for="ch" forName="Parent" refType="w" fact="0.6"/>
              <dgm:constr type="h" for="ch" forName="Parent" refType="h" fact="0.725"/>
              <dgm:constr type="r" for="ch" forName="Chord" refType="w"/>
              <dgm:constr type="t" for="ch" forName="Chord" refType="h" fact="0"/>
              <dgm:constr type="w" for="ch" forName="Chord" refType="w"/>
              <dgm:constr type="h" for="ch" forName="Chord" refType="h" fact="0.25"/>
              <dgm:constr type="r" for="ch" forName="Pie" refType="w" fact="0.9"/>
              <dgm:constr type="t" for="ch" forName="Pie" refType="h" fact="0.025"/>
              <dgm:constr type="w" for="ch" forName="Pie" refType="w" fact="0.8"/>
              <dgm:constr type="h" for="ch" forName="Pie" refType="h" fact="0.2"/>
            </dgm:constrLst>
          </dgm:else>
        </dgm:choose>
        <dgm:layoutNode name="Chord" styleLbl="bgShp">
          <dgm:alg type="sp"/>
          <dgm:choose name="Name7">
            <dgm:if name="Name8" func="var" arg="dir" op="equ" val="norm">
              <dgm:shape xmlns:r="http://schemas.openxmlformats.org/officeDocument/2006/relationships" type="chord" r:blip="">
                <dgm:adjLst>
                  <dgm:adj idx="1" val="80"/>
                  <dgm:adj idx="2" val="-80"/>
                </dgm:adjLst>
              </dgm:shape>
            </dgm:if>
            <dgm:else name="Name9">
              <dgm:shape xmlns:r="http://schemas.openxmlformats.org/officeDocument/2006/relationships" rot="180" type="chord" r:blip="">
                <dgm:adjLst>
                  <dgm:adj idx="1" val="80"/>
                  <dgm:adj idx="2" val="-80"/>
                </dgm:adjLst>
              </dgm:shape>
            </dgm:else>
          </dgm:choose>
          <dgm:presOf/>
        </dgm:layoutNode>
        <dgm:layoutNode name="Pie" styleLbl="alignNode1">
          <dgm:alg type="sp"/>
          <dgm:choose name="Name10">
            <dgm:if name="Name11" func="var" arg="dir" op="equ" val="norm">
              <dgm:choose name="Name12">
                <dgm:if name="Name13" axis="precedSib" ptType="node" func="cnt" op="equ" val="0">
                  <dgm:choose name="Name14">
                    <dgm:if name="Name15" axis="followSib" ptType="node" func="cnt" op="equ" val="0">
                      <dgm:shape xmlns:r="http://schemas.openxmlformats.org/officeDocument/2006/relationships" type="pie" r:blip="">
                        <dgm:adjLst>
                          <dgm:adj idx="1" val="90"/>
                          <dgm:adj idx="2" val="-90"/>
                        </dgm:adjLst>
                      </dgm:shape>
                    </dgm:if>
                    <dgm:if name="Name16" axis="followSib" ptType="node" func="cnt" op="equ" val="1">
                      <dgm:shape xmlns:r="http://schemas.openxmlformats.org/officeDocument/2006/relationships" type="pie" r:blip="">
                        <dgm:adjLst>
                          <dgm:adj idx="1" val="180"/>
                          <dgm:adj idx="2" val="-90"/>
                        </dgm:adjLst>
                      </dgm:shape>
                    </dgm:if>
                    <dgm:if name="Name17" axis="followSib" ptType="node" func="cnt" op="equ" val="2">
                      <dgm:shape xmlns:r="http://schemas.openxmlformats.org/officeDocument/2006/relationships" type="pie" r:blip="">
                        <dgm:adjLst>
                          <dgm:adj idx="1" val="-150"/>
                          <dgm:adj idx="2" val="-90"/>
                        </dgm:adjLst>
                      </dgm:shape>
                    </dgm:if>
                    <dgm:if name="Name18" axis="followSib" ptType="node" func="cnt" op="equ" val="3">
                      <dgm:shape xmlns:r="http://schemas.openxmlformats.org/officeDocument/2006/relationships" type="pie" r:blip="">
                        <dgm:adjLst>
                          <dgm:adj idx="1" val="-135"/>
                          <dgm:adj idx="2" val="-90"/>
                        </dgm:adjLst>
                      </dgm:shape>
                    </dgm:if>
                    <dgm:if name="Name19" axis="followSib" ptType="node" func="cnt" op="equ" val="4">
                      <dgm:shape xmlns:r="http://schemas.openxmlformats.org/officeDocument/2006/relationships" type="pie" r:blip="">
                        <dgm:adjLst>
                          <dgm:adj idx="1" val="-126"/>
                          <dgm:adj idx="2" val="-90"/>
                        </dgm:adjLst>
                      </dgm:shape>
                    </dgm:if>
                    <dgm:if name="Name20" axis="followSib" ptType="node" func="cnt" op="equ" val="5">
                      <dgm:shape xmlns:r="http://schemas.openxmlformats.org/officeDocument/2006/relationships" type="pie" r:blip="">
                        <dgm:adjLst>
                          <dgm:adj idx="1" val="-120"/>
                          <dgm:adj idx="2" val="-90"/>
                        </dgm:adjLst>
                      </dgm:shape>
                    </dgm:if>
                    <dgm:else name="Name21">
                      <dgm:shape xmlns:r="http://schemas.openxmlformats.org/officeDocument/2006/relationships" type="pie" r:blip="">
                        <dgm:adjLst>
                          <dgm:adj idx="1" val="-115.7143"/>
                          <dgm:adj idx="2" val="-90"/>
                        </dgm:adjLst>
                      </dgm:shape>
                    </dgm:else>
                  </dgm:choose>
                </dgm:if>
                <dgm:if name="Name22" axis="precedSib" ptType="node" func="cnt" op="equ" val="1">
                  <dgm:choose name="Name23">
                    <dgm:if name="Name24" axis="followSib" ptType="node" func="cnt" op="equ" val="0">
                      <dgm:shape xmlns:r="http://schemas.openxmlformats.org/officeDocument/2006/relationships" type="pie" r:blip="">
                        <dgm:adjLst>
                          <dgm:adj idx="1" val="90"/>
                          <dgm:adj idx="2" val="-90"/>
                        </dgm:adjLst>
                      </dgm:shape>
                    </dgm:if>
                    <dgm:if name="Name25" axis="followSib" ptType="node" func="cnt" op="equ" val="1">
                      <dgm:shape xmlns:r="http://schemas.openxmlformats.org/officeDocument/2006/relationships" type="pie" r:blip="">
                        <dgm:adjLst>
                          <dgm:adj idx="1" val="150"/>
                          <dgm:adj idx="2" val="-90"/>
                        </dgm:adjLst>
                      </dgm:shape>
                    </dgm:if>
                    <dgm:if name="Name26" axis="followSib" ptType="node" func="cnt" op="equ" val="2">
                      <dgm:shape xmlns:r="http://schemas.openxmlformats.org/officeDocument/2006/relationships" type="pie" r:blip="">
                        <dgm:adjLst>
                          <dgm:adj idx="1" val="180"/>
                          <dgm:adj idx="2" val="-90"/>
                        </dgm:adjLst>
                      </dgm:shape>
                    </dgm:if>
                    <dgm:if name="Name27" axis="followSib" ptType="node" func="cnt" op="equ" val="3">
                      <dgm:shape xmlns:r="http://schemas.openxmlformats.org/officeDocument/2006/relationships" type="pie" r:blip="">
                        <dgm:adjLst>
                          <dgm:adj idx="1" val="-162"/>
                          <dgm:adj idx="2" val="-90"/>
                        </dgm:adjLst>
                      </dgm:shape>
                    </dgm:if>
                    <dgm:if name="Name28" axis="followSib" ptType="node" func="cnt" op="equ" val="4">
                      <dgm:shape xmlns:r="http://schemas.openxmlformats.org/officeDocument/2006/relationships" type="pie" r:blip="">
                        <dgm:adjLst>
                          <dgm:adj idx="1" val="-150"/>
                          <dgm:adj idx="2" val="-90"/>
                        </dgm:adjLst>
                      </dgm:shape>
                    </dgm:if>
                    <dgm:else name="Name29">
                      <dgm:shape xmlns:r="http://schemas.openxmlformats.org/officeDocument/2006/relationships" type="pie" r:blip="">
                        <dgm:adjLst>
                          <dgm:adj idx="1" val="-141.4286"/>
                          <dgm:adj idx="2" val="-90"/>
                        </dgm:adjLst>
                      </dgm:shape>
                    </dgm:else>
                  </dgm:choose>
                </dgm:if>
                <dgm:if name="Name30" axis="precedSib" ptType="node" func="cnt" op="equ" val="2">
                  <dgm:choose name="Name31">
                    <dgm:if name="Name32" axis="followSib" ptType="node" func="cnt" op="equ" val="0">
                      <dgm:shape xmlns:r="http://schemas.openxmlformats.org/officeDocument/2006/relationships" type="pie" r:blip="">
                        <dgm:adjLst>
                          <dgm:adj idx="1" val="90"/>
                          <dgm:adj idx="2" val="-90"/>
                        </dgm:adjLst>
                      </dgm:shape>
                    </dgm:if>
                    <dgm:if name="Name33" axis="followSib" ptType="node" func="cnt" op="equ" val="1">
                      <dgm:shape xmlns:r="http://schemas.openxmlformats.org/officeDocument/2006/relationships" type="pie" r:blip="">
                        <dgm:adjLst>
                          <dgm:adj idx="1" val="135"/>
                          <dgm:adj idx="2" val="-90"/>
                        </dgm:adjLst>
                      </dgm:shape>
                    </dgm:if>
                    <dgm:if name="Name34" axis="followSib" ptType="node" func="cnt" op="equ" val="2">
                      <dgm:shape xmlns:r="http://schemas.openxmlformats.org/officeDocument/2006/relationships" type="pie" r:blip="">
                        <dgm:adjLst>
                          <dgm:adj idx="1" val="162"/>
                          <dgm:adj idx="2" val="-90"/>
                        </dgm:adjLst>
                      </dgm:shape>
                    </dgm:if>
                    <dgm:if name="Name35" axis="followSib" ptType="node" func="cnt" op="equ" val="3">
                      <dgm:shape xmlns:r="http://schemas.openxmlformats.org/officeDocument/2006/relationships" type="pie" r:blip="">
                        <dgm:adjLst>
                          <dgm:adj idx="1" val="180"/>
                          <dgm:adj idx="2" val="-90"/>
                        </dgm:adjLst>
                      </dgm:shape>
                    </dgm:if>
                    <dgm:else name="Name36">
                      <dgm:shape xmlns:r="http://schemas.openxmlformats.org/officeDocument/2006/relationships" type="pie" r:blip="">
                        <dgm:adjLst>
                          <dgm:adj idx="1" val="-167.1429"/>
                          <dgm:adj idx="2" val="-90"/>
                        </dgm:adjLst>
                      </dgm:shape>
                    </dgm:else>
                  </dgm:choose>
                </dgm:if>
                <dgm:if name="Name37" axis="precedSib" ptType="node" func="cnt" op="equ" val="3">
                  <dgm:choose name="Name38">
                    <dgm:if name="Name39" axis="followSib" ptType="node" func="cnt" op="equ" val="0">
                      <dgm:shape xmlns:r="http://schemas.openxmlformats.org/officeDocument/2006/relationships" type="pie" r:blip="">
                        <dgm:adjLst>
                          <dgm:adj idx="1" val="90"/>
                          <dgm:adj idx="2" val="-90"/>
                        </dgm:adjLst>
                      </dgm:shape>
                    </dgm:if>
                    <dgm:if name="Name40" axis="followSib" ptType="node" func="cnt" op="equ" val="1">
                      <dgm:shape xmlns:r="http://schemas.openxmlformats.org/officeDocument/2006/relationships" type="pie" r:blip="">
                        <dgm:adjLst>
                          <dgm:adj idx="1" val="126"/>
                          <dgm:adj idx="2" val="-90"/>
                        </dgm:adjLst>
                      </dgm:shape>
                    </dgm:if>
                    <dgm:if name="Name41" axis="followSib" ptType="node" func="cnt" op="equ" val="2">
                      <dgm:shape xmlns:r="http://schemas.openxmlformats.org/officeDocument/2006/relationships" type="pie" r:blip="">
                        <dgm:adjLst>
                          <dgm:adj idx="1" val="150"/>
                          <dgm:adj idx="2" val="-90"/>
                        </dgm:adjLst>
                      </dgm:shape>
                    </dgm:if>
                    <dgm:else name="Name42">
                      <dgm:shape xmlns:r="http://schemas.openxmlformats.org/officeDocument/2006/relationships" type="pie" r:blip="">
                        <dgm:adjLst>
                          <dgm:adj idx="1" val="167.1429"/>
                          <dgm:adj idx="2" val="-90"/>
                        </dgm:adjLst>
                      </dgm:shape>
                    </dgm:else>
                  </dgm:choose>
                </dgm:if>
                <dgm:if name="Name43" axis="precedSib" ptType="node" func="cnt" op="equ" val="4">
                  <dgm:choose name="Name44">
                    <dgm:if name="Name45" axis="followSib" ptType="node" func="cnt" op="equ" val="0">
                      <dgm:shape xmlns:r="http://schemas.openxmlformats.org/officeDocument/2006/relationships" type="pie" r:blip="">
                        <dgm:adjLst>
                          <dgm:adj idx="1" val="90"/>
                          <dgm:adj idx="2" val="-90"/>
                        </dgm:adjLst>
                      </dgm:shape>
                    </dgm:if>
                    <dgm:if name="Name46" axis="followSib" ptType="node" func="cnt" op="equ" val="1">
                      <dgm:shape xmlns:r="http://schemas.openxmlformats.org/officeDocument/2006/relationships" type="pie" r:blip="">
                        <dgm:adjLst>
                          <dgm:adj idx="1" val="120"/>
                          <dgm:adj idx="2" val="-90"/>
                        </dgm:adjLst>
                      </dgm:shape>
                    </dgm:if>
                    <dgm:else name="Name47">
                      <dgm:shape xmlns:r="http://schemas.openxmlformats.org/officeDocument/2006/relationships" type="pie" r:blip="">
                        <dgm:adjLst>
                          <dgm:adj idx="1" val="141.4286"/>
                          <dgm:adj idx="2" val="-90"/>
                        </dgm:adjLst>
                      </dgm:shape>
                    </dgm:else>
                  </dgm:choose>
                </dgm:if>
                <dgm:if name="Name48" axis="precedSib" ptType="node" func="cnt" op="equ" val="5">
                  <dgm:choose name="Name49">
                    <dgm:if name="Name50" axis="followSib" ptType="node" func="cnt" op="equ" val="0">
                      <dgm:shape xmlns:r="http://schemas.openxmlformats.org/officeDocument/2006/relationships" type="pie" r:blip="">
                        <dgm:adjLst>
                          <dgm:adj idx="1" val="90"/>
                          <dgm:adj idx="2" val="-90"/>
                        </dgm:adjLst>
                      </dgm:shape>
                    </dgm:if>
                    <dgm:else name="Name51">
                      <dgm:shape xmlns:r="http://schemas.openxmlformats.org/officeDocument/2006/relationships" type="pie" r:blip="">
                        <dgm:adjLst>
                          <dgm:adj idx="1" val="115.7143"/>
                          <dgm:adj idx="2" val="-90"/>
                        </dgm:adjLst>
                      </dgm:shape>
                    </dgm:else>
                  </dgm:choose>
                </dgm:if>
                <dgm:else name="Name52">
                  <dgm:shape xmlns:r="http://schemas.openxmlformats.org/officeDocument/2006/relationships" type="pie" r:blip="">
                    <dgm:adjLst>
                      <dgm:adj idx="1" val="90"/>
                      <dgm:adj idx="2" val="-90"/>
                    </dgm:adjLst>
                  </dgm:shape>
                </dgm:else>
              </dgm:choose>
            </dgm:if>
            <dgm:else name="Name53">
              <dgm:choose name="Name54">
                <dgm:if name="Name55" axis="precedSib" ptType="node" func="cnt" op="equ" val="0">
                  <dgm:choose name="Name56">
                    <dgm:if name="Name57" axis="followSib" ptType="node" func="cnt" op="equ" val="0">
                      <dgm:shape xmlns:r="http://schemas.openxmlformats.org/officeDocument/2006/relationships" rot="180" type="pie" r:blip="">
                        <dgm:adjLst>
                          <dgm:adj idx="1" val="90"/>
                          <dgm:adj idx="2" val="-90"/>
                        </dgm:adjLst>
                      </dgm:shape>
                    </dgm:if>
                    <dgm:if name="Name58" axis="followSib" ptType="node" func="cnt" op="equ" val="1">
                      <dgm:shape xmlns:r="http://schemas.openxmlformats.org/officeDocument/2006/relationships" rot="180" type="pie" r:blip="">
                        <dgm:adjLst>
                          <dgm:adj idx="1" val="90"/>
                          <dgm:adj idx="2" val="180"/>
                        </dgm:adjLst>
                      </dgm:shape>
                    </dgm:if>
                    <dgm:if name="Name59" axis="followSib" ptType="node" func="cnt" op="equ" val="2">
                      <dgm:shape xmlns:r="http://schemas.openxmlformats.org/officeDocument/2006/relationships" rot="180" type="pie" r:blip="">
                        <dgm:adjLst>
                          <dgm:adj idx="1" val="90"/>
                          <dgm:adj idx="2" val="150"/>
                        </dgm:adjLst>
                      </dgm:shape>
                    </dgm:if>
                    <dgm:if name="Name60" axis="followSib" ptType="node" func="cnt" op="equ" val="3">
                      <dgm:shape xmlns:r="http://schemas.openxmlformats.org/officeDocument/2006/relationships" rot="180" type="pie" r:blip="">
                        <dgm:adjLst>
                          <dgm:adj idx="1" val="90"/>
                          <dgm:adj idx="2" val="135"/>
                        </dgm:adjLst>
                      </dgm:shape>
                    </dgm:if>
                    <dgm:if name="Name61" axis="followSib" ptType="node" func="cnt" op="equ" val="4">
                      <dgm:shape xmlns:r="http://schemas.openxmlformats.org/officeDocument/2006/relationships" rot="180" type="pie" r:blip="">
                        <dgm:adjLst>
                          <dgm:adj idx="1" val="90"/>
                          <dgm:adj idx="2" val="126"/>
                        </dgm:adjLst>
                      </dgm:shape>
                    </dgm:if>
                    <dgm:if name="Name62" axis="followSib" ptType="node" func="cnt" op="equ" val="5">
                      <dgm:shape xmlns:r="http://schemas.openxmlformats.org/officeDocument/2006/relationships" rot="180" type="pie" r:blip="">
                        <dgm:adjLst>
                          <dgm:adj idx="1" val="90"/>
                          <dgm:adj idx="2" val="120"/>
                        </dgm:adjLst>
                      </dgm:shape>
                    </dgm:if>
                    <dgm:else name="Name63">
                      <dgm:shape xmlns:r="http://schemas.openxmlformats.org/officeDocument/2006/relationships" rot="180" type="pie" r:blip="">
                        <dgm:adjLst>
                          <dgm:adj idx="1" val="90"/>
                          <dgm:adj idx="2" val="115.7143"/>
                        </dgm:adjLst>
                      </dgm:shape>
                    </dgm:else>
                  </dgm:choose>
                </dgm:if>
                <dgm:if name="Name64" axis="precedSib" ptType="node" func="cnt" op="equ" val="1">
                  <dgm:choose name="Name65">
                    <dgm:if name="Name66" axis="followSib" ptType="node" func="cnt" op="equ" val="0">
                      <dgm:shape xmlns:r="http://schemas.openxmlformats.org/officeDocument/2006/relationships" rot="180" type="pie" r:blip="">
                        <dgm:adjLst>
                          <dgm:adj idx="1" val="90"/>
                          <dgm:adj idx="2" val="-90"/>
                        </dgm:adjLst>
                      </dgm:shape>
                    </dgm:if>
                    <dgm:if name="Name67" axis="followSib" ptType="node" func="cnt" op="equ" val="1">
                      <dgm:shape xmlns:r="http://schemas.openxmlformats.org/officeDocument/2006/relationships" rot="180" type="pie" r:blip="">
                        <dgm:adjLst>
                          <dgm:adj idx="1" val="90"/>
                          <dgm:adj idx="2" val="-150"/>
                        </dgm:adjLst>
                      </dgm:shape>
                    </dgm:if>
                    <dgm:if name="Name68" axis="followSib" ptType="node" func="cnt" op="equ" val="2">
                      <dgm:shape xmlns:r="http://schemas.openxmlformats.org/officeDocument/2006/relationships" rot="180" type="pie" r:blip="">
                        <dgm:adjLst>
                          <dgm:adj idx="1" val="90"/>
                          <dgm:adj idx="2" val="180"/>
                        </dgm:adjLst>
                      </dgm:shape>
                    </dgm:if>
                    <dgm:if name="Name69" axis="followSib" ptType="node" func="cnt" op="equ" val="3">
                      <dgm:shape xmlns:r="http://schemas.openxmlformats.org/officeDocument/2006/relationships" rot="180" type="pie" r:blip="">
                        <dgm:adjLst>
                          <dgm:adj idx="1" val="90"/>
                          <dgm:adj idx="2" val="162"/>
                        </dgm:adjLst>
                      </dgm:shape>
                    </dgm:if>
                    <dgm:if name="Name70" axis="followSib" ptType="node" func="cnt" op="equ" val="4">
                      <dgm:shape xmlns:r="http://schemas.openxmlformats.org/officeDocument/2006/relationships" rot="180" type="pie" r:blip="">
                        <dgm:adjLst>
                          <dgm:adj idx="1" val="90"/>
                          <dgm:adj idx="2" val="150"/>
                        </dgm:adjLst>
                      </dgm:shape>
                    </dgm:if>
                    <dgm:else name="Name71">
                      <dgm:shape xmlns:r="http://schemas.openxmlformats.org/officeDocument/2006/relationships" rot="180" type="pie" r:blip="">
                        <dgm:adjLst>
                          <dgm:adj idx="1" val="90"/>
                          <dgm:adj idx="2" val="141.4286"/>
                        </dgm:adjLst>
                      </dgm:shape>
                    </dgm:else>
                  </dgm:choose>
                </dgm:if>
                <dgm:if name="Name72" axis="precedSib" ptType="node" func="cnt" op="equ" val="2">
                  <dgm:choose name="Name73">
                    <dgm:if name="Name74" axis="followSib" ptType="node" func="cnt" op="equ" val="0">
                      <dgm:shape xmlns:r="http://schemas.openxmlformats.org/officeDocument/2006/relationships" rot="180" type="pie" r:blip="">
                        <dgm:adjLst>
                          <dgm:adj idx="1" val="90"/>
                          <dgm:adj idx="2" val="-90"/>
                        </dgm:adjLst>
                      </dgm:shape>
                    </dgm:if>
                    <dgm:if name="Name75" axis="followSib" ptType="node" func="cnt" op="equ" val="1">
                      <dgm:shape xmlns:r="http://schemas.openxmlformats.org/officeDocument/2006/relationships" rot="180" type="pie" r:blip="">
                        <dgm:adjLst>
                          <dgm:adj idx="1" val="90"/>
                          <dgm:adj idx="2" val="-135"/>
                        </dgm:adjLst>
                      </dgm:shape>
                    </dgm:if>
                    <dgm:if name="Name76" axis="followSib" ptType="node" func="cnt" op="equ" val="2">
                      <dgm:shape xmlns:r="http://schemas.openxmlformats.org/officeDocument/2006/relationships" rot="180" type="pie" r:blip="">
                        <dgm:adjLst>
                          <dgm:adj idx="1" val="90"/>
                          <dgm:adj idx="2" val="-162"/>
                        </dgm:adjLst>
                      </dgm:shape>
                    </dgm:if>
                    <dgm:if name="Name77" axis="followSib" ptType="node" func="cnt" op="equ" val="3">
                      <dgm:shape xmlns:r="http://schemas.openxmlformats.org/officeDocument/2006/relationships" rot="180" type="pie" r:blip="">
                        <dgm:adjLst>
                          <dgm:adj idx="1" val="90"/>
                          <dgm:adj idx="2" val="180"/>
                        </dgm:adjLst>
                      </dgm:shape>
                    </dgm:if>
                    <dgm:else name="Name78">
                      <dgm:shape xmlns:r="http://schemas.openxmlformats.org/officeDocument/2006/relationships" rot="180" type="pie" r:blip="">
                        <dgm:adjLst>
                          <dgm:adj idx="1" val="90"/>
                          <dgm:adj idx="2" val="167.1429"/>
                        </dgm:adjLst>
                      </dgm:shape>
                    </dgm:else>
                  </dgm:choose>
                </dgm:if>
                <dgm:if name="Name79" axis="precedSib" ptType="node" func="cnt" op="equ" val="3">
                  <dgm:choose name="Name80">
                    <dgm:if name="Name81" axis="followSib" ptType="node" func="cnt" op="equ" val="0">
                      <dgm:shape xmlns:r="http://schemas.openxmlformats.org/officeDocument/2006/relationships" rot="180" type="pie" r:blip="">
                        <dgm:adjLst>
                          <dgm:adj idx="1" val="90"/>
                          <dgm:adj idx="2" val="-90"/>
                        </dgm:adjLst>
                      </dgm:shape>
                    </dgm:if>
                    <dgm:if name="Name82" axis="followSib" ptType="node" func="cnt" op="equ" val="1">
                      <dgm:shape xmlns:r="http://schemas.openxmlformats.org/officeDocument/2006/relationships" rot="180" type="pie" r:blip="">
                        <dgm:adjLst>
                          <dgm:adj idx="1" val="90"/>
                          <dgm:adj idx="2" val="-126"/>
                        </dgm:adjLst>
                      </dgm:shape>
                    </dgm:if>
                    <dgm:if name="Name83" axis="followSib" ptType="node" func="cnt" op="equ" val="2">
                      <dgm:shape xmlns:r="http://schemas.openxmlformats.org/officeDocument/2006/relationships" rot="180" type="pie" r:blip="">
                        <dgm:adjLst>
                          <dgm:adj idx="1" val="90"/>
                          <dgm:adj idx="2" val="-150"/>
                        </dgm:adjLst>
                      </dgm:shape>
                    </dgm:if>
                    <dgm:else name="Name84">
                      <dgm:shape xmlns:r="http://schemas.openxmlformats.org/officeDocument/2006/relationships" rot="180" type="pie" r:blip="">
                        <dgm:adjLst>
                          <dgm:adj idx="1" val="90"/>
                          <dgm:adj idx="2" val="-167.1429"/>
                        </dgm:adjLst>
                      </dgm:shape>
                    </dgm:else>
                  </dgm:choose>
                </dgm:if>
                <dgm:if name="Name85" axis="precedSib" ptType="node" func="cnt" op="equ" val="4">
                  <dgm:choose name="Name86">
                    <dgm:if name="Name87" axis="followSib" ptType="node" func="cnt" op="equ" val="0">
                      <dgm:shape xmlns:r="http://schemas.openxmlformats.org/officeDocument/2006/relationships" rot="180" type="pie" r:blip="">
                        <dgm:adjLst>
                          <dgm:adj idx="1" val="90"/>
                          <dgm:adj idx="2" val="-90"/>
                        </dgm:adjLst>
                      </dgm:shape>
                    </dgm:if>
                    <dgm:if name="Name88" axis="followSib" ptType="node" func="cnt" op="equ" val="1">
                      <dgm:shape xmlns:r="http://schemas.openxmlformats.org/officeDocument/2006/relationships" rot="180" type="pie" r:blip="">
                        <dgm:adjLst>
                          <dgm:adj idx="1" val="90"/>
                          <dgm:adj idx="2" val="-120"/>
                        </dgm:adjLst>
                      </dgm:shape>
                    </dgm:if>
                    <dgm:else name="Name89">
                      <dgm:shape xmlns:r="http://schemas.openxmlformats.org/officeDocument/2006/relationships" rot="180" type="pie" r:blip="">
                        <dgm:adjLst>
                          <dgm:adj idx="1" val="90"/>
                          <dgm:adj idx="2" val="-141.4286"/>
                        </dgm:adjLst>
                      </dgm:shape>
                    </dgm:else>
                  </dgm:choose>
                </dgm:if>
                <dgm:if name="Name90" axis="precedSib" ptType="node" func="cnt" op="equ" val="5">
                  <dgm:choose name="Name91">
                    <dgm:if name="Name92" axis="followSib" ptType="node" func="cnt" op="equ" val="0">
                      <dgm:shape xmlns:r="http://schemas.openxmlformats.org/officeDocument/2006/relationships" rot="180" type="pie" r:blip="">
                        <dgm:adjLst>
                          <dgm:adj idx="1" val="90"/>
                          <dgm:adj idx="2" val="-90"/>
                        </dgm:adjLst>
                      </dgm:shape>
                    </dgm:if>
                    <dgm:else name="Name93">
                      <dgm:shape xmlns:r="http://schemas.openxmlformats.org/officeDocument/2006/relationships" rot="180" type="pie" r:blip="">
                        <dgm:adjLst>
                          <dgm:adj idx="1" val="90"/>
                          <dgm:adj idx="2" val="-115.7143"/>
                        </dgm:adjLst>
                      </dgm:shape>
                    </dgm:else>
                  </dgm:choose>
                </dgm:if>
                <dgm:else name="Name94">
                  <dgm:shape xmlns:r="http://schemas.openxmlformats.org/officeDocument/2006/relationships" rot="180" type="pie" r:blip="">
                    <dgm:adjLst>
                      <dgm:adj idx="1" val="90"/>
                      <dgm:adj idx="2" val="-90"/>
                    </dgm:adjLst>
                  </dgm:shape>
                </dgm:else>
              </dgm:choose>
            </dgm:else>
          </dgm:choose>
          <dgm:presOf/>
        </dgm:layoutNode>
        <dgm:layoutNode name="Parent" styleLbl="revTx">
          <dgm:varLst>
            <dgm:chMax val="1"/>
            <dgm:chPref val="1"/>
            <dgm:bulletEnabled val="1"/>
          </dgm:varLst>
          <dgm:choose name="Name95">
            <dgm:if name="Name96" func="var" arg="dir" op="equ" val="norm">
              <dgm:alg type="tx">
                <dgm:param type="parTxLTRAlign" val="r"/>
                <dgm:param type="parTxRTLAlign" val="r"/>
                <dgm:param type="shpTxLTRAlignCh" val="r"/>
                <dgm:param type="shpTxRTLAlignCh" val="r"/>
                <dgm:param type="txAnchorVert" val="b"/>
                <dgm:param type="autoTxRot" val="grav"/>
              </dgm:alg>
            </dgm:if>
            <dgm:else name="Name97">
              <dgm:alg type="tx">
                <dgm:param type="parTxLTRAlign" val="l"/>
                <dgm:param type="parTxRTLAlign" val="l"/>
                <dgm:param type="shpTxLTRAlignCh" val="l"/>
                <dgm:param type="shpTxRTLAlignCh" val="l"/>
                <dgm:param type="txAnchorVert" val="b"/>
                <dgm:param type="autoTxRot" val="grav"/>
              </dgm:alg>
            </dgm:else>
          </dgm:choose>
          <dgm:choose name="Name98">
            <dgm:if name="Name99" func="var" arg="dir" op="equ" val="norm">
              <dgm:shape xmlns:r="http://schemas.openxmlformats.org/officeDocument/2006/relationships" rot="-90" type="rect" r:blip="">
                <dgm:adjLst/>
              </dgm:shape>
            </dgm:if>
            <dgm:else name="Name100">
              <dgm:shape xmlns:r="http://schemas.openxmlformats.org/officeDocument/2006/relationships" rot="90" type="rect" r:blip="">
                <dgm:adjLst/>
              </dgm:shape>
            </dgm:else>
          </dgm:choose>
          <dgm:presOf axis="self"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dgm:choose name="Name101">
        <dgm:if name="Name102" axis="ch" ptType="node" func="cnt" op="gte" val="1">
          <dgm:forEach name="negSibTransForEach" axis="ch" ptType="sibTrans" hideLastTrans="0" cnt="1">
            <dgm:layoutNode name="negSibTrans">
              <dgm:alg type="sp"/>
              <dgm:shape xmlns:r="http://schemas.openxmlformats.org/officeDocument/2006/relationships" r:blip="">
                <dgm:adjLst/>
              </dgm:shape>
            </dgm:layoutNode>
          </dgm:forEach>
          <dgm:layoutNode name="composite">
            <dgm:alg type="composite">
              <dgm:param type="ar" val="0.5"/>
            </dgm:alg>
            <dgm:shape xmlns:r="http://schemas.openxmlformats.org/officeDocument/2006/relationships" r:blip="">
              <dgm:adjLst/>
            </dgm:shape>
            <dgm:choose name="Name103">
              <dgm:if name="Name104" func="var" arg="dir" op="equ" val="norm">
                <dgm:constrLst>
                  <dgm:constr type="l" for="ch" forName="Child" refType="w" fact="0"/>
                  <dgm:constr type="t" for="ch" forName="Child" refType="h" fact="0"/>
                  <dgm:constr type="w" for="ch" forName="Child" refType="w"/>
                  <dgm:constr type="h" for="ch" forName="Child" refType="h"/>
                </dgm:constrLst>
              </dgm:if>
              <dgm:else name="Name105">
                <dgm:constrLst>
                  <dgm:constr type="r" for="ch" forName="Child" refType="w"/>
                  <dgm:constr type="t" for="ch" forName="Child" refType="h" fact="0"/>
                  <dgm:constr type="w" for="ch" forName="Child" refType="w"/>
                  <dgm:constr type="h" for="ch" forName="Child" refType="h"/>
                </dgm:constrLst>
              </dgm:else>
            </dgm:choose>
            <dgm:ruleLst/>
            <dgm:layoutNode name="Child" styleLbl="revTx">
              <dgm:varLst>
                <dgm:chMax val="0"/>
                <dgm:chPref val="0"/>
                <dgm:bulletEnabled val="1"/>
              </dgm:varLst>
              <dgm:choose name="Name106">
                <dgm:if name="Name107" func="var" arg="dir" op="equ" val="norm">
                  <dgm:alg type="tx">
                    <dgm:param type="parTxLTRAlign" val="l"/>
                    <dgm:param type="parTxRTLAlign" val="r"/>
                    <dgm:param type="txAnchorVert" val="t"/>
                  </dgm:alg>
                </dgm:if>
                <dgm:else name="Name108">
                  <dgm:alg type="tx">
                    <dgm:param type="parTxLTRAlign" val="r"/>
                    <dgm:param type="parTxRTLAlign" val="l"/>
                    <dgm:param type="txAnchorVert" val="t"/>
                  </dgm:alg>
                </dgm:else>
              </dgm:choose>
              <dgm:shape xmlns:r="http://schemas.openxmlformats.org/officeDocument/2006/relationships" type="rect" r:blip="">
                <dgm:adjLst/>
              </dgm:shape>
              <dgm:presOf axis="des"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if>
        <dgm:else name="Name109"/>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 type="picture" pri="29000"/>
    <dgm:cat type="pictureconvert" pri="2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9.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 type="picture" pri="29000"/>
    <dgm:cat type="pictureconvert" pri="2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91E1A98-1FDC-4069-A549-108C524DA00B}" type="datetimeFigureOut">
              <a:rPr lang="en-US" smtClean="0"/>
              <a:pPr/>
              <a:t>1/31/2019</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8C77194-D090-47CB-A252-F02355B118C3}" type="slidenum">
              <a:rPr lang="en-US" smtClean="0"/>
              <a:pPr/>
              <a:t>‹#›</a:t>
            </a:fld>
            <a:endParaRPr lang="en-US" dirty="0"/>
          </a:p>
        </p:txBody>
      </p:sp>
    </p:spTree>
    <p:extLst>
      <p:ext uri="{BB962C8B-B14F-4D97-AF65-F5344CB8AC3E}">
        <p14:creationId xmlns:p14="http://schemas.microsoft.com/office/powerpoint/2010/main" val="405829372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33F48AF-06F8-4945-9F42-661BBF80F64A}" type="datetimeFigureOut">
              <a:rPr lang="en-US" smtClean="0"/>
              <a:pPr/>
              <a:t>1/31/2019</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49C13A5-511F-4D4F-B778-6AB878583413}" type="slidenum">
              <a:rPr lang="en-US" smtClean="0"/>
              <a:pPr/>
              <a:t>‹#›</a:t>
            </a:fld>
            <a:endParaRPr lang="en-US" dirty="0"/>
          </a:p>
        </p:txBody>
      </p:sp>
    </p:spTree>
    <p:extLst>
      <p:ext uri="{BB962C8B-B14F-4D97-AF65-F5344CB8AC3E}">
        <p14:creationId xmlns:p14="http://schemas.microsoft.com/office/powerpoint/2010/main" val="1295427994"/>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zh-CN" altLang="en-US" sz="1200" b="1" i="0" u="none" strike="noStrike" kern="1200" cap="none" spc="0" normalizeH="0" baseline="0" noProof="0" dirty="0" smtClean="0">
                <a:ln>
                  <a:noFill/>
                </a:ln>
                <a:solidFill>
                  <a:prstClr val="black"/>
                </a:solidFill>
                <a:effectLst/>
                <a:uLnTx/>
                <a:uFillTx/>
                <a:latin typeface="Microsoft YaHei" pitchFamily="34" charset="-122"/>
                <a:ea typeface="Microsoft YaHei" pitchFamily="34" charset="-122"/>
                <a:cs typeface="+mn-cs"/>
              </a:rPr>
              <a:t>碧波荡漾</a:t>
            </a: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zh-CN" altLang="en-US" sz="1200" b="0" i="0" u="none" strike="noStrike" kern="1200" baseline="0" dirty="0" smtClean="0">
                <a:solidFill>
                  <a:schemeClr val="tx1"/>
                </a:solidFill>
                <a:latin typeface="Microsoft YaHei" pitchFamily="34" charset="-122"/>
                <a:ea typeface="Microsoft YaHei" pitchFamily="34" charset="-122"/>
                <a:cs typeface="+mn-cs"/>
              </a:rPr>
              <a:t>（基本）</a:t>
            </a:r>
            <a:endParaRPr kumimoji="0" lang="zh-CN" altLang="en-US" sz="1200" b="0" i="0" u="none" strike="noStrike" kern="1200" cap="none" spc="0" normalizeH="0" baseline="0" noProof="0" dirty="0" smtClean="0">
              <a:ln>
                <a:noFill/>
              </a:ln>
              <a:solidFill>
                <a:prstClr val="black"/>
              </a:solidFill>
              <a:effectLst/>
              <a:uLnTx/>
              <a:uFillTx/>
              <a:latin typeface="Microsoft YaHei" pitchFamily="34" charset="-122"/>
              <a:ea typeface="Microsoft YaHei" pitchFamily="34" charset="-122"/>
              <a:cs typeface="+mn-cs"/>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lang="zh-CN" altLang="en-US" sz="1200" b="1" i="0" u="none" strike="noStrike" kern="1200" cap="none" spc="0" normalizeH="0" baseline="0" noProof="0" dirty="0" smtClean="0">
              <a:ln>
                <a:noFill/>
              </a:ln>
              <a:solidFill>
                <a:prstClr val="black"/>
              </a:solidFill>
              <a:effectLst/>
              <a:uLnTx/>
              <a:uFillTx/>
              <a:latin typeface="Microsoft YaHei" pitchFamily="34" charset="-122"/>
              <a:ea typeface="Microsoft YaHei" pitchFamily="34" charset="-122"/>
              <a:cs typeface="+mn-cs"/>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zh-CN" altLang="en-US" sz="1200" b="1" i="0" u="none" strike="noStrike" kern="1200" baseline="0" dirty="0" smtClean="0">
                <a:solidFill>
                  <a:schemeClr val="tx1"/>
                </a:solidFill>
                <a:latin typeface="Microsoft YaHei" pitchFamily="34" charset="-122"/>
                <a:ea typeface="Microsoft YaHei" pitchFamily="34" charset="-122"/>
                <a:cs typeface="+mn-cs"/>
              </a:rPr>
              <a:t>注意：</a:t>
            </a:r>
            <a:r>
              <a:rPr lang="zh-CN" altLang="en-US" sz="1200" b="0" i="0" u="none" strike="noStrike" kern="1200" baseline="0" dirty="0" smtClean="0">
                <a:solidFill>
                  <a:schemeClr val="tx1"/>
                </a:solidFill>
                <a:latin typeface="Microsoft YaHei" pitchFamily="34" charset="-122"/>
                <a:ea typeface="Microsoft YaHei" pitchFamily="34" charset="-122"/>
                <a:cs typeface="+mn-cs"/>
              </a:rPr>
              <a:t>此视频模板针对 </a:t>
            </a:r>
            <a:r>
              <a:rPr lang="en-US" altLang="zh-CN" sz="1200" b="0" i="0" u="none" strike="noStrike" kern="1200" baseline="0" dirty="0" smtClean="0">
                <a:solidFill>
                  <a:schemeClr val="tx1"/>
                </a:solidFill>
                <a:latin typeface="Microsoft YaHei" pitchFamily="34" charset="-122"/>
                <a:ea typeface="Microsoft YaHei" pitchFamily="34" charset="-122"/>
                <a:cs typeface="+mn-cs"/>
              </a:rPr>
              <a:t>Microsoft PowerPoint 2010 </a:t>
            </a:r>
            <a:r>
              <a:rPr lang="zh-CN" altLang="en-US" sz="1200" b="0" i="0" u="none" strike="noStrike" kern="1200" baseline="0" dirty="0" smtClean="0">
                <a:solidFill>
                  <a:schemeClr val="tx1"/>
                </a:solidFill>
                <a:latin typeface="Microsoft YaHei" pitchFamily="34" charset="-122"/>
                <a:ea typeface="Microsoft YaHei" pitchFamily="34" charset="-122"/>
                <a:cs typeface="+mn-cs"/>
              </a:rPr>
              <a:t>进行了优化。</a:t>
            </a:r>
            <a:endParaRPr kumimoji="0" lang="zh-CN" altLang="en-US" sz="1200" b="0" i="0" u="none" strike="noStrike" kern="1200" cap="none" spc="0" normalizeH="0" baseline="0" noProof="0" dirty="0" smtClean="0">
              <a:ln>
                <a:noFill/>
              </a:ln>
              <a:solidFill>
                <a:prstClr val="black"/>
              </a:solidFill>
              <a:effectLst/>
              <a:uLnTx/>
              <a:uFillTx/>
              <a:latin typeface="Microsoft YaHei" pitchFamily="34" charset="-122"/>
              <a:ea typeface="Microsoft YaHei" pitchFamily="34" charset="-122"/>
              <a:cs typeface="+mn-cs"/>
            </a:endParaRPr>
          </a:p>
          <a:p>
            <a:pPr marL="685800" marR="0" lvl="1"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zh-CN" altLang="en-US" sz="1200" b="0" i="0" u="none" strike="noStrike" kern="1200" baseline="0" dirty="0" smtClean="0">
                <a:solidFill>
                  <a:schemeClr val="tx1"/>
                </a:solidFill>
                <a:latin typeface="Microsoft YaHei" pitchFamily="34" charset="-122"/>
                <a:ea typeface="Microsoft YaHei" pitchFamily="34" charset="-122"/>
                <a:cs typeface="+mn-cs"/>
              </a:rPr>
              <a:t>在 </a:t>
            </a:r>
            <a:r>
              <a:rPr lang="en-US" altLang="zh-CN" sz="1200" b="0" i="0" u="none" strike="noStrike" kern="1200" baseline="0" dirty="0" smtClean="0">
                <a:solidFill>
                  <a:schemeClr val="tx1"/>
                </a:solidFill>
                <a:latin typeface="Microsoft YaHei" pitchFamily="34" charset="-122"/>
                <a:ea typeface="Microsoft YaHei" pitchFamily="34" charset="-122"/>
                <a:cs typeface="+mn-cs"/>
              </a:rPr>
              <a:t>PowerPoint 2007 </a:t>
            </a:r>
            <a:r>
              <a:rPr lang="zh-CN" altLang="en-US" sz="1200" b="0" i="0" u="none" strike="noStrike" kern="1200" baseline="0" dirty="0" smtClean="0">
                <a:solidFill>
                  <a:schemeClr val="tx1"/>
                </a:solidFill>
                <a:latin typeface="Microsoft YaHei" pitchFamily="34" charset="-122"/>
                <a:ea typeface="Microsoft YaHei" pitchFamily="34" charset="-122"/>
                <a:cs typeface="+mn-cs"/>
              </a:rPr>
              <a:t>中，视频元素将会播放，但与视频栏重叠的任何内容都将在幻灯片放映模式下被视频覆盖。</a:t>
            </a:r>
            <a:endParaRPr kumimoji="0" lang="zh-CN" altLang="en-US" sz="1200" b="0" i="0" u="none" strike="noStrike" kern="1200" cap="none" spc="0" normalizeH="0" baseline="0" noProof="0" dirty="0" smtClean="0">
              <a:ln>
                <a:noFill/>
              </a:ln>
              <a:solidFill>
                <a:prstClr val="black"/>
              </a:solidFill>
              <a:effectLst/>
              <a:uLnTx/>
              <a:uFillTx/>
              <a:latin typeface="Microsoft YaHei" pitchFamily="34" charset="-122"/>
              <a:ea typeface="Microsoft YaHei" pitchFamily="34" charset="-122"/>
              <a:cs typeface="+mn-cs"/>
            </a:endParaRPr>
          </a:p>
          <a:p>
            <a:pPr marL="685800" marR="0" lvl="1"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zh-CN" altLang="en-US" sz="1200" b="0" i="0" u="none" strike="noStrike" kern="1200" baseline="0" dirty="0" smtClean="0">
                <a:solidFill>
                  <a:schemeClr val="tx1"/>
                </a:solidFill>
                <a:latin typeface="Microsoft YaHei" pitchFamily="34" charset="-122"/>
                <a:ea typeface="Microsoft YaHei" pitchFamily="34" charset="-122"/>
                <a:cs typeface="+mn-cs"/>
              </a:rPr>
              <a:t>在 </a:t>
            </a:r>
            <a:r>
              <a:rPr lang="en-US" altLang="zh-CN" sz="1200" b="0" i="0" u="none" strike="noStrike" kern="1200" baseline="0" dirty="0" smtClean="0">
                <a:solidFill>
                  <a:schemeClr val="tx1"/>
                </a:solidFill>
                <a:latin typeface="Microsoft YaHei" pitchFamily="34" charset="-122"/>
                <a:ea typeface="Microsoft YaHei" pitchFamily="34" charset="-122"/>
                <a:cs typeface="+mn-cs"/>
              </a:rPr>
              <a:t>PowerPoint 2003 </a:t>
            </a:r>
            <a:r>
              <a:rPr lang="zh-CN" altLang="en-US" sz="1200" b="0" i="0" u="none" strike="noStrike" kern="1200" baseline="0" dirty="0" smtClean="0">
                <a:solidFill>
                  <a:schemeClr val="tx1"/>
                </a:solidFill>
                <a:latin typeface="Microsoft YaHei" pitchFamily="34" charset="-122"/>
                <a:ea typeface="Microsoft YaHei" pitchFamily="34" charset="-122"/>
                <a:cs typeface="+mn-cs"/>
              </a:rPr>
              <a:t>中，视频将不会播放，但视频的标牌框架将保持不变，就像静态图像一样。</a:t>
            </a:r>
            <a:r>
              <a:rPr kumimoji="0" lang="zh-CN" altLang="en-US" sz="1200" b="0" i="0" u="none" strike="noStrike" kern="1200" cap="none" spc="0" normalizeH="0" baseline="0" noProof="0" dirty="0" smtClean="0">
                <a:ln>
                  <a:noFill/>
                </a:ln>
                <a:solidFill>
                  <a:prstClr val="black"/>
                </a:solidFill>
                <a:effectLst/>
                <a:uLnTx/>
                <a:uFillTx/>
                <a:latin typeface="Microsoft YaHei" pitchFamily="34" charset="-122"/>
                <a:ea typeface="Microsoft YaHei" pitchFamily="34" charset="-122"/>
                <a:cs typeface="+mn-cs"/>
              </a:rPr>
              <a:t> </a:t>
            </a:r>
            <a:r>
              <a:rPr lang="zh-CN" altLang="en-US" dirty="0" smtClean="0">
                <a:latin typeface="Microsoft YaHei" pitchFamily="34" charset="-122"/>
                <a:ea typeface="Microsoft YaHei" pitchFamily="34" charset="-122"/>
              </a:rPr>
              <a:t/>
            </a:r>
            <a:br>
              <a:rPr lang="zh-CN" altLang="en-US" dirty="0" smtClean="0">
                <a:latin typeface="Microsoft YaHei" pitchFamily="34" charset="-122"/>
                <a:ea typeface="Microsoft YaHei" pitchFamily="34" charset="-122"/>
              </a:rPr>
            </a:br>
            <a:endParaRPr lang="zh-CN" altLang="en-US" dirty="0" smtClean="0">
              <a:latin typeface="Microsoft YaHei" pitchFamily="34" charset="-122"/>
              <a:ea typeface="Microsoft YaHei" pitchFamily="34" charset="-122"/>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b="0" i="0" u="none" strike="noStrike" kern="1200" baseline="0" dirty="0" smtClean="0">
                <a:solidFill>
                  <a:schemeClr val="tx1"/>
                </a:solidFill>
                <a:latin typeface="Microsoft YaHei" pitchFamily="34" charset="-122"/>
                <a:ea typeface="Microsoft YaHei" pitchFamily="34" charset="-122"/>
                <a:cs typeface="+mn-cs"/>
              </a:rPr>
              <a:t>视频：</a:t>
            </a:r>
            <a:endParaRPr kumimoji="0" lang="zh-CN" altLang="en-US" sz="1200" b="0" i="0" u="none" strike="noStrike" kern="1200" cap="none" spc="0" normalizeH="0" baseline="0" noProof="0" dirty="0" smtClean="0">
              <a:ln>
                <a:noFill/>
              </a:ln>
              <a:solidFill>
                <a:prstClr val="black"/>
              </a:solidFill>
              <a:effectLst/>
              <a:uLnTx/>
              <a:uFillTx/>
              <a:latin typeface="Microsoft YaHei" pitchFamily="34" charset="-122"/>
              <a:ea typeface="Microsoft YaHei" pitchFamily="34" charset="-122"/>
              <a:cs typeface="+mn-cs"/>
            </a:endParaRP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b="0" i="0" u="none" strike="noStrike" kern="1200" baseline="0" dirty="0" smtClean="0">
                <a:solidFill>
                  <a:schemeClr val="tx1"/>
                </a:solidFill>
                <a:latin typeface="Microsoft YaHei" pitchFamily="34" charset="-122"/>
                <a:ea typeface="Microsoft YaHei" pitchFamily="34" charset="-122"/>
                <a:cs typeface="+mn-cs"/>
              </a:rPr>
              <a:t>在每次切换幻灯片后自动播放。</a:t>
            </a:r>
            <a:endParaRPr kumimoji="0" lang="zh-CN" altLang="en-US" sz="1200" b="0" i="0" u="none" strike="noStrike" kern="1200" cap="none" spc="0" normalizeH="0" baseline="0" noProof="0" dirty="0" smtClean="0">
              <a:ln>
                <a:noFill/>
              </a:ln>
              <a:solidFill>
                <a:prstClr val="black"/>
              </a:solidFill>
              <a:effectLst/>
              <a:uLnTx/>
              <a:uFillTx/>
              <a:latin typeface="Microsoft YaHei" pitchFamily="34" charset="-122"/>
              <a:ea typeface="Microsoft YaHei" pitchFamily="34" charset="-122"/>
              <a:cs typeface="+mn-cs"/>
            </a:endParaRP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b="0" i="0" u="none" strike="noStrike" kern="1200" baseline="0" dirty="0" smtClean="0">
                <a:solidFill>
                  <a:schemeClr val="tx1"/>
                </a:solidFill>
                <a:latin typeface="Microsoft YaHei" pitchFamily="34" charset="-122"/>
                <a:ea typeface="Microsoft YaHei" pitchFamily="34" charset="-122"/>
                <a:cs typeface="+mn-cs"/>
              </a:rPr>
              <a:t>时长 </a:t>
            </a:r>
            <a:r>
              <a:rPr lang="en-US" altLang="zh-CN" sz="1200" b="0" i="0" u="none" strike="noStrike" kern="1200" baseline="0" dirty="0" smtClean="0">
                <a:solidFill>
                  <a:schemeClr val="tx1"/>
                </a:solidFill>
                <a:latin typeface="Microsoft YaHei" pitchFamily="34" charset="-122"/>
                <a:ea typeface="Microsoft YaHei" pitchFamily="34" charset="-122"/>
                <a:cs typeface="+mn-cs"/>
              </a:rPr>
              <a:t>15 </a:t>
            </a:r>
            <a:r>
              <a:rPr lang="zh-CN" altLang="en-US" sz="1200" b="0" i="0" u="none" strike="noStrike" kern="1200" baseline="0" dirty="0" smtClean="0">
                <a:solidFill>
                  <a:schemeClr val="tx1"/>
                </a:solidFill>
                <a:latin typeface="Microsoft YaHei" pitchFamily="34" charset="-122"/>
                <a:ea typeface="Microsoft YaHei" pitchFamily="34" charset="-122"/>
                <a:cs typeface="+mn-cs"/>
              </a:rPr>
              <a:t>秒。</a:t>
            </a:r>
            <a:endParaRPr kumimoji="0" lang="zh-CN" altLang="en-US" sz="1200" b="0" i="0" u="none" strike="noStrike" kern="1200" cap="none" spc="0" normalizeH="0" baseline="0" noProof="0" dirty="0" smtClean="0">
              <a:ln>
                <a:noFill/>
              </a:ln>
              <a:solidFill>
                <a:prstClr val="black"/>
              </a:solidFill>
              <a:effectLst/>
              <a:uLnTx/>
              <a:uFillTx/>
              <a:latin typeface="Microsoft YaHei" pitchFamily="34" charset="-122"/>
              <a:ea typeface="Microsoft YaHei" pitchFamily="34" charset="-122"/>
              <a:cs typeface="+mn-cs"/>
            </a:endParaRP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b="0" i="0" u="none" strike="noStrike" kern="1200" baseline="0" dirty="0" smtClean="0">
                <a:solidFill>
                  <a:schemeClr val="tx1"/>
                </a:solidFill>
                <a:latin typeface="Microsoft YaHei" pitchFamily="34" charset="-122"/>
                <a:ea typeface="Microsoft YaHei" pitchFamily="34" charset="-122"/>
                <a:cs typeface="+mn-cs"/>
              </a:rPr>
              <a:t>无缝地无限循环播放。</a:t>
            </a:r>
            <a:r>
              <a:rPr kumimoji="0" lang="zh-CN" altLang="en-US" sz="1200" b="0" i="0" u="none" strike="noStrike" kern="1200" cap="none" spc="0" normalizeH="0" baseline="0" noProof="0" dirty="0" smtClean="0">
                <a:ln>
                  <a:noFill/>
                </a:ln>
                <a:solidFill>
                  <a:prstClr val="black"/>
                </a:solidFill>
                <a:effectLst/>
                <a:uLnTx/>
                <a:uFillTx/>
                <a:latin typeface="Microsoft YaHei" pitchFamily="34" charset="-122"/>
                <a:ea typeface="Microsoft YaHei" pitchFamily="34" charset="-122"/>
                <a:cs typeface="+mn-cs"/>
              </a:rPr>
              <a:t/>
            </a:r>
            <a:br>
              <a:rPr kumimoji="0" lang="zh-CN" altLang="en-US" sz="1200" b="0" i="0" u="none" strike="noStrike" kern="1200" cap="none" spc="0" normalizeH="0" baseline="0" noProof="0" dirty="0" smtClean="0">
                <a:ln>
                  <a:noFill/>
                </a:ln>
                <a:solidFill>
                  <a:prstClr val="black"/>
                </a:solidFill>
                <a:effectLst/>
                <a:uLnTx/>
                <a:uFillTx/>
                <a:latin typeface="Microsoft YaHei" pitchFamily="34" charset="-122"/>
                <a:ea typeface="Microsoft YaHei" pitchFamily="34" charset="-122"/>
                <a:cs typeface="+mn-cs"/>
              </a:rPr>
            </a:br>
            <a:endParaRPr kumimoji="0" lang="zh-CN" altLang="en-US" sz="1200" b="0" i="0" u="none" strike="noStrike" kern="1200" cap="none" spc="0" normalizeH="0" baseline="0" noProof="0" dirty="0" smtClean="0">
              <a:ln>
                <a:noFill/>
              </a:ln>
              <a:solidFill>
                <a:prstClr val="black"/>
              </a:solidFill>
              <a:effectLst/>
              <a:uLnTx/>
              <a:uFillTx/>
              <a:latin typeface="Microsoft YaHei" pitchFamily="34" charset="-122"/>
              <a:ea typeface="Microsoft YaHei" pitchFamily="34" charset="-122"/>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b="0" i="0" u="none" strike="noStrike" kern="1200" baseline="0" dirty="0" smtClean="0">
                <a:solidFill>
                  <a:schemeClr val="tx1"/>
                </a:solidFill>
                <a:latin typeface="Microsoft YaHei" pitchFamily="34" charset="-122"/>
                <a:ea typeface="Microsoft YaHei" pitchFamily="34" charset="-122"/>
                <a:cs typeface="+mn-cs"/>
              </a:rPr>
              <a:t>若要添加幻灯片或更改版式：</a:t>
            </a:r>
            <a:endParaRPr kumimoji="0" lang="zh-CN" altLang="en-US" sz="1200" b="0" i="0" u="none" strike="noStrike" kern="1200" cap="none" spc="0" normalizeH="0" baseline="0" noProof="0" dirty="0" smtClean="0">
              <a:ln>
                <a:noFill/>
              </a:ln>
              <a:solidFill>
                <a:prstClr val="black"/>
              </a:solidFill>
              <a:effectLst/>
              <a:uLnTx/>
              <a:uFillTx/>
              <a:latin typeface="Microsoft YaHei" pitchFamily="34" charset="-122"/>
              <a:ea typeface="Microsoft YaHei" pitchFamily="34" charset="-122"/>
              <a:cs typeface="+mn-cs"/>
            </a:endParaRP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b="0" i="0" u="none" strike="noStrike" kern="1200" baseline="0" dirty="0" smtClean="0">
                <a:solidFill>
                  <a:schemeClr val="tx1"/>
                </a:solidFill>
                <a:latin typeface="Microsoft YaHei" pitchFamily="34" charset="-122"/>
                <a:ea typeface="Microsoft YaHei" pitchFamily="34" charset="-122"/>
                <a:cs typeface="+mn-cs"/>
              </a:rPr>
              <a:t>若要添加新的幻灯片，请在“开始”选项卡上的“幻灯片”组中，单击“新建幻灯片”下方的箭头，在“动画背景主题”下方单击，然后选择所需版式。</a:t>
            </a:r>
            <a:endParaRPr kumimoji="0" lang="zh-CN" altLang="en-US" sz="1200" b="0" i="0" u="none" strike="noStrike" kern="1200" cap="none" spc="0" normalizeH="0" baseline="0" noProof="0" dirty="0" smtClean="0">
              <a:ln>
                <a:noFill/>
              </a:ln>
              <a:solidFill>
                <a:prstClr val="black"/>
              </a:solidFill>
              <a:effectLst/>
              <a:uLnTx/>
              <a:uFillTx/>
              <a:latin typeface="Microsoft YaHei" pitchFamily="34" charset="-122"/>
              <a:ea typeface="Microsoft YaHei" pitchFamily="34" charset="-122"/>
              <a:cs typeface="+mn-cs"/>
            </a:endParaRP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200" b="0" i="0" u="none" strike="noStrike" kern="1200" baseline="0" dirty="0" smtClean="0">
                <a:solidFill>
                  <a:schemeClr val="tx1"/>
                </a:solidFill>
                <a:latin typeface="Microsoft YaHei" pitchFamily="34" charset="-122"/>
                <a:ea typeface="Microsoft YaHei" pitchFamily="34" charset="-122"/>
                <a:cs typeface="+mn-cs"/>
              </a:rPr>
              <a:t>若要更改现有幻灯片的版式，请在“开始”选项卡的“幻灯片”组中，单击“版式”，然后选择所需版式。</a:t>
            </a:r>
            <a:r>
              <a:rPr lang="zh-CN" altLang="en-US" sz="1200" kern="1200" dirty="0" smtClean="0">
                <a:solidFill>
                  <a:schemeClr val="tx1"/>
                </a:solidFill>
                <a:effectLst/>
                <a:latin typeface="Microsoft YaHei" pitchFamily="34" charset="-122"/>
                <a:ea typeface="Microsoft YaHei" pitchFamily="34" charset="-122"/>
                <a:cs typeface="+mn-cs"/>
              </a:rPr>
              <a:t/>
            </a:r>
            <a:br>
              <a:rPr lang="zh-CN" altLang="en-US" sz="1200" kern="1200" dirty="0" smtClean="0">
                <a:solidFill>
                  <a:schemeClr val="tx1"/>
                </a:solidFill>
                <a:effectLst/>
                <a:latin typeface="Microsoft YaHei" pitchFamily="34" charset="-122"/>
                <a:ea typeface="Microsoft YaHei" pitchFamily="34" charset="-122"/>
                <a:cs typeface="+mn-cs"/>
              </a:rPr>
            </a:br>
            <a:endParaRPr lang="zh-CN" altLang="en-US" sz="1200" kern="1200" dirty="0" smtClean="0">
              <a:solidFill>
                <a:schemeClr val="tx1"/>
              </a:solidFill>
              <a:effectLst/>
              <a:latin typeface="Microsoft YaHei" pitchFamily="34" charset="-122"/>
              <a:ea typeface="Microsoft YaHei" pitchFamily="34" charset="-122"/>
              <a:cs typeface="+mn-cs"/>
            </a:endParaRPr>
          </a:p>
          <a:p>
            <a:pPr marL="228600" lvl="0" indent="-228600">
              <a:buFont typeface="+mj-lt"/>
              <a:buAutoNum type="arabicPeriod"/>
            </a:pPr>
            <a:r>
              <a:rPr lang="zh-CN" altLang="en-US" sz="1200" b="0" i="0" u="none" strike="noStrike" kern="1200" baseline="0" dirty="0" smtClean="0">
                <a:solidFill>
                  <a:schemeClr val="tx1"/>
                </a:solidFill>
                <a:latin typeface="Microsoft YaHei" pitchFamily="34" charset="-122"/>
                <a:ea typeface="Microsoft YaHei" pitchFamily="34" charset="-122"/>
                <a:cs typeface="+mn-cs"/>
              </a:rPr>
              <a:t>其他动画元素：</a:t>
            </a:r>
            <a:endParaRPr lang="zh-CN" altLang="en-US" b="0" kern="1200" baseline="0" dirty="0" smtClean="0">
              <a:solidFill>
                <a:schemeClr val="tx1"/>
              </a:solidFill>
              <a:effectLst/>
              <a:latin typeface="Microsoft YaHei" pitchFamily="34" charset="-122"/>
              <a:ea typeface="Microsoft YaHei" pitchFamily="34" charset="-122"/>
              <a:cs typeface="+mn-cs"/>
            </a:endParaRPr>
          </a:p>
          <a:p>
            <a:pPr marL="628650" lvl="1" indent="-171450">
              <a:buFont typeface="Arial" pitchFamily="34" charset="0"/>
              <a:buChar char="•"/>
            </a:pPr>
            <a:r>
              <a:rPr lang="zh-CN" altLang="en-US" sz="1200" b="0" i="0" u="none" strike="noStrike" kern="1200" baseline="0" dirty="0" smtClean="0">
                <a:solidFill>
                  <a:schemeClr val="tx1"/>
                </a:solidFill>
                <a:latin typeface="Microsoft YaHei" pitchFamily="34" charset="-122"/>
                <a:ea typeface="Microsoft YaHei" pitchFamily="34" charset="-122"/>
                <a:cs typeface="+mn-cs"/>
              </a:rPr>
              <a:t>您插入的任何动画元素都将从切换幻灯片并且背景视频开始播放后开始。</a:t>
            </a:r>
            <a:endParaRPr lang="zh-CN" altLang="en-US" kern="1200" baseline="0" dirty="0" smtClean="0">
              <a:solidFill>
                <a:schemeClr val="tx1"/>
              </a:solidFill>
              <a:effectLst/>
              <a:latin typeface="Microsoft YaHei" pitchFamily="34" charset="-122"/>
              <a:ea typeface="Microsoft YaHei" pitchFamily="34" charset="-122"/>
              <a:cs typeface="+mn-cs"/>
            </a:endParaRPr>
          </a:p>
          <a:p>
            <a:pPr marL="685800" lvl="1" indent="-228600">
              <a:buFont typeface="+mj-lt"/>
              <a:buAutoNum type="arabicPeriod"/>
            </a:pPr>
            <a:endParaRPr lang="zh-CN" altLang="en-US" kern="1200" baseline="0" dirty="0" smtClean="0">
              <a:solidFill>
                <a:schemeClr val="tx1"/>
              </a:solidFill>
              <a:effectLst/>
              <a:latin typeface="Microsoft YaHei" pitchFamily="34" charset="-122"/>
              <a:ea typeface="Microsoft YaHei" pitchFamily="34" charset="-122"/>
              <a:cs typeface="+mn-cs"/>
            </a:endParaRPr>
          </a:p>
          <a:p>
            <a:pPr marL="228600" lvl="0" indent="-228600">
              <a:buFont typeface="+mj-lt"/>
              <a:buAutoNum type="arabicPeriod"/>
            </a:pPr>
            <a:r>
              <a:rPr lang="zh-CN" altLang="en-US" sz="1200" b="0" i="0" u="none" strike="noStrike" kern="1200" baseline="0" dirty="0" smtClean="0">
                <a:solidFill>
                  <a:schemeClr val="tx1"/>
                </a:solidFill>
                <a:latin typeface="Microsoft YaHei" pitchFamily="34" charset="-122"/>
                <a:ea typeface="Microsoft YaHei" pitchFamily="34" charset="-122"/>
                <a:cs typeface="+mn-cs"/>
              </a:rPr>
              <a:t>带有视频效果的版式：</a:t>
            </a:r>
            <a:endParaRPr lang="zh-CN" altLang="en-US" b="0" kern="1200" baseline="0" dirty="0" smtClean="0">
              <a:solidFill>
                <a:schemeClr val="tx1"/>
              </a:solidFill>
              <a:effectLst/>
              <a:latin typeface="Microsoft YaHei" pitchFamily="34" charset="-122"/>
              <a:ea typeface="Microsoft YaHei" pitchFamily="34" charset="-122"/>
              <a:cs typeface="+mn-cs"/>
            </a:endParaRPr>
          </a:p>
          <a:p>
            <a:pPr marL="685800" lvl="1" indent="-228600">
              <a:buFont typeface="Arial" pitchFamily="34" charset="0"/>
              <a:buChar char="•"/>
            </a:pPr>
            <a:r>
              <a:rPr lang="zh-CN" altLang="en-US" sz="1200" b="0" i="0" u="none" strike="noStrike" kern="1200" baseline="0" dirty="0" smtClean="0">
                <a:solidFill>
                  <a:schemeClr val="tx1"/>
                </a:solidFill>
                <a:latin typeface="Microsoft YaHei" pitchFamily="34" charset="-122"/>
                <a:ea typeface="Microsoft YaHei" pitchFamily="34" charset="-122"/>
                <a:cs typeface="+mn-cs"/>
              </a:rPr>
              <a:t>“（绿色）标题和内容”和“（紫色）标题和内容”版式是通过在视频上使用颜色重叠创建的。</a:t>
            </a:r>
            <a:endParaRPr lang="zh-CN" altLang="en-US" kern="1200" baseline="0" dirty="0" smtClean="0">
              <a:solidFill>
                <a:schemeClr val="tx1"/>
              </a:solidFill>
              <a:effectLst/>
              <a:latin typeface="Microsoft YaHei" pitchFamily="34" charset="-122"/>
              <a:ea typeface="Microsoft YaHei" pitchFamily="34" charset="-122"/>
              <a:cs typeface="+mn-cs"/>
            </a:endParaRPr>
          </a:p>
          <a:p>
            <a:pPr marL="1143000" lvl="2" indent="-228600">
              <a:buFont typeface="Courier New" pitchFamily="49" charset="0"/>
              <a:buChar char="o"/>
            </a:pPr>
            <a:r>
              <a:rPr lang="zh-CN" altLang="en-US" sz="1200" b="0" i="0" u="none" strike="noStrike" kern="1200" baseline="0" dirty="0" smtClean="0">
                <a:solidFill>
                  <a:schemeClr val="tx1"/>
                </a:solidFill>
                <a:latin typeface="Microsoft YaHei" pitchFamily="34" charset="-122"/>
                <a:ea typeface="Microsoft YaHei" pitchFamily="34" charset="-122"/>
                <a:cs typeface="+mn-cs"/>
              </a:rPr>
              <a:t>选中视频后，在“视频工具”下的“格式”选项卡上，在“调整”组中，选择“颜色”，选择“青色，强调文字颜色 </a:t>
            </a:r>
            <a:r>
              <a:rPr lang="en-US" altLang="zh-CN" sz="1200" b="0" i="0" u="none" strike="noStrike" kern="1200" baseline="0" dirty="0" smtClean="0">
                <a:solidFill>
                  <a:schemeClr val="tx1"/>
                </a:solidFill>
                <a:latin typeface="Microsoft YaHei" pitchFamily="34" charset="-122"/>
                <a:ea typeface="Microsoft YaHei" pitchFamily="34" charset="-122"/>
                <a:cs typeface="+mn-cs"/>
              </a:rPr>
              <a:t>6 </a:t>
            </a:r>
            <a:r>
              <a:rPr lang="zh-CN" altLang="en-US" sz="1200" b="0" i="0" u="none" strike="noStrike" kern="1200" baseline="0" dirty="0" smtClean="0">
                <a:solidFill>
                  <a:schemeClr val="tx1"/>
                </a:solidFill>
                <a:latin typeface="Microsoft YaHei" pitchFamily="34" charset="-122"/>
                <a:ea typeface="Microsoft YaHei" pitchFamily="34" charset="-122"/>
                <a:cs typeface="+mn-cs"/>
              </a:rPr>
              <a:t>浅色”（第三行，左起第七个选项）或“长春花色，强调文字颜色 </a:t>
            </a:r>
            <a:r>
              <a:rPr lang="en-US" altLang="zh-CN" sz="1200" b="0" i="0" u="none" strike="noStrike" kern="1200" baseline="0" dirty="0" smtClean="0">
                <a:solidFill>
                  <a:schemeClr val="tx1"/>
                </a:solidFill>
                <a:latin typeface="Microsoft YaHei" pitchFamily="34" charset="-122"/>
                <a:ea typeface="Microsoft YaHei" pitchFamily="34" charset="-122"/>
                <a:cs typeface="+mn-cs"/>
              </a:rPr>
              <a:t>5 </a:t>
            </a:r>
            <a:r>
              <a:rPr lang="zh-CN" altLang="en-US" sz="1200" b="0" i="0" u="none" strike="noStrike" kern="1200" baseline="0" dirty="0" smtClean="0">
                <a:solidFill>
                  <a:schemeClr val="tx1"/>
                </a:solidFill>
                <a:latin typeface="Microsoft YaHei" pitchFamily="34" charset="-122"/>
                <a:ea typeface="Microsoft YaHei" pitchFamily="34" charset="-122"/>
                <a:cs typeface="+mn-cs"/>
              </a:rPr>
              <a:t>浅色”（第三行，左起第六个选项）。</a:t>
            </a:r>
            <a:endParaRPr lang="zh-CN" altLang="en-US" kern="1200" baseline="0" dirty="0" smtClean="0">
              <a:solidFill>
                <a:schemeClr val="tx1"/>
              </a:solidFill>
              <a:effectLst/>
              <a:latin typeface="Microsoft YaHei" pitchFamily="34" charset="-122"/>
              <a:ea typeface="Microsoft YaHei" pitchFamily="34" charset="-122"/>
              <a:cs typeface="+mn-cs"/>
            </a:endParaRPr>
          </a:p>
          <a:p>
            <a:pPr marL="0" lvl="0" indent="0">
              <a:buFont typeface="+mj-lt"/>
              <a:buNone/>
            </a:pPr>
            <a:endParaRPr lang="zh-CN" altLang="en-US" baseline="0" dirty="0" smtClean="0">
              <a:latin typeface="Microsoft YaHei" pitchFamily="34" charset="-122"/>
              <a:ea typeface="Microsoft YaHei" pitchFamily="34" charset="-122"/>
            </a:endParaRPr>
          </a:p>
        </p:txBody>
      </p:sp>
      <p:sp>
        <p:nvSpPr>
          <p:cNvPr id="4" name="Slide Number Placeholder 3"/>
          <p:cNvSpPr>
            <a:spLocks noGrp="1"/>
          </p:cNvSpPr>
          <p:nvPr>
            <p:ph type="sldNum" sz="quarter" idx="10"/>
          </p:nvPr>
        </p:nvSpPr>
        <p:spPr/>
        <p:txBody>
          <a:bodyPr/>
          <a:lstStyle/>
          <a:p>
            <a:fld id="{649C13A5-511F-4D4F-B778-6AB878583413}" type="slidenum">
              <a:rPr lang="en-US" smtClean="0"/>
              <a:pPr/>
              <a:t>1</a:t>
            </a:fld>
            <a:endParaRPr lang="en-US" dirty="0"/>
          </a:p>
        </p:txBody>
      </p:sp>
    </p:spTree>
    <p:extLst>
      <p:ext uri="{BB962C8B-B14F-4D97-AF65-F5344CB8AC3E}">
        <p14:creationId xmlns:p14="http://schemas.microsoft.com/office/powerpoint/2010/main" val="5535353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灯片编号占位符 4"/>
          <p:cNvSpPr>
            <a:spLocks noGrp="1"/>
          </p:cNvSpPr>
          <p:nvPr>
            <p:ph type="sldNum" sz="quarter" idx="11"/>
          </p:nvPr>
        </p:nvSpPr>
        <p:spPr/>
        <p:txBody>
          <a:bodyPr/>
          <a:lstStyle/>
          <a:p>
            <a:fld id="{649C13A5-511F-4D4F-B778-6AB878583413}" type="slidenum">
              <a:rPr lang="en-US" smtClean="0"/>
              <a:pPr/>
              <a:t>5</a:t>
            </a:fld>
            <a:endParaRPr lang="en-US" dirty="0"/>
          </a:p>
        </p:txBody>
      </p:sp>
    </p:spTree>
    <p:extLst>
      <p:ext uri="{BB962C8B-B14F-4D97-AF65-F5344CB8AC3E}">
        <p14:creationId xmlns:p14="http://schemas.microsoft.com/office/powerpoint/2010/main" val="3262308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灯片编号占位符 4"/>
          <p:cNvSpPr>
            <a:spLocks noGrp="1"/>
          </p:cNvSpPr>
          <p:nvPr>
            <p:ph type="sldNum" sz="quarter" idx="11"/>
          </p:nvPr>
        </p:nvSpPr>
        <p:spPr/>
        <p:txBody>
          <a:bodyPr/>
          <a:lstStyle/>
          <a:p>
            <a:fld id="{649C13A5-511F-4D4F-B778-6AB878583413}" type="slidenum">
              <a:rPr lang="en-US" smtClean="0"/>
              <a:pPr/>
              <a:t>6</a:t>
            </a:fld>
            <a:endParaRPr lang="en-US" dirty="0"/>
          </a:p>
        </p:txBody>
      </p:sp>
    </p:spTree>
    <p:extLst>
      <p:ext uri="{BB962C8B-B14F-4D97-AF65-F5344CB8AC3E}">
        <p14:creationId xmlns:p14="http://schemas.microsoft.com/office/powerpoint/2010/main" val="19723491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49C13A5-511F-4D4F-B778-6AB878583413}" type="slidenum">
              <a:rPr lang="en-US" smtClean="0"/>
              <a:pPr/>
              <a:t>35</a:t>
            </a:fld>
            <a:endParaRPr lang="en-US" dirty="0"/>
          </a:p>
        </p:txBody>
      </p:sp>
    </p:spTree>
    <p:extLst>
      <p:ext uri="{BB962C8B-B14F-4D97-AF65-F5344CB8AC3E}">
        <p14:creationId xmlns:p14="http://schemas.microsoft.com/office/powerpoint/2010/main" val="40927184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49C13A5-511F-4D4F-B778-6AB878583413}" type="slidenum">
              <a:rPr lang="en-US" smtClean="0"/>
              <a:pPr/>
              <a:t>36</a:t>
            </a:fld>
            <a:endParaRPr lang="en-US" dirty="0"/>
          </a:p>
        </p:txBody>
      </p:sp>
    </p:spTree>
    <p:extLst>
      <p:ext uri="{BB962C8B-B14F-4D97-AF65-F5344CB8AC3E}">
        <p14:creationId xmlns:p14="http://schemas.microsoft.com/office/powerpoint/2010/main" val="3484821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49C13A5-511F-4D4F-B778-6AB878583413}" type="slidenum">
              <a:rPr lang="en-US" smtClean="0"/>
              <a:pPr/>
              <a:t>51</a:t>
            </a:fld>
            <a:endParaRPr lang="en-US" dirty="0"/>
          </a:p>
        </p:txBody>
      </p:sp>
    </p:spTree>
    <p:extLst>
      <p:ext uri="{BB962C8B-B14F-4D97-AF65-F5344CB8AC3E}">
        <p14:creationId xmlns:p14="http://schemas.microsoft.com/office/powerpoint/2010/main" val="22807662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49C13A5-511F-4D4F-B778-6AB878583413}" type="slidenum">
              <a:rPr lang="en-US" smtClean="0"/>
              <a:pPr/>
              <a:t>52</a:t>
            </a:fld>
            <a:endParaRPr lang="en-US" dirty="0"/>
          </a:p>
        </p:txBody>
      </p:sp>
    </p:spTree>
    <p:extLst>
      <p:ext uri="{BB962C8B-B14F-4D97-AF65-F5344CB8AC3E}">
        <p14:creationId xmlns:p14="http://schemas.microsoft.com/office/powerpoint/2010/main" val="16957470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9C13A5-511F-4D4F-B778-6AB878583413}" type="slidenum">
              <a:rPr lang="en-US" smtClean="0"/>
              <a:pPr/>
              <a:t>69</a:t>
            </a:fld>
            <a:endParaRPr lang="en-US" dirty="0"/>
          </a:p>
        </p:txBody>
      </p:sp>
    </p:spTree>
    <p:extLst>
      <p:ext uri="{BB962C8B-B14F-4D97-AF65-F5344CB8AC3E}">
        <p14:creationId xmlns:p14="http://schemas.microsoft.com/office/powerpoint/2010/main" val="18420360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3C0E342-4375-4562-A15F-298663B5026E}" type="datetime1">
              <a:rPr lang="en-US" altLang="zh-CN" smtClean="0"/>
              <a:t>1/31/2019</a:t>
            </a:fld>
            <a:endParaRPr lang="en-US" dirty="0"/>
          </a:p>
        </p:txBody>
      </p:sp>
      <p:sp>
        <p:nvSpPr>
          <p:cNvPr id="5" name="页脚占位符 4"/>
          <p:cNvSpPr>
            <a:spLocks noGrp="1"/>
          </p:cNvSpPr>
          <p:nvPr>
            <p:ph type="ftr" sz="quarter" idx="11"/>
          </p:nvPr>
        </p:nvSpPr>
        <p:spPr/>
        <p:txBody>
          <a:bodyPr/>
          <a:lstStyle/>
          <a:p>
            <a:endParaRPr lang="en-US" dirty="0"/>
          </a:p>
        </p:txBody>
      </p:sp>
      <p:sp>
        <p:nvSpPr>
          <p:cNvPr id="6" name="灯片编号占位符 5"/>
          <p:cNvSpPr>
            <a:spLocks noGrp="1"/>
          </p:cNvSpPr>
          <p:nvPr>
            <p:ph type="sldNum" sz="quarter" idx="12"/>
          </p:nvPr>
        </p:nvSpPr>
        <p:spPr/>
        <p:txBody>
          <a:bodyPr/>
          <a:lstStyle/>
          <a:p>
            <a:fld id="{08A7F96F-1D34-4AD8-A324-DDD9B7126D3B}" type="slidenum">
              <a:rPr lang="en-US" smtClean="0"/>
              <a:pPr/>
              <a:t>‹#›</a:t>
            </a:fld>
            <a:endParaRPr lang="en-US" dirty="0"/>
          </a:p>
        </p:txBody>
      </p:sp>
      <p:sp>
        <p:nvSpPr>
          <p:cNvPr id="7" name="Rectangle 6"/>
          <p:cNvSpPr/>
          <p:nvPr userDrawn="1"/>
        </p:nvSpPr>
        <p:spPr>
          <a:xfrm>
            <a:off x="0" y="0"/>
            <a:ext cx="9144000" cy="1614482"/>
          </a:xfrm>
          <a:prstGeom prst="rect">
            <a:avLst/>
          </a:prstGeom>
          <a:gradFill flip="none" rotWithShape="1">
            <a:gsLst>
              <a:gs pos="0">
                <a:schemeClr val="accent4">
                  <a:tint val="50000"/>
                  <a:satMod val="300000"/>
                </a:schemeClr>
              </a:gs>
              <a:gs pos="35000">
                <a:schemeClr val="accent4">
                  <a:tint val="37000"/>
                  <a:satMod val="300000"/>
                </a:schemeClr>
              </a:gs>
              <a:gs pos="100000">
                <a:schemeClr val="accent4">
                  <a:tint val="15000"/>
                  <a:satMod val="350000"/>
                </a:schemeClr>
              </a:gs>
            </a:gsLst>
            <a:lin ang="10800000" scaled="1"/>
            <a:tileRec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8" name="Rectangle 7"/>
          <p:cNvSpPr/>
          <p:nvPr userDrawn="1"/>
        </p:nvSpPr>
        <p:spPr>
          <a:xfrm>
            <a:off x="0" y="4485737"/>
            <a:ext cx="9144000" cy="2372264"/>
          </a:xfrm>
          <a:prstGeom prst="rect">
            <a:avLst/>
          </a:prstGeom>
          <a:gradFill flip="none" rotWithShape="1">
            <a:gsLst>
              <a:gs pos="0">
                <a:schemeClr val="accent4">
                  <a:tint val="50000"/>
                  <a:satMod val="300000"/>
                </a:schemeClr>
              </a:gs>
              <a:gs pos="35000">
                <a:schemeClr val="accent4">
                  <a:tint val="37000"/>
                  <a:satMod val="300000"/>
                </a:schemeClr>
              </a:gs>
              <a:gs pos="100000">
                <a:schemeClr val="accent4">
                  <a:tint val="15000"/>
                  <a:satMod val="350000"/>
                </a:schemeClr>
              </a:gs>
            </a:gsLst>
            <a:lin ang="10800000" scaled="1"/>
            <a:tileRec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9" name="Freeform 5"/>
          <p:cNvSpPr>
            <a:spLocks/>
          </p:cNvSpPr>
          <p:nvPr userDrawn="1"/>
        </p:nvSpPr>
        <p:spPr bwMode="auto">
          <a:xfrm flipH="1">
            <a:off x="0" y="-1"/>
            <a:ext cx="9144000" cy="1236133"/>
          </a:xfrm>
          <a:custGeom>
            <a:avLst/>
            <a:gdLst>
              <a:gd name="T0" fmla="*/ 2880 w 2880"/>
              <a:gd name="T1" fmla="*/ 155 h 399"/>
              <a:gd name="T2" fmla="*/ 2880 w 2880"/>
              <a:gd name="T3" fmla="*/ 399 h 399"/>
              <a:gd name="T4" fmla="*/ 2285 w 2880"/>
              <a:gd name="T5" fmla="*/ 115 h 399"/>
              <a:gd name="T6" fmla="*/ 1228 w 2880"/>
              <a:gd name="T7" fmla="*/ 191 h 399"/>
              <a:gd name="T8" fmla="*/ 0 w 2880"/>
              <a:gd name="T9" fmla="*/ 125 h 399"/>
              <a:gd name="T10" fmla="*/ 0 w 2880"/>
              <a:gd name="T11" fmla="*/ 0 h 399"/>
              <a:gd name="T12" fmla="*/ 295 w 2880"/>
              <a:gd name="T13" fmla="*/ 90 h 399"/>
              <a:gd name="T14" fmla="*/ 1266 w 2880"/>
              <a:gd name="T15" fmla="*/ 163 h 399"/>
              <a:gd name="T16" fmla="*/ 2297 w 2880"/>
              <a:gd name="T17" fmla="*/ 14 h 399"/>
              <a:gd name="T18" fmla="*/ 2880 w 2880"/>
              <a:gd name="T19" fmla="*/ 155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80" h="399">
                <a:moveTo>
                  <a:pt x="2880" y="155"/>
                </a:moveTo>
                <a:cubicBezTo>
                  <a:pt x="2880" y="399"/>
                  <a:pt x="2880" y="399"/>
                  <a:pt x="2880" y="399"/>
                </a:cubicBezTo>
                <a:cubicBezTo>
                  <a:pt x="2880" y="399"/>
                  <a:pt x="2738" y="122"/>
                  <a:pt x="2285" y="115"/>
                </a:cubicBezTo>
                <a:cubicBezTo>
                  <a:pt x="1950" y="110"/>
                  <a:pt x="1693" y="116"/>
                  <a:pt x="1228" y="191"/>
                </a:cubicBezTo>
                <a:cubicBezTo>
                  <a:pt x="853" y="251"/>
                  <a:pt x="0" y="125"/>
                  <a:pt x="0" y="125"/>
                </a:cubicBezTo>
                <a:cubicBezTo>
                  <a:pt x="0" y="0"/>
                  <a:pt x="0" y="0"/>
                  <a:pt x="0" y="0"/>
                </a:cubicBezTo>
                <a:cubicBezTo>
                  <a:pt x="0" y="0"/>
                  <a:pt x="43" y="24"/>
                  <a:pt x="295" y="90"/>
                </a:cubicBezTo>
                <a:cubicBezTo>
                  <a:pt x="532" y="151"/>
                  <a:pt x="965" y="181"/>
                  <a:pt x="1266" y="163"/>
                </a:cubicBezTo>
                <a:cubicBezTo>
                  <a:pt x="1546" y="145"/>
                  <a:pt x="1975" y="18"/>
                  <a:pt x="2297" y="14"/>
                </a:cubicBezTo>
                <a:cubicBezTo>
                  <a:pt x="2619" y="10"/>
                  <a:pt x="2880" y="155"/>
                  <a:pt x="2880" y="155"/>
                </a:cubicBezTo>
                <a:close/>
              </a:path>
            </a:pathLst>
          </a:custGeom>
          <a:gradFill>
            <a:gsLst>
              <a:gs pos="0">
                <a:schemeClr val="tx1">
                  <a:alpha val="50000"/>
                </a:schemeClr>
              </a:gs>
              <a:gs pos="35000">
                <a:schemeClr val="tx1">
                  <a:alpha val="20000"/>
                </a:schemeClr>
              </a:gs>
              <a:gs pos="100000">
                <a:schemeClr val="tx1">
                  <a:alpha val="25000"/>
                </a:schemeClr>
              </a:gs>
            </a:gsLst>
            <a:lin ang="16200000" scaled="1"/>
          </a:gradFill>
          <a:ln>
            <a:noFill/>
          </a:ln>
          <a:effectLst/>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en-US" dirty="0"/>
          </a:p>
        </p:txBody>
      </p:sp>
      <p:sp>
        <p:nvSpPr>
          <p:cNvPr id="10" name="Freeform 5"/>
          <p:cNvSpPr>
            <a:spLocks/>
          </p:cNvSpPr>
          <p:nvPr userDrawn="1"/>
        </p:nvSpPr>
        <p:spPr bwMode="auto">
          <a:xfrm>
            <a:off x="0" y="653038"/>
            <a:ext cx="9144000" cy="1307726"/>
          </a:xfrm>
          <a:custGeom>
            <a:avLst/>
            <a:gdLst>
              <a:gd name="T0" fmla="*/ 2880 w 2880"/>
              <a:gd name="T1" fmla="*/ 155 h 399"/>
              <a:gd name="T2" fmla="*/ 2880 w 2880"/>
              <a:gd name="T3" fmla="*/ 399 h 399"/>
              <a:gd name="T4" fmla="*/ 2285 w 2880"/>
              <a:gd name="T5" fmla="*/ 115 h 399"/>
              <a:gd name="T6" fmla="*/ 1228 w 2880"/>
              <a:gd name="T7" fmla="*/ 191 h 399"/>
              <a:gd name="T8" fmla="*/ 0 w 2880"/>
              <a:gd name="T9" fmla="*/ 125 h 399"/>
              <a:gd name="T10" fmla="*/ 0 w 2880"/>
              <a:gd name="T11" fmla="*/ 0 h 399"/>
              <a:gd name="T12" fmla="*/ 295 w 2880"/>
              <a:gd name="T13" fmla="*/ 90 h 399"/>
              <a:gd name="T14" fmla="*/ 1266 w 2880"/>
              <a:gd name="T15" fmla="*/ 163 h 399"/>
              <a:gd name="T16" fmla="*/ 2297 w 2880"/>
              <a:gd name="T17" fmla="*/ 14 h 399"/>
              <a:gd name="T18" fmla="*/ 2880 w 2880"/>
              <a:gd name="T19" fmla="*/ 155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80" h="399">
                <a:moveTo>
                  <a:pt x="2880" y="155"/>
                </a:moveTo>
                <a:cubicBezTo>
                  <a:pt x="2880" y="399"/>
                  <a:pt x="2880" y="399"/>
                  <a:pt x="2880" y="399"/>
                </a:cubicBezTo>
                <a:cubicBezTo>
                  <a:pt x="2880" y="399"/>
                  <a:pt x="2738" y="122"/>
                  <a:pt x="2285" y="115"/>
                </a:cubicBezTo>
                <a:cubicBezTo>
                  <a:pt x="1950" y="110"/>
                  <a:pt x="1693" y="116"/>
                  <a:pt x="1228" y="191"/>
                </a:cubicBezTo>
                <a:cubicBezTo>
                  <a:pt x="853" y="251"/>
                  <a:pt x="0" y="125"/>
                  <a:pt x="0" y="125"/>
                </a:cubicBezTo>
                <a:cubicBezTo>
                  <a:pt x="0" y="0"/>
                  <a:pt x="0" y="0"/>
                  <a:pt x="0" y="0"/>
                </a:cubicBezTo>
                <a:cubicBezTo>
                  <a:pt x="0" y="0"/>
                  <a:pt x="43" y="24"/>
                  <a:pt x="295" y="90"/>
                </a:cubicBezTo>
                <a:cubicBezTo>
                  <a:pt x="532" y="151"/>
                  <a:pt x="965" y="181"/>
                  <a:pt x="1266" y="163"/>
                </a:cubicBezTo>
                <a:cubicBezTo>
                  <a:pt x="1546" y="145"/>
                  <a:pt x="1975" y="18"/>
                  <a:pt x="2297" y="14"/>
                </a:cubicBezTo>
                <a:cubicBezTo>
                  <a:pt x="2619" y="10"/>
                  <a:pt x="2880" y="155"/>
                  <a:pt x="2880" y="155"/>
                </a:cubicBezTo>
                <a:close/>
              </a:path>
            </a:pathLst>
          </a:custGeom>
          <a:gradFill>
            <a:gsLst>
              <a:gs pos="0">
                <a:schemeClr val="tx1">
                  <a:alpha val="50000"/>
                </a:schemeClr>
              </a:gs>
              <a:gs pos="35000">
                <a:schemeClr val="tx1">
                  <a:alpha val="20000"/>
                </a:schemeClr>
              </a:gs>
              <a:gs pos="100000">
                <a:schemeClr val="tx1">
                  <a:alpha val="25000"/>
                </a:schemeClr>
              </a:gs>
            </a:gsLst>
            <a:lin ang="16200000" scaled="1"/>
          </a:gradFill>
          <a:ln>
            <a:noFill/>
          </a:ln>
          <a:effectLst/>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en-US" dirty="0"/>
          </a:p>
        </p:txBody>
      </p:sp>
      <p:sp>
        <p:nvSpPr>
          <p:cNvPr id="11" name="Freeform 6"/>
          <p:cNvSpPr>
            <a:spLocks/>
          </p:cNvSpPr>
          <p:nvPr userDrawn="1"/>
        </p:nvSpPr>
        <p:spPr bwMode="auto">
          <a:xfrm flipH="1">
            <a:off x="0" y="5207597"/>
            <a:ext cx="9144000" cy="928544"/>
          </a:xfrm>
          <a:custGeom>
            <a:avLst/>
            <a:gdLst>
              <a:gd name="T0" fmla="*/ 2880 w 2880"/>
              <a:gd name="T1" fmla="*/ 226 h 469"/>
              <a:gd name="T2" fmla="*/ 2880 w 2880"/>
              <a:gd name="T3" fmla="*/ 469 h 469"/>
              <a:gd name="T4" fmla="*/ 2303 w 2880"/>
              <a:gd name="T5" fmla="*/ 197 h 469"/>
              <a:gd name="T6" fmla="*/ 1214 w 2880"/>
              <a:gd name="T7" fmla="*/ 337 h 469"/>
              <a:gd name="T8" fmla="*/ 0 w 2880"/>
              <a:gd name="T9" fmla="*/ 255 h 469"/>
              <a:gd name="T10" fmla="*/ 0 w 2880"/>
              <a:gd name="T11" fmla="*/ 80 h 469"/>
              <a:gd name="T12" fmla="*/ 1205 w 2880"/>
              <a:gd name="T13" fmla="*/ 309 h 469"/>
              <a:gd name="T14" fmla="*/ 2323 w 2880"/>
              <a:gd name="T15" fmla="*/ 6 h 469"/>
              <a:gd name="T16" fmla="*/ 2880 w 2880"/>
              <a:gd name="T17" fmla="*/ 226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80" h="469">
                <a:moveTo>
                  <a:pt x="2880" y="226"/>
                </a:moveTo>
                <a:cubicBezTo>
                  <a:pt x="2880" y="469"/>
                  <a:pt x="2880" y="469"/>
                  <a:pt x="2880" y="469"/>
                </a:cubicBezTo>
                <a:cubicBezTo>
                  <a:pt x="2880" y="469"/>
                  <a:pt x="2756" y="214"/>
                  <a:pt x="2303" y="197"/>
                </a:cubicBezTo>
                <a:cubicBezTo>
                  <a:pt x="1984" y="186"/>
                  <a:pt x="1688" y="291"/>
                  <a:pt x="1214" y="337"/>
                </a:cubicBezTo>
                <a:cubicBezTo>
                  <a:pt x="437" y="412"/>
                  <a:pt x="0" y="255"/>
                  <a:pt x="0" y="255"/>
                </a:cubicBezTo>
                <a:cubicBezTo>
                  <a:pt x="0" y="80"/>
                  <a:pt x="0" y="80"/>
                  <a:pt x="0" y="80"/>
                </a:cubicBezTo>
                <a:cubicBezTo>
                  <a:pt x="0" y="80"/>
                  <a:pt x="904" y="335"/>
                  <a:pt x="1205" y="309"/>
                </a:cubicBezTo>
                <a:cubicBezTo>
                  <a:pt x="1486" y="285"/>
                  <a:pt x="2001" y="11"/>
                  <a:pt x="2323" y="6"/>
                </a:cubicBezTo>
                <a:cubicBezTo>
                  <a:pt x="2645" y="0"/>
                  <a:pt x="2880" y="226"/>
                  <a:pt x="2880" y="226"/>
                </a:cubicBezTo>
                <a:close/>
              </a:path>
            </a:pathLst>
          </a:custGeom>
          <a:gradFill>
            <a:gsLst>
              <a:gs pos="0">
                <a:schemeClr val="tx1">
                  <a:alpha val="50000"/>
                </a:schemeClr>
              </a:gs>
              <a:gs pos="35000">
                <a:schemeClr val="tx1">
                  <a:alpha val="20000"/>
                </a:schemeClr>
              </a:gs>
              <a:gs pos="100000">
                <a:schemeClr val="tx1">
                  <a:alpha val="25000"/>
                </a:schemeClr>
              </a:gs>
            </a:gsLst>
            <a:lin ang="16200000" scaled="1"/>
          </a:gradFill>
          <a:ln>
            <a:noFill/>
          </a:ln>
          <a:effectLst/>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flipH="1">
            <a:off x="0" y="4792133"/>
            <a:ext cx="9144000" cy="1311400"/>
          </a:xfrm>
          <a:custGeom>
            <a:avLst/>
            <a:gdLst>
              <a:gd name="T0" fmla="*/ 0 w 2880"/>
              <a:gd name="T1" fmla="*/ 226 h 469"/>
              <a:gd name="T2" fmla="*/ 0 w 2880"/>
              <a:gd name="T3" fmla="*/ 469 h 469"/>
              <a:gd name="T4" fmla="*/ 577 w 2880"/>
              <a:gd name="T5" fmla="*/ 197 h 469"/>
              <a:gd name="T6" fmla="*/ 1666 w 2880"/>
              <a:gd name="T7" fmla="*/ 336 h 469"/>
              <a:gd name="T8" fmla="*/ 2880 w 2880"/>
              <a:gd name="T9" fmla="*/ 254 h 469"/>
              <a:gd name="T10" fmla="*/ 2880 w 2880"/>
              <a:gd name="T11" fmla="*/ 79 h 469"/>
              <a:gd name="T12" fmla="*/ 1675 w 2880"/>
              <a:gd name="T13" fmla="*/ 308 h 469"/>
              <a:gd name="T14" fmla="*/ 557 w 2880"/>
              <a:gd name="T15" fmla="*/ 5 h 469"/>
              <a:gd name="T16" fmla="*/ 0 w 2880"/>
              <a:gd name="T17" fmla="*/ 226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80" h="469">
                <a:moveTo>
                  <a:pt x="0" y="226"/>
                </a:moveTo>
                <a:cubicBezTo>
                  <a:pt x="0" y="469"/>
                  <a:pt x="0" y="469"/>
                  <a:pt x="0" y="469"/>
                </a:cubicBezTo>
                <a:cubicBezTo>
                  <a:pt x="0" y="469"/>
                  <a:pt x="124" y="213"/>
                  <a:pt x="577" y="197"/>
                </a:cubicBezTo>
                <a:cubicBezTo>
                  <a:pt x="896" y="185"/>
                  <a:pt x="1192" y="290"/>
                  <a:pt x="1666" y="336"/>
                </a:cubicBezTo>
                <a:cubicBezTo>
                  <a:pt x="2443" y="412"/>
                  <a:pt x="2880" y="254"/>
                  <a:pt x="2880" y="254"/>
                </a:cubicBezTo>
                <a:cubicBezTo>
                  <a:pt x="2880" y="79"/>
                  <a:pt x="2880" y="79"/>
                  <a:pt x="2880" y="79"/>
                </a:cubicBezTo>
                <a:cubicBezTo>
                  <a:pt x="2880" y="79"/>
                  <a:pt x="1976" y="334"/>
                  <a:pt x="1675" y="308"/>
                </a:cubicBezTo>
                <a:cubicBezTo>
                  <a:pt x="1395" y="284"/>
                  <a:pt x="879" y="11"/>
                  <a:pt x="557" y="5"/>
                </a:cubicBezTo>
                <a:cubicBezTo>
                  <a:pt x="235" y="0"/>
                  <a:pt x="0" y="226"/>
                  <a:pt x="0" y="226"/>
                </a:cubicBezTo>
                <a:close/>
              </a:path>
            </a:pathLst>
          </a:custGeom>
          <a:gradFill>
            <a:gsLst>
              <a:gs pos="0">
                <a:schemeClr val="tx1">
                  <a:alpha val="50000"/>
                </a:schemeClr>
              </a:gs>
              <a:gs pos="35000">
                <a:schemeClr val="tx1">
                  <a:alpha val="20000"/>
                </a:schemeClr>
              </a:gs>
              <a:gs pos="100000">
                <a:schemeClr val="tx1">
                  <a:alpha val="25000"/>
                </a:schemeClr>
              </a:gs>
            </a:gsLst>
            <a:lin ang="16200000" scaled="1"/>
          </a:gradFill>
          <a:ln>
            <a:noFill/>
          </a:ln>
          <a:effectLst/>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en-US" dirty="0"/>
          </a:p>
        </p:txBody>
      </p:sp>
      <p:grpSp>
        <p:nvGrpSpPr>
          <p:cNvPr id="13" name="Group 63"/>
          <p:cNvGrpSpPr/>
          <p:nvPr userDrawn="1"/>
        </p:nvGrpSpPr>
        <p:grpSpPr>
          <a:xfrm>
            <a:off x="0" y="1826213"/>
            <a:ext cx="9144000" cy="787591"/>
            <a:chOff x="0" y="1757974"/>
            <a:chExt cx="9144000" cy="787591"/>
          </a:xfrm>
        </p:grpSpPr>
        <p:sp>
          <p:nvSpPr>
            <p:cNvPr id="14" name="Rectangle 60"/>
            <p:cNvSpPr/>
            <p:nvPr userDrawn="1"/>
          </p:nvSpPr>
          <p:spPr>
            <a:xfrm>
              <a:off x="0" y="1757974"/>
              <a:ext cx="9144000" cy="327804"/>
            </a:xfrm>
            <a:prstGeom prst="rect">
              <a:avLst/>
            </a:prstGeom>
            <a:gradFill flip="none" rotWithShape="1">
              <a:gsLst>
                <a:gs pos="0">
                  <a:schemeClr val="accent4">
                    <a:tint val="50000"/>
                    <a:satMod val="300000"/>
                  </a:schemeClr>
                </a:gs>
                <a:gs pos="35000">
                  <a:schemeClr val="accent4">
                    <a:tint val="37000"/>
                    <a:satMod val="300000"/>
                  </a:schemeClr>
                </a:gs>
                <a:gs pos="100000">
                  <a:schemeClr val="accent4">
                    <a:tint val="15000"/>
                    <a:satMod val="350000"/>
                  </a:schemeClr>
                </a:gs>
              </a:gsLst>
              <a:lin ang="10800000" scaled="1"/>
              <a:tileRec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15" name="Rectangle 61"/>
            <p:cNvSpPr/>
            <p:nvPr userDrawn="1"/>
          </p:nvSpPr>
          <p:spPr>
            <a:xfrm>
              <a:off x="0" y="2232425"/>
              <a:ext cx="9144000" cy="138023"/>
            </a:xfrm>
            <a:prstGeom prst="rect">
              <a:avLst/>
            </a:prstGeom>
            <a:gradFill flip="none" rotWithShape="1">
              <a:gsLst>
                <a:gs pos="0">
                  <a:schemeClr val="accent4">
                    <a:tint val="50000"/>
                    <a:satMod val="300000"/>
                  </a:schemeClr>
                </a:gs>
                <a:gs pos="35000">
                  <a:schemeClr val="accent4">
                    <a:tint val="37000"/>
                    <a:satMod val="300000"/>
                  </a:schemeClr>
                </a:gs>
                <a:gs pos="100000">
                  <a:schemeClr val="accent4">
                    <a:tint val="15000"/>
                    <a:satMod val="350000"/>
                  </a:schemeClr>
                </a:gs>
              </a:gsLst>
              <a:lin ang="10800000" scaled="1"/>
              <a:tileRec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16" name="Rectangle 62"/>
            <p:cNvSpPr/>
            <p:nvPr userDrawn="1"/>
          </p:nvSpPr>
          <p:spPr>
            <a:xfrm>
              <a:off x="0" y="2499846"/>
              <a:ext cx="9144000" cy="45719"/>
            </a:xfrm>
            <a:prstGeom prst="rect">
              <a:avLst/>
            </a:prstGeom>
            <a:gradFill flip="none" rotWithShape="1">
              <a:gsLst>
                <a:gs pos="0">
                  <a:schemeClr val="accent4">
                    <a:tint val="50000"/>
                    <a:satMod val="300000"/>
                  </a:schemeClr>
                </a:gs>
                <a:gs pos="35000">
                  <a:schemeClr val="accent4">
                    <a:tint val="37000"/>
                    <a:satMod val="300000"/>
                  </a:schemeClr>
                </a:gs>
                <a:gs pos="100000">
                  <a:schemeClr val="accent4">
                    <a:tint val="15000"/>
                    <a:satMod val="350000"/>
                  </a:schemeClr>
                </a:gs>
              </a:gsLst>
              <a:lin ang="10800000" scaled="1"/>
              <a:tileRec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grpSp>
      <p:grpSp>
        <p:nvGrpSpPr>
          <p:cNvPr id="17" name="Group 64"/>
          <p:cNvGrpSpPr/>
          <p:nvPr userDrawn="1"/>
        </p:nvGrpSpPr>
        <p:grpSpPr>
          <a:xfrm flipH="1">
            <a:off x="236002" y="3637911"/>
            <a:ext cx="886426" cy="3139424"/>
            <a:chOff x="-1028119" y="544938"/>
            <a:chExt cx="1194223" cy="4229538"/>
          </a:xfrm>
        </p:grpSpPr>
        <p:sp>
          <p:nvSpPr>
            <p:cNvPr id="18" name="Oval 65"/>
            <p:cNvSpPr/>
            <p:nvPr userDrawn="1"/>
          </p:nvSpPr>
          <p:spPr>
            <a:xfrm>
              <a:off x="-837875" y="3671650"/>
              <a:ext cx="699852" cy="699852"/>
            </a:xfrm>
            <a:prstGeom prst="ellipse">
              <a:avLst/>
            </a:prstGeom>
            <a:gradFill flip="none" rotWithShape="1">
              <a:gsLst>
                <a:gs pos="0">
                  <a:schemeClr val="accent4">
                    <a:tint val="50000"/>
                    <a:satMod val="300000"/>
                    <a:alpha val="10000"/>
                  </a:schemeClr>
                </a:gs>
                <a:gs pos="35000">
                  <a:schemeClr val="accent4">
                    <a:tint val="37000"/>
                    <a:satMod val="300000"/>
                    <a:alpha val="3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19" name="Oval 66"/>
            <p:cNvSpPr/>
            <p:nvPr userDrawn="1"/>
          </p:nvSpPr>
          <p:spPr>
            <a:xfrm>
              <a:off x="-1028119" y="1478437"/>
              <a:ext cx="662409" cy="662409"/>
            </a:xfrm>
            <a:prstGeom prst="ellipse">
              <a:avLst/>
            </a:prstGeom>
            <a:gradFill flip="none" rotWithShape="1">
              <a:gsLst>
                <a:gs pos="0">
                  <a:schemeClr val="accent4">
                    <a:tint val="50000"/>
                    <a:satMod val="300000"/>
                    <a:alpha val="10000"/>
                  </a:schemeClr>
                </a:gs>
                <a:gs pos="35000">
                  <a:schemeClr val="accent4">
                    <a:tint val="37000"/>
                    <a:satMod val="300000"/>
                    <a:alpha val="3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20" name="Oval 67"/>
            <p:cNvSpPr/>
            <p:nvPr userDrawn="1"/>
          </p:nvSpPr>
          <p:spPr>
            <a:xfrm>
              <a:off x="-1020479" y="782527"/>
              <a:ext cx="1109133" cy="1109133"/>
            </a:xfrm>
            <a:prstGeom prst="ellipse">
              <a:avLst/>
            </a:prstGeom>
            <a:gradFill flip="none" rotWithShape="1">
              <a:gsLst>
                <a:gs pos="0">
                  <a:schemeClr val="accent4">
                    <a:tint val="50000"/>
                    <a:satMod val="300000"/>
                    <a:alpha val="5000"/>
                  </a:schemeClr>
                </a:gs>
                <a:gs pos="35000">
                  <a:schemeClr val="accent4">
                    <a:tint val="37000"/>
                    <a:satMod val="300000"/>
                    <a:alpha val="10000"/>
                  </a:schemeClr>
                </a:gs>
                <a:gs pos="100000">
                  <a:schemeClr val="tx1">
                    <a:alpha val="25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21" name="Oval 68"/>
            <p:cNvSpPr/>
            <p:nvPr userDrawn="1"/>
          </p:nvSpPr>
          <p:spPr>
            <a:xfrm>
              <a:off x="-662408" y="2308171"/>
              <a:ext cx="381787" cy="381787"/>
            </a:xfrm>
            <a:prstGeom prst="ellipse">
              <a:avLst/>
            </a:prstGeom>
            <a:gradFill flip="none" rotWithShape="1">
              <a:gsLst>
                <a:gs pos="0">
                  <a:schemeClr val="accent4">
                    <a:tint val="50000"/>
                    <a:satMod val="300000"/>
                    <a:alpha val="10000"/>
                  </a:schemeClr>
                </a:gs>
                <a:gs pos="35000">
                  <a:schemeClr val="accent4">
                    <a:tint val="37000"/>
                    <a:satMod val="300000"/>
                    <a:alpha val="3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22" name="Oval 69"/>
            <p:cNvSpPr/>
            <p:nvPr userDrawn="1"/>
          </p:nvSpPr>
          <p:spPr>
            <a:xfrm>
              <a:off x="-365710" y="2650299"/>
              <a:ext cx="531814" cy="531814"/>
            </a:xfrm>
            <a:prstGeom prst="ellipse">
              <a:avLst/>
            </a:prstGeom>
            <a:gradFill flip="none" rotWithShape="1">
              <a:gsLst>
                <a:gs pos="0">
                  <a:schemeClr val="accent4">
                    <a:tint val="50000"/>
                    <a:satMod val="300000"/>
                    <a:alpha val="50000"/>
                  </a:schemeClr>
                </a:gs>
                <a:gs pos="35000">
                  <a:schemeClr val="accent4">
                    <a:tint val="37000"/>
                    <a:satMod val="300000"/>
                    <a:alpha val="15000"/>
                  </a:schemeClr>
                </a:gs>
                <a:gs pos="100000">
                  <a:schemeClr val="tx1">
                    <a:alpha val="15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23" name="Oval 70"/>
            <p:cNvSpPr/>
            <p:nvPr userDrawn="1"/>
          </p:nvSpPr>
          <p:spPr>
            <a:xfrm>
              <a:off x="-788027" y="4263358"/>
              <a:ext cx="384745" cy="384745"/>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24" name="Oval 71"/>
            <p:cNvSpPr/>
            <p:nvPr userDrawn="1"/>
          </p:nvSpPr>
          <p:spPr>
            <a:xfrm>
              <a:off x="-673302" y="1066800"/>
              <a:ext cx="126373" cy="126373"/>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25" name="Oval 72"/>
            <p:cNvSpPr/>
            <p:nvPr userDrawn="1"/>
          </p:nvSpPr>
          <p:spPr>
            <a:xfrm>
              <a:off x="-226176" y="3055740"/>
              <a:ext cx="126373" cy="126373"/>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26" name="Oval 73"/>
            <p:cNvSpPr/>
            <p:nvPr userDrawn="1"/>
          </p:nvSpPr>
          <p:spPr>
            <a:xfrm>
              <a:off x="-353350" y="1665883"/>
              <a:ext cx="190360" cy="190360"/>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27" name="Oval 74"/>
            <p:cNvSpPr/>
            <p:nvPr userDrawn="1"/>
          </p:nvSpPr>
          <p:spPr>
            <a:xfrm>
              <a:off x="-914400" y="2667000"/>
              <a:ext cx="126373" cy="126373"/>
            </a:xfrm>
            <a:prstGeom prst="ellipse">
              <a:avLst/>
            </a:prstGeom>
            <a:gradFill flip="none" rotWithShape="1">
              <a:gsLst>
                <a:gs pos="0">
                  <a:schemeClr val="accent4">
                    <a:tint val="50000"/>
                    <a:satMod val="300000"/>
                    <a:alpha val="10000"/>
                  </a:schemeClr>
                </a:gs>
                <a:gs pos="35000">
                  <a:schemeClr val="accent4">
                    <a:tint val="37000"/>
                    <a:satMod val="300000"/>
                    <a:alpha val="3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28" name="Oval 75"/>
            <p:cNvSpPr/>
            <p:nvPr userDrawn="1"/>
          </p:nvSpPr>
          <p:spPr>
            <a:xfrm>
              <a:off x="-851214" y="3111186"/>
              <a:ext cx="63187" cy="63187"/>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29" name="Oval 76"/>
            <p:cNvSpPr/>
            <p:nvPr userDrawn="1"/>
          </p:nvSpPr>
          <p:spPr>
            <a:xfrm>
              <a:off x="-465912" y="2587112"/>
              <a:ext cx="63187" cy="63187"/>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30" name="Oval 77"/>
            <p:cNvSpPr/>
            <p:nvPr userDrawn="1"/>
          </p:nvSpPr>
          <p:spPr>
            <a:xfrm>
              <a:off x="-819621" y="3602971"/>
              <a:ext cx="272692" cy="272692"/>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31" name="Oval 78"/>
            <p:cNvSpPr/>
            <p:nvPr userDrawn="1"/>
          </p:nvSpPr>
          <p:spPr>
            <a:xfrm>
              <a:off x="-442946" y="544938"/>
              <a:ext cx="126373" cy="126373"/>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32" name="Oval 79"/>
            <p:cNvSpPr/>
            <p:nvPr userDrawn="1"/>
          </p:nvSpPr>
          <p:spPr>
            <a:xfrm>
              <a:off x="-869469" y="723272"/>
              <a:ext cx="63187" cy="63187"/>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33" name="Oval 80"/>
            <p:cNvSpPr/>
            <p:nvPr userDrawn="1"/>
          </p:nvSpPr>
          <p:spPr>
            <a:xfrm>
              <a:off x="-369735" y="3981318"/>
              <a:ext cx="63187" cy="63187"/>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34" name="Oval 81"/>
            <p:cNvSpPr/>
            <p:nvPr userDrawn="1"/>
          </p:nvSpPr>
          <p:spPr>
            <a:xfrm>
              <a:off x="-306548" y="4648103"/>
              <a:ext cx="126373" cy="126373"/>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grpSp>
      <p:grpSp>
        <p:nvGrpSpPr>
          <p:cNvPr id="35" name="Group 16"/>
          <p:cNvGrpSpPr/>
          <p:nvPr userDrawn="1"/>
        </p:nvGrpSpPr>
        <p:grpSpPr>
          <a:xfrm>
            <a:off x="88654" y="12213"/>
            <a:ext cx="7907251" cy="3467973"/>
            <a:chOff x="-1028119" y="544938"/>
            <a:chExt cx="9643677" cy="4229538"/>
          </a:xfrm>
        </p:grpSpPr>
        <p:sp>
          <p:nvSpPr>
            <p:cNvPr id="36" name="Oval 17"/>
            <p:cNvSpPr/>
            <p:nvPr userDrawn="1"/>
          </p:nvSpPr>
          <p:spPr>
            <a:xfrm>
              <a:off x="-837875" y="3671650"/>
              <a:ext cx="699852" cy="699852"/>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37" name="Oval 18"/>
            <p:cNvSpPr/>
            <p:nvPr userDrawn="1"/>
          </p:nvSpPr>
          <p:spPr>
            <a:xfrm>
              <a:off x="-1028119" y="1478437"/>
              <a:ext cx="662409" cy="662409"/>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38" name="Oval 19"/>
            <p:cNvSpPr/>
            <p:nvPr userDrawn="1"/>
          </p:nvSpPr>
          <p:spPr>
            <a:xfrm>
              <a:off x="-1020479" y="782527"/>
              <a:ext cx="1109133" cy="1109133"/>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39" name="Oval 20"/>
            <p:cNvSpPr/>
            <p:nvPr userDrawn="1"/>
          </p:nvSpPr>
          <p:spPr>
            <a:xfrm>
              <a:off x="-662408" y="2308171"/>
              <a:ext cx="381787" cy="381787"/>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40" name="Oval 21"/>
            <p:cNvSpPr/>
            <p:nvPr userDrawn="1"/>
          </p:nvSpPr>
          <p:spPr>
            <a:xfrm>
              <a:off x="-365710" y="2650299"/>
              <a:ext cx="531814" cy="531814"/>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41" name="Oval 22"/>
            <p:cNvSpPr/>
            <p:nvPr userDrawn="1"/>
          </p:nvSpPr>
          <p:spPr>
            <a:xfrm>
              <a:off x="-788027" y="4263358"/>
              <a:ext cx="384745" cy="384745"/>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42" name="Oval 23"/>
            <p:cNvSpPr/>
            <p:nvPr userDrawn="1"/>
          </p:nvSpPr>
          <p:spPr>
            <a:xfrm>
              <a:off x="-673302" y="1066800"/>
              <a:ext cx="126373" cy="126373"/>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43" name="Oval 24"/>
            <p:cNvSpPr/>
            <p:nvPr userDrawn="1"/>
          </p:nvSpPr>
          <p:spPr>
            <a:xfrm>
              <a:off x="-226176" y="3055740"/>
              <a:ext cx="126373" cy="126373"/>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44" name="Oval 25"/>
            <p:cNvSpPr/>
            <p:nvPr userDrawn="1"/>
          </p:nvSpPr>
          <p:spPr>
            <a:xfrm>
              <a:off x="-353350" y="1665883"/>
              <a:ext cx="190360" cy="190360"/>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45" name="Oval 26"/>
            <p:cNvSpPr/>
            <p:nvPr userDrawn="1"/>
          </p:nvSpPr>
          <p:spPr>
            <a:xfrm>
              <a:off x="-914400" y="2667000"/>
              <a:ext cx="126373" cy="126373"/>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46" name="Oval 27"/>
            <p:cNvSpPr/>
            <p:nvPr userDrawn="1"/>
          </p:nvSpPr>
          <p:spPr>
            <a:xfrm>
              <a:off x="-851214" y="3111186"/>
              <a:ext cx="63187" cy="63187"/>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47" name="Oval 28"/>
            <p:cNvSpPr/>
            <p:nvPr userDrawn="1"/>
          </p:nvSpPr>
          <p:spPr>
            <a:xfrm>
              <a:off x="-465912" y="2587112"/>
              <a:ext cx="63187" cy="63187"/>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48" name="Oval 29"/>
            <p:cNvSpPr/>
            <p:nvPr userDrawn="1"/>
          </p:nvSpPr>
          <p:spPr>
            <a:xfrm>
              <a:off x="-819621" y="3602971"/>
              <a:ext cx="272692" cy="272692"/>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49" name="Oval 30"/>
            <p:cNvSpPr/>
            <p:nvPr userDrawn="1"/>
          </p:nvSpPr>
          <p:spPr>
            <a:xfrm>
              <a:off x="-442946" y="544938"/>
              <a:ext cx="126373" cy="126373"/>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50" name="Oval 31"/>
            <p:cNvSpPr/>
            <p:nvPr userDrawn="1"/>
          </p:nvSpPr>
          <p:spPr>
            <a:xfrm>
              <a:off x="-869469" y="723272"/>
              <a:ext cx="63187" cy="63187"/>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51" name="Oval 32"/>
            <p:cNvSpPr/>
            <p:nvPr userDrawn="1"/>
          </p:nvSpPr>
          <p:spPr>
            <a:xfrm>
              <a:off x="-369735" y="3981318"/>
              <a:ext cx="63187" cy="63187"/>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52" name="Oval 33"/>
            <p:cNvSpPr/>
            <p:nvPr userDrawn="1"/>
          </p:nvSpPr>
          <p:spPr>
            <a:xfrm>
              <a:off x="-306548" y="4648103"/>
              <a:ext cx="126373" cy="126373"/>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53" name="Oval 34"/>
            <p:cNvSpPr/>
            <p:nvPr userDrawn="1"/>
          </p:nvSpPr>
          <p:spPr>
            <a:xfrm>
              <a:off x="4439766" y="851221"/>
              <a:ext cx="381787" cy="381787"/>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54" name="Oval 35"/>
            <p:cNvSpPr/>
            <p:nvPr userDrawn="1"/>
          </p:nvSpPr>
          <p:spPr>
            <a:xfrm>
              <a:off x="3097462" y="1949900"/>
              <a:ext cx="190360" cy="190360"/>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55" name="Oval 36"/>
            <p:cNvSpPr/>
            <p:nvPr userDrawn="1"/>
          </p:nvSpPr>
          <p:spPr>
            <a:xfrm>
              <a:off x="8489186" y="671310"/>
              <a:ext cx="126372" cy="126372"/>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56" name="Oval 37"/>
            <p:cNvSpPr/>
            <p:nvPr userDrawn="1"/>
          </p:nvSpPr>
          <p:spPr>
            <a:xfrm>
              <a:off x="741735" y="948238"/>
              <a:ext cx="126372" cy="126372"/>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57" name="Oval 38"/>
            <p:cNvSpPr/>
            <p:nvPr userDrawn="1"/>
          </p:nvSpPr>
          <p:spPr>
            <a:xfrm>
              <a:off x="2224237" y="628092"/>
              <a:ext cx="190360" cy="190360"/>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grpSp>
    </p:spTree>
    <p:extLst>
      <p:ext uri="{BB962C8B-B14F-4D97-AF65-F5344CB8AC3E}">
        <p14:creationId xmlns:p14="http://schemas.microsoft.com/office/powerpoint/2010/main" val="662325872"/>
      </p:ext>
    </p:extLst>
  </p:cSld>
  <p:clrMapOvr>
    <a:masterClrMapping/>
  </p:clrMapOvr>
  <p:transition>
    <p:wipe dir="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577E08C-75E3-417F-8AF7-7AD0714CEB44}" type="datetime1">
              <a:rPr lang="en-US" altLang="zh-CN" smtClean="0"/>
              <a:t>1/31/2019</a:t>
            </a:fld>
            <a:endParaRPr lang="en-US" dirty="0"/>
          </a:p>
        </p:txBody>
      </p:sp>
      <p:sp>
        <p:nvSpPr>
          <p:cNvPr id="5" name="页脚占位符 4"/>
          <p:cNvSpPr>
            <a:spLocks noGrp="1"/>
          </p:cNvSpPr>
          <p:nvPr>
            <p:ph type="ftr" sz="quarter" idx="11"/>
          </p:nvPr>
        </p:nvSpPr>
        <p:spPr/>
        <p:txBody>
          <a:bodyPr/>
          <a:lstStyle/>
          <a:p>
            <a:endParaRPr lang="en-US" dirty="0"/>
          </a:p>
        </p:txBody>
      </p:sp>
      <p:sp>
        <p:nvSpPr>
          <p:cNvPr id="6" name="灯片编号占位符 5"/>
          <p:cNvSpPr>
            <a:spLocks noGrp="1"/>
          </p:cNvSpPr>
          <p:nvPr>
            <p:ph type="sldNum" sz="quarter" idx="12"/>
          </p:nvPr>
        </p:nvSpPr>
        <p:spPr/>
        <p:txBody>
          <a:bodyPr/>
          <a:lstStyle/>
          <a:p>
            <a:fld id="{08A7F96F-1D34-4AD8-A324-DDD9B7126D3B}" type="slidenum">
              <a:rPr lang="en-US" smtClean="0"/>
              <a:pPr/>
              <a:t>‹#›</a:t>
            </a:fld>
            <a:endParaRPr lang="en-US" dirty="0"/>
          </a:p>
        </p:txBody>
      </p:sp>
    </p:spTree>
    <p:extLst>
      <p:ext uri="{BB962C8B-B14F-4D97-AF65-F5344CB8AC3E}">
        <p14:creationId xmlns:p14="http://schemas.microsoft.com/office/powerpoint/2010/main" val="3224670814"/>
      </p:ext>
    </p:extLst>
  </p:cSld>
  <p:clrMapOvr>
    <a:masterClrMapping/>
  </p:clrMapOvr>
  <p:timing>
    <p:tnLst>
      <p:par>
        <p:cTn id="1" dur="indefinite" restart="never" nodeType="tmRoot"/>
      </p:par>
    </p:tnLst>
  </p:timing>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577E08C-75E3-417F-8AF7-7AD0714CEB44}" type="datetime1">
              <a:rPr lang="en-US" altLang="zh-CN" smtClean="0"/>
              <a:t>1/31/2019</a:t>
            </a:fld>
            <a:endParaRPr lang="en-US" dirty="0"/>
          </a:p>
        </p:txBody>
      </p:sp>
      <p:sp>
        <p:nvSpPr>
          <p:cNvPr id="5" name="页脚占位符 4"/>
          <p:cNvSpPr>
            <a:spLocks noGrp="1"/>
          </p:cNvSpPr>
          <p:nvPr>
            <p:ph type="ftr" sz="quarter" idx="11"/>
          </p:nvPr>
        </p:nvSpPr>
        <p:spPr/>
        <p:txBody>
          <a:bodyPr/>
          <a:lstStyle/>
          <a:p>
            <a:endParaRPr lang="en-US" dirty="0"/>
          </a:p>
        </p:txBody>
      </p:sp>
      <p:sp>
        <p:nvSpPr>
          <p:cNvPr id="6" name="灯片编号占位符 5"/>
          <p:cNvSpPr>
            <a:spLocks noGrp="1"/>
          </p:cNvSpPr>
          <p:nvPr>
            <p:ph type="sldNum" sz="quarter" idx="12"/>
          </p:nvPr>
        </p:nvSpPr>
        <p:spPr/>
        <p:txBody>
          <a:bodyPr/>
          <a:lstStyle/>
          <a:p>
            <a:fld id="{08A7F96F-1D34-4AD8-A324-DDD9B7126D3B}" type="slidenum">
              <a:rPr lang="en-US" smtClean="0"/>
              <a:pPr/>
              <a:t>‹#›</a:t>
            </a:fld>
            <a:endParaRPr lang="en-US" dirty="0"/>
          </a:p>
        </p:txBody>
      </p:sp>
    </p:spTree>
    <p:extLst>
      <p:ext uri="{BB962C8B-B14F-4D97-AF65-F5344CB8AC3E}">
        <p14:creationId xmlns:p14="http://schemas.microsoft.com/office/powerpoint/2010/main" val="2991877487"/>
      </p:ext>
    </p:extLst>
  </p:cSld>
  <p:clrMapOvr>
    <a:masterClrMapping/>
  </p:clrMapOvr>
  <p:timing>
    <p:tnLst>
      <p:par>
        <p:cTn id="1" dur="indefinite" restart="never" nodeType="tmRoot"/>
      </p:par>
    </p:tnLst>
  </p:timing>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439332"/>
            <a:ext cx="5111750" cy="4978666"/>
          </a:xfrm>
        </p:spPr>
        <p:txBody>
          <a:bodyPr/>
          <a:lstStyle>
            <a:lvl1pPr>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1143000" y="1435099"/>
            <a:ext cx="2322513" cy="4983163"/>
          </a:xfrm>
        </p:spPr>
        <p:txBody>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A34C4EA4-3EC2-49F4-AC25-6522B653C6CE}" type="datetime1">
              <a:rPr lang="en-US" altLang="zh-CN" smtClean="0"/>
              <a:t>1/31/2019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8A7F96F-1D34-4AD8-A324-DDD9B7126D3B}" type="slidenum">
              <a:rPr lang="en-US" smtClean="0"/>
              <a:pPr/>
              <a:t>‹#›</a:t>
            </a:fld>
            <a:endParaRPr lang="en-US" dirty="0"/>
          </a:p>
        </p:txBody>
      </p:sp>
      <p:sp>
        <p:nvSpPr>
          <p:cNvPr id="8" name="Title 1"/>
          <p:cNvSpPr>
            <a:spLocks noGrp="1"/>
          </p:cNvSpPr>
          <p:nvPr>
            <p:ph type="title"/>
          </p:nvPr>
        </p:nvSpPr>
        <p:spPr>
          <a:xfrm>
            <a:off x="981217" y="198435"/>
            <a:ext cx="7705581" cy="1143000"/>
          </a:xfrm>
        </p:spPr>
        <p:txBody>
          <a:bodyPr/>
          <a:lstStyle>
            <a:lvl1pPr>
              <a:defRPr/>
            </a:lvl1pPr>
          </a:lstStyle>
          <a:p>
            <a:r>
              <a:rPr lang="zh-CN" altLang="en-US" smtClean="0"/>
              <a:t>单击此处编辑母版标题样式</a:t>
            </a:r>
            <a:endParaRPr lang="en-US"/>
          </a:p>
        </p:txBody>
      </p:sp>
    </p:spTree>
  </p:cSld>
  <p:clrMapOvr>
    <a:masterClrMapping/>
  </p:clrMapOvr>
  <p:transition>
    <p:wipe dir="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图片与标题">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143001" y="1507067"/>
            <a:ext cx="7543800" cy="385233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143000" y="5401734"/>
            <a:ext cx="7560733" cy="1016530"/>
          </a:xfrm>
        </p:spPr>
        <p:txBody>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38DB48AB-921C-49AE-8E22-79D84EF78C74}" type="datetime1">
              <a:rPr lang="en-US" altLang="zh-CN" smtClean="0"/>
              <a:t>1/31/2019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8A7F96F-1D34-4AD8-A324-DDD9B7126D3B}" type="slidenum">
              <a:rPr lang="en-US" smtClean="0"/>
              <a:pPr/>
              <a:t>‹#›</a:t>
            </a:fld>
            <a:endParaRPr lang="en-US" dirty="0"/>
          </a:p>
        </p:txBody>
      </p:sp>
      <p:sp>
        <p:nvSpPr>
          <p:cNvPr id="8" name="Title 1"/>
          <p:cNvSpPr>
            <a:spLocks noGrp="1"/>
          </p:cNvSpPr>
          <p:nvPr>
            <p:ph type="title"/>
          </p:nvPr>
        </p:nvSpPr>
        <p:spPr>
          <a:xfrm>
            <a:off x="981217" y="198435"/>
            <a:ext cx="7705581" cy="1143000"/>
          </a:xfrm>
        </p:spPr>
        <p:txBody>
          <a:bodyPr/>
          <a:lstStyle/>
          <a:p>
            <a:r>
              <a:rPr lang="zh-CN" altLang="en-US" smtClean="0"/>
              <a:t>单击此处编辑母版标题样式</a:t>
            </a:r>
            <a:endParaRPr lang="en-US"/>
          </a:p>
        </p:txBody>
      </p:sp>
    </p:spTree>
  </p:cSld>
  <p:clrMapOvr>
    <a:masterClrMapping/>
  </p:clrMapOvr>
  <p:transition>
    <p:wipe dir="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01D0484-E985-4E38-B855-4644552E653A}" type="datetime1">
              <a:rPr lang="en-US" altLang="zh-CN" smtClean="0"/>
              <a:t>1/31/2019</a:t>
            </a:fld>
            <a:endParaRPr lang="en-US" dirty="0"/>
          </a:p>
        </p:txBody>
      </p:sp>
      <p:sp>
        <p:nvSpPr>
          <p:cNvPr id="5" name="页脚占位符 4"/>
          <p:cNvSpPr>
            <a:spLocks noGrp="1"/>
          </p:cNvSpPr>
          <p:nvPr>
            <p:ph type="ftr" sz="quarter" idx="11"/>
          </p:nvPr>
        </p:nvSpPr>
        <p:spPr/>
        <p:txBody>
          <a:bodyPr/>
          <a:lstStyle/>
          <a:p>
            <a:endParaRPr lang="en-US" dirty="0"/>
          </a:p>
        </p:txBody>
      </p:sp>
      <p:sp>
        <p:nvSpPr>
          <p:cNvPr id="6" name="灯片编号占位符 5"/>
          <p:cNvSpPr>
            <a:spLocks noGrp="1"/>
          </p:cNvSpPr>
          <p:nvPr>
            <p:ph type="sldNum" sz="quarter" idx="12"/>
          </p:nvPr>
        </p:nvSpPr>
        <p:spPr/>
        <p:txBody>
          <a:bodyPr/>
          <a:lstStyle/>
          <a:p>
            <a:fld id="{08A7F96F-1D34-4AD8-A324-DDD9B7126D3B}" type="slidenum">
              <a:rPr lang="en-US" smtClean="0"/>
              <a:pPr/>
              <a:t>‹#›</a:t>
            </a:fld>
            <a:endParaRPr lang="en-US" dirty="0"/>
          </a:p>
        </p:txBody>
      </p:sp>
    </p:spTree>
    <p:extLst>
      <p:ext uri="{BB962C8B-B14F-4D97-AF65-F5344CB8AC3E}">
        <p14:creationId xmlns:p14="http://schemas.microsoft.com/office/powerpoint/2010/main" val="1472833677"/>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F5FFCBC-22EA-44CB-B53E-4E8D80410022}" type="datetime1">
              <a:rPr lang="en-US" altLang="zh-CN" smtClean="0"/>
              <a:t>1/31/2019</a:t>
            </a:fld>
            <a:endParaRPr lang="en-US" dirty="0"/>
          </a:p>
        </p:txBody>
      </p:sp>
      <p:sp>
        <p:nvSpPr>
          <p:cNvPr id="5" name="页脚占位符 4"/>
          <p:cNvSpPr>
            <a:spLocks noGrp="1"/>
          </p:cNvSpPr>
          <p:nvPr>
            <p:ph type="ftr" sz="quarter" idx="11"/>
          </p:nvPr>
        </p:nvSpPr>
        <p:spPr/>
        <p:txBody>
          <a:bodyPr/>
          <a:lstStyle/>
          <a:p>
            <a:endParaRPr lang="en-US" dirty="0"/>
          </a:p>
        </p:txBody>
      </p:sp>
      <p:sp>
        <p:nvSpPr>
          <p:cNvPr id="6" name="灯片编号占位符 5"/>
          <p:cNvSpPr>
            <a:spLocks noGrp="1"/>
          </p:cNvSpPr>
          <p:nvPr>
            <p:ph type="sldNum" sz="quarter" idx="12"/>
          </p:nvPr>
        </p:nvSpPr>
        <p:spPr/>
        <p:txBody>
          <a:bodyPr/>
          <a:lstStyle/>
          <a:p>
            <a:fld id="{08A7F96F-1D34-4AD8-A324-DDD9B7126D3B}" type="slidenum">
              <a:rPr lang="en-US" smtClean="0"/>
              <a:pPr/>
              <a:t>‹#›</a:t>
            </a:fld>
            <a:endParaRPr lang="en-US" dirty="0"/>
          </a:p>
        </p:txBody>
      </p:sp>
      <p:sp>
        <p:nvSpPr>
          <p:cNvPr id="7" name="Rectangle 6"/>
          <p:cNvSpPr/>
          <p:nvPr userDrawn="1"/>
        </p:nvSpPr>
        <p:spPr>
          <a:xfrm>
            <a:off x="0" y="0"/>
            <a:ext cx="9144000" cy="2993366"/>
          </a:xfrm>
          <a:prstGeom prst="rect">
            <a:avLst/>
          </a:prstGeom>
          <a:gradFill flip="none" rotWithShape="1">
            <a:gsLst>
              <a:gs pos="0">
                <a:schemeClr val="accent4">
                  <a:tint val="50000"/>
                  <a:satMod val="300000"/>
                </a:schemeClr>
              </a:gs>
              <a:gs pos="35000">
                <a:schemeClr val="accent4">
                  <a:tint val="37000"/>
                  <a:satMod val="300000"/>
                </a:schemeClr>
              </a:gs>
              <a:gs pos="100000">
                <a:schemeClr val="accent4">
                  <a:tint val="15000"/>
                  <a:satMod val="350000"/>
                </a:schemeClr>
              </a:gs>
            </a:gsLst>
            <a:lin ang="10800000" scaled="1"/>
            <a:tileRec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8" name="Rectangle 7"/>
          <p:cNvSpPr/>
          <p:nvPr userDrawn="1"/>
        </p:nvSpPr>
        <p:spPr>
          <a:xfrm>
            <a:off x="0" y="3174519"/>
            <a:ext cx="9144000" cy="327804"/>
          </a:xfrm>
          <a:prstGeom prst="rect">
            <a:avLst/>
          </a:prstGeom>
          <a:gradFill flip="none" rotWithShape="1">
            <a:gsLst>
              <a:gs pos="0">
                <a:schemeClr val="accent4">
                  <a:tint val="50000"/>
                  <a:satMod val="300000"/>
                </a:schemeClr>
              </a:gs>
              <a:gs pos="35000">
                <a:schemeClr val="accent4">
                  <a:tint val="37000"/>
                  <a:satMod val="300000"/>
                </a:schemeClr>
              </a:gs>
              <a:gs pos="100000">
                <a:schemeClr val="accent4">
                  <a:tint val="15000"/>
                  <a:satMod val="350000"/>
                </a:schemeClr>
              </a:gs>
            </a:gsLst>
            <a:lin ang="10800000" scaled="1"/>
            <a:tileRec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9" name="Rectangle 8"/>
          <p:cNvSpPr/>
          <p:nvPr userDrawn="1"/>
        </p:nvSpPr>
        <p:spPr>
          <a:xfrm>
            <a:off x="0" y="3648970"/>
            <a:ext cx="9144000" cy="138023"/>
          </a:xfrm>
          <a:prstGeom prst="rect">
            <a:avLst/>
          </a:prstGeom>
          <a:gradFill flip="none" rotWithShape="1">
            <a:gsLst>
              <a:gs pos="0">
                <a:schemeClr val="accent4">
                  <a:tint val="50000"/>
                  <a:satMod val="300000"/>
                </a:schemeClr>
              </a:gs>
              <a:gs pos="35000">
                <a:schemeClr val="accent4">
                  <a:tint val="37000"/>
                  <a:satMod val="300000"/>
                </a:schemeClr>
              </a:gs>
              <a:gs pos="100000">
                <a:schemeClr val="accent4">
                  <a:tint val="15000"/>
                  <a:satMod val="350000"/>
                </a:schemeClr>
              </a:gs>
            </a:gsLst>
            <a:lin ang="10800000" scaled="1"/>
            <a:tileRec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10" name="Rectangle 9"/>
          <p:cNvSpPr/>
          <p:nvPr userDrawn="1"/>
        </p:nvSpPr>
        <p:spPr>
          <a:xfrm>
            <a:off x="0" y="3916391"/>
            <a:ext cx="9144000" cy="45719"/>
          </a:xfrm>
          <a:prstGeom prst="rect">
            <a:avLst/>
          </a:prstGeom>
          <a:gradFill flip="none" rotWithShape="1">
            <a:gsLst>
              <a:gs pos="0">
                <a:schemeClr val="accent4">
                  <a:tint val="50000"/>
                  <a:satMod val="300000"/>
                </a:schemeClr>
              </a:gs>
              <a:gs pos="35000">
                <a:schemeClr val="accent4">
                  <a:tint val="37000"/>
                  <a:satMod val="300000"/>
                </a:schemeClr>
              </a:gs>
              <a:gs pos="100000">
                <a:schemeClr val="accent4">
                  <a:tint val="15000"/>
                  <a:satMod val="350000"/>
                </a:schemeClr>
              </a:gs>
            </a:gsLst>
            <a:lin ang="10800000" scaled="1"/>
            <a:tileRec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grpSp>
        <p:nvGrpSpPr>
          <p:cNvPr id="11" name="Group 10"/>
          <p:cNvGrpSpPr/>
          <p:nvPr userDrawn="1"/>
        </p:nvGrpSpPr>
        <p:grpSpPr>
          <a:xfrm>
            <a:off x="88654" y="12213"/>
            <a:ext cx="7907251" cy="3467973"/>
            <a:chOff x="-1028119" y="544938"/>
            <a:chExt cx="9643677" cy="4229538"/>
          </a:xfrm>
        </p:grpSpPr>
        <p:sp>
          <p:nvSpPr>
            <p:cNvPr id="12" name="Oval 11"/>
            <p:cNvSpPr/>
            <p:nvPr userDrawn="1"/>
          </p:nvSpPr>
          <p:spPr>
            <a:xfrm>
              <a:off x="-837875" y="3671650"/>
              <a:ext cx="699852" cy="699852"/>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13" name="Oval 12"/>
            <p:cNvSpPr/>
            <p:nvPr userDrawn="1"/>
          </p:nvSpPr>
          <p:spPr>
            <a:xfrm>
              <a:off x="-1028119" y="1478437"/>
              <a:ext cx="662409" cy="662409"/>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14" name="Oval 13"/>
            <p:cNvSpPr/>
            <p:nvPr userDrawn="1"/>
          </p:nvSpPr>
          <p:spPr>
            <a:xfrm>
              <a:off x="-1020479" y="782527"/>
              <a:ext cx="1109133" cy="1109133"/>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15" name="Oval 14"/>
            <p:cNvSpPr/>
            <p:nvPr userDrawn="1"/>
          </p:nvSpPr>
          <p:spPr>
            <a:xfrm>
              <a:off x="-662408" y="2308171"/>
              <a:ext cx="381787" cy="381787"/>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16" name="Oval 15"/>
            <p:cNvSpPr/>
            <p:nvPr userDrawn="1"/>
          </p:nvSpPr>
          <p:spPr>
            <a:xfrm>
              <a:off x="-365710" y="2650299"/>
              <a:ext cx="531814" cy="531814"/>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17" name="Oval 16"/>
            <p:cNvSpPr/>
            <p:nvPr userDrawn="1"/>
          </p:nvSpPr>
          <p:spPr>
            <a:xfrm>
              <a:off x="-788027" y="4263358"/>
              <a:ext cx="384745" cy="384745"/>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18" name="Oval 17"/>
            <p:cNvSpPr/>
            <p:nvPr userDrawn="1"/>
          </p:nvSpPr>
          <p:spPr>
            <a:xfrm>
              <a:off x="-673302" y="1066800"/>
              <a:ext cx="126373" cy="126373"/>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19" name="Oval 18"/>
            <p:cNvSpPr/>
            <p:nvPr userDrawn="1"/>
          </p:nvSpPr>
          <p:spPr>
            <a:xfrm>
              <a:off x="-226176" y="3055740"/>
              <a:ext cx="126373" cy="126373"/>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20" name="Oval 19"/>
            <p:cNvSpPr/>
            <p:nvPr userDrawn="1"/>
          </p:nvSpPr>
          <p:spPr>
            <a:xfrm>
              <a:off x="-353350" y="1665883"/>
              <a:ext cx="190360" cy="190360"/>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21" name="Oval 20"/>
            <p:cNvSpPr/>
            <p:nvPr userDrawn="1"/>
          </p:nvSpPr>
          <p:spPr>
            <a:xfrm>
              <a:off x="-914400" y="2667000"/>
              <a:ext cx="126373" cy="126373"/>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22" name="Oval 21"/>
            <p:cNvSpPr/>
            <p:nvPr userDrawn="1"/>
          </p:nvSpPr>
          <p:spPr>
            <a:xfrm>
              <a:off x="-851214" y="3111186"/>
              <a:ext cx="63187" cy="63187"/>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23" name="Oval 22"/>
            <p:cNvSpPr/>
            <p:nvPr userDrawn="1"/>
          </p:nvSpPr>
          <p:spPr>
            <a:xfrm>
              <a:off x="-465912" y="2587112"/>
              <a:ext cx="63187" cy="63187"/>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24" name="Oval 23"/>
            <p:cNvSpPr/>
            <p:nvPr userDrawn="1"/>
          </p:nvSpPr>
          <p:spPr>
            <a:xfrm>
              <a:off x="-819621" y="3602971"/>
              <a:ext cx="272692" cy="272692"/>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25" name="Oval 24"/>
            <p:cNvSpPr/>
            <p:nvPr userDrawn="1"/>
          </p:nvSpPr>
          <p:spPr>
            <a:xfrm>
              <a:off x="-442946" y="544938"/>
              <a:ext cx="126373" cy="126373"/>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26" name="Oval 25"/>
            <p:cNvSpPr/>
            <p:nvPr userDrawn="1"/>
          </p:nvSpPr>
          <p:spPr>
            <a:xfrm>
              <a:off x="-869469" y="723272"/>
              <a:ext cx="63187" cy="63187"/>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27" name="Oval 26"/>
            <p:cNvSpPr/>
            <p:nvPr userDrawn="1"/>
          </p:nvSpPr>
          <p:spPr>
            <a:xfrm>
              <a:off x="-369735" y="3981318"/>
              <a:ext cx="63187" cy="63187"/>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28" name="Oval 27"/>
            <p:cNvSpPr/>
            <p:nvPr userDrawn="1"/>
          </p:nvSpPr>
          <p:spPr>
            <a:xfrm>
              <a:off x="-306548" y="4648103"/>
              <a:ext cx="126373" cy="126373"/>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29" name="Oval 28"/>
            <p:cNvSpPr/>
            <p:nvPr userDrawn="1"/>
          </p:nvSpPr>
          <p:spPr>
            <a:xfrm>
              <a:off x="4439766" y="851221"/>
              <a:ext cx="381787" cy="381787"/>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30" name="Oval 29"/>
            <p:cNvSpPr/>
            <p:nvPr userDrawn="1"/>
          </p:nvSpPr>
          <p:spPr>
            <a:xfrm>
              <a:off x="3097462" y="1949900"/>
              <a:ext cx="190360" cy="190360"/>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31" name="Oval 30"/>
            <p:cNvSpPr/>
            <p:nvPr userDrawn="1"/>
          </p:nvSpPr>
          <p:spPr>
            <a:xfrm>
              <a:off x="8489186" y="671310"/>
              <a:ext cx="126372" cy="126372"/>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32" name="Oval 31"/>
            <p:cNvSpPr/>
            <p:nvPr userDrawn="1"/>
          </p:nvSpPr>
          <p:spPr>
            <a:xfrm>
              <a:off x="741735" y="948238"/>
              <a:ext cx="126372" cy="126372"/>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sp>
          <p:nvSpPr>
            <p:cNvPr id="33" name="Oval 32"/>
            <p:cNvSpPr/>
            <p:nvPr userDrawn="1"/>
          </p:nvSpPr>
          <p:spPr>
            <a:xfrm>
              <a:off x="2224237" y="628092"/>
              <a:ext cx="190360" cy="190360"/>
            </a:xfrm>
            <a:prstGeom prst="ellipse">
              <a:avLst/>
            </a:prstGeom>
            <a:gradFill flip="none" rotWithShape="1">
              <a:gsLst>
                <a:gs pos="0">
                  <a:schemeClr val="accent4">
                    <a:tint val="50000"/>
                    <a:satMod val="300000"/>
                    <a:alpha val="50000"/>
                  </a:schemeClr>
                </a:gs>
                <a:gs pos="35000">
                  <a:schemeClr val="accent4">
                    <a:tint val="37000"/>
                    <a:satMod val="300000"/>
                    <a:alpha val="50000"/>
                  </a:schemeClr>
                </a:gs>
                <a:gs pos="100000">
                  <a:schemeClr val="tx1">
                    <a:alpha val="74000"/>
                  </a:schemeClr>
                </a:gs>
              </a:gsLst>
              <a:lin ang="18900000" scaled="1"/>
              <a:tileRect/>
            </a:grad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smtClean="0">
                <a:solidFill>
                  <a:schemeClr val="tx1"/>
                </a:solidFill>
              </a:endParaRPr>
            </a:p>
          </p:txBody>
        </p:sp>
      </p:grpSp>
    </p:spTree>
    <p:extLst>
      <p:ext uri="{BB962C8B-B14F-4D97-AF65-F5344CB8AC3E}">
        <p14:creationId xmlns:p14="http://schemas.microsoft.com/office/powerpoint/2010/main" val="1734447986"/>
      </p:ext>
    </p:extLst>
  </p:cSld>
  <p:clrMapOvr>
    <a:masterClrMapping/>
  </p:clrMapOvr>
  <p:transition>
    <p:wipe dir="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F02BC05-F153-4F5E-80A8-98F9E3B62103}" type="datetime1">
              <a:rPr lang="en-US" altLang="zh-CN" smtClean="0"/>
              <a:t>1/31/2019</a:t>
            </a:fld>
            <a:endParaRPr lang="en-US" dirty="0"/>
          </a:p>
        </p:txBody>
      </p:sp>
      <p:sp>
        <p:nvSpPr>
          <p:cNvPr id="6" name="页脚占位符 5"/>
          <p:cNvSpPr>
            <a:spLocks noGrp="1"/>
          </p:cNvSpPr>
          <p:nvPr>
            <p:ph type="ftr" sz="quarter" idx="11"/>
          </p:nvPr>
        </p:nvSpPr>
        <p:spPr/>
        <p:txBody>
          <a:bodyPr/>
          <a:lstStyle/>
          <a:p>
            <a:endParaRPr lang="en-US" dirty="0"/>
          </a:p>
        </p:txBody>
      </p:sp>
      <p:sp>
        <p:nvSpPr>
          <p:cNvPr id="7" name="灯片编号占位符 6"/>
          <p:cNvSpPr>
            <a:spLocks noGrp="1"/>
          </p:cNvSpPr>
          <p:nvPr>
            <p:ph type="sldNum" sz="quarter" idx="12"/>
          </p:nvPr>
        </p:nvSpPr>
        <p:spPr/>
        <p:txBody>
          <a:bodyPr/>
          <a:lstStyle/>
          <a:p>
            <a:fld id="{08A7F96F-1D34-4AD8-A324-DDD9B7126D3B}" type="slidenum">
              <a:rPr lang="en-US" smtClean="0"/>
              <a:pPr/>
              <a:t>‹#›</a:t>
            </a:fld>
            <a:endParaRPr lang="en-US" dirty="0"/>
          </a:p>
        </p:txBody>
      </p:sp>
    </p:spTree>
    <p:extLst>
      <p:ext uri="{BB962C8B-B14F-4D97-AF65-F5344CB8AC3E}">
        <p14:creationId xmlns:p14="http://schemas.microsoft.com/office/powerpoint/2010/main" val="2228394092"/>
      </p:ext>
    </p:extLst>
  </p:cSld>
  <p:clrMapOvr>
    <a:masterClrMapping/>
  </p:clrMapOvr>
  <p:transition>
    <p:wipe dir="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5D89762-BDE9-4950-A735-34D5CC1BA979}" type="datetime1">
              <a:rPr lang="en-US" altLang="zh-CN" smtClean="0"/>
              <a:t>1/31/2019</a:t>
            </a:fld>
            <a:endParaRPr lang="en-US" dirty="0"/>
          </a:p>
        </p:txBody>
      </p:sp>
      <p:sp>
        <p:nvSpPr>
          <p:cNvPr id="8" name="页脚占位符 7"/>
          <p:cNvSpPr>
            <a:spLocks noGrp="1"/>
          </p:cNvSpPr>
          <p:nvPr>
            <p:ph type="ftr" sz="quarter" idx="11"/>
          </p:nvPr>
        </p:nvSpPr>
        <p:spPr/>
        <p:txBody>
          <a:bodyPr/>
          <a:lstStyle/>
          <a:p>
            <a:endParaRPr lang="en-US" dirty="0"/>
          </a:p>
        </p:txBody>
      </p:sp>
      <p:sp>
        <p:nvSpPr>
          <p:cNvPr id="9" name="灯片编号占位符 8"/>
          <p:cNvSpPr>
            <a:spLocks noGrp="1"/>
          </p:cNvSpPr>
          <p:nvPr>
            <p:ph type="sldNum" sz="quarter" idx="12"/>
          </p:nvPr>
        </p:nvSpPr>
        <p:spPr/>
        <p:txBody>
          <a:bodyPr/>
          <a:lstStyle/>
          <a:p>
            <a:fld id="{08A7F96F-1D34-4AD8-A324-DDD9B7126D3B}" type="slidenum">
              <a:rPr lang="en-US" smtClean="0"/>
              <a:pPr/>
              <a:t>‹#›</a:t>
            </a:fld>
            <a:endParaRPr lang="en-US" dirty="0"/>
          </a:p>
        </p:txBody>
      </p:sp>
    </p:spTree>
    <p:extLst>
      <p:ext uri="{BB962C8B-B14F-4D97-AF65-F5344CB8AC3E}">
        <p14:creationId xmlns:p14="http://schemas.microsoft.com/office/powerpoint/2010/main" val="4225687691"/>
      </p:ext>
    </p:extLst>
  </p:cSld>
  <p:clrMapOvr>
    <a:masterClrMapping/>
  </p:clrMapOvr>
  <p:transition>
    <p:wipe dir="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ADCC3A1-9AA0-454B-B450-A24EC4171AB8}" type="datetime1">
              <a:rPr lang="en-US" altLang="zh-CN" smtClean="0"/>
              <a:t>1/31/2019</a:t>
            </a:fld>
            <a:endParaRPr lang="en-US" dirty="0"/>
          </a:p>
        </p:txBody>
      </p:sp>
      <p:sp>
        <p:nvSpPr>
          <p:cNvPr id="4" name="页脚占位符 3"/>
          <p:cNvSpPr>
            <a:spLocks noGrp="1"/>
          </p:cNvSpPr>
          <p:nvPr>
            <p:ph type="ftr" sz="quarter" idx="11"/>
          </p:nvPr>
        </p:nvSpPr>
        <p:spPr/>
        <p:txBody>
          <a:bodyPr/>
          <a:lstStyle/>
          <a:p>
            <a:endParaRPr lang="en-US" dirty="0"/>
          </a:p>
        </p:txBody>
      </p:sp>
      <p:sp>
        <p:nvSpPr>
          <p:cNvPr id="5" name="灯片编号占位符 4"/>
          <p:cNvSpPr>
            <a:spLocks noGrp="1"/>
          </p:cNvSpPr>
          <p:nvPr>
            <p:ph type="sldNum" sz="quarter" idx="12"/>
          </p:nvPr>
        </p:nvSpPr>
        <p:spPr/>
        <p:txBody>
          <a:bodyPr/>
          <a:lstStyle/>
          <a:p>
            <a:fld id="{08A7F96F-1D34-4AD8-A324-DDD9B7126D3B}" type="slidenum">
              <a:rPr lang="en-US" smtClean="0"/>
              <a:pPr/>
              <a:t>‹#›</a:t>
            </a:fld>
            <a:endParaRPr lang="en-US" dirty="0"/>
          </a:p>
        </p:txBody>
      </p:sp>
    </p:spTree>
    <p:extLst>
      <p:ext uri="{BB962C8B-B14F-4D97-AF65-F5344CB8AC3E}">
        <p14:creationId xmlns:p14="http://schemas.microsoft.com/office/powerpoint/2010/main" val="3415476726"/>
      </p:ext>
    </p:extLst>
  </p:cSld>
  <p:clrMapOvr>
    <a:masterClrMapping/>
  </p:clrMapOvr>
  <p:transition>
    <p:wipe dir="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E20D470-2402-4FE6-8B0B-B8F2F9FA2556}" type="datetime1">
              <a:rPr lang="en-US" altLang="zh-CN" smtClean="0"/>
              <a:t>1/31/2019</a:t>
            </a:fld>
            <a:endParaRPr lang="en-US" dirty="0"/>
          </a:p>
        </p:txBody>
      </p:sp>
      <p:sp>
        <p:nvSpPr>
          <p:cNvPr id="3" name="页脚占位符 2"/>
          <p:cNvSpPr>
            <a:spLocks noGrp="1"/>
          </p:cNvSpPr>
          <p:nvPr>
            <p:ph type="ftr" sz="quarter" idx="11"/>
          </p:nvPr>
        </p:nvSpPr>
        <p:spPr/>
        <p:txBody>
          <a:bodyPr/>
          <a:lstStyle/>
          <a:p>
            <a:endParaRPr lang="en-US" dirty="0"/>
          </a:p>
        </p:txBody>
      </p:sp>
      <p:sp>
        <p:nvSpPr>
          <p:cNvPr id="4" name="灯片编号占位符 3"/>
          <p:cNvSpPr>
            <a:spLocks noGrp="1"/>
          </p:cNvSpPr>
          <p:nvPr>
            <p:ph type="sldNum" sz="quarter" idx="12"/>
          </p:nvPr>
        </p:nvSpPr>
        <p:spPr/>
        <p:txBody>
          <a:bodyPr/>
          <a:lstStyle/>
          <a:p>
            <a:fld id="{08A7F96F-1D34-4AD8-A324-DDD9B7126D3B}" type="slidenum">
              <a:rPr lang="en-US" smtClean="0"/>
              <a:pPr/>
              <a:t>‹#›</a:t>
            </a:fld>
            <a:endParaRPr lang="en-US" dirty="0"/>
          </a:p>
        </p:txBody>
      </p:sp>
    </p:spTree>
    <p:extLst>
      <p:ext uri="{BB962C8B-B14F-4D97-AF65-F5344CB8AC3E}">
        <p14:creationId xmlns:p14="http://schemas.microsoft.com/office/powerpoint/2010/main" val="3594295084"/>
      </p:ext>
    </p:extLst>
  </p:cSld>
  <p:clrMapOvr>
    <a:masterClrMapping/>
  </p:clrMapOvr>
  <p:transition>
    <p:wipe dir="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34C4EA4-3EC2-49F4-AC25-6522B653C6CE}" type="datetime1">
              <a:rPr lang="en-US" altLang="zh-CN" smtClean="0"/>
              <a:t>1/31/2019</a:t>
            </a:fld>
            <a:endParaRPr lang="en-US" dirty="0"/>
          </a:p>
        </p:txBody>
      </p:sp>
      <p:sp>
        <p:nvSpPr>
          <p:cNvPr id="6" name="页脚占位符 5"/>
          <p:cNvSpPr>
            <a:spLocks noGrp="1"/>
          </p:cNvSpPr>
          <p:nvPr>
            <p:ph type="ftr" sz="quarter" idx="11"/>
          </p:nvPr>
        </p:nvSpPr>
        <p:spPr/>
        <p:txBody>
          <a:bodyPr/>
          <a:lstStyle/>
          <a:p>
            <a:endParaRPr lang="en-US" dirty="0"/>
          </a:p>
        </p:txBody>
      </p:sp>
      <p:sp>
        <p:nvSpPr>
          <p:cNvPr id="7" name="灯片编号占位符 6"/>
          <p:cNvSpPr>
            <a:spLocks noGrp="1"/>
          </p:cNvSpPr>
          <p:nvPr>
            <p:ph type="sldNum" sz="quarter" idx="12"/>
          </p:nvPr>
        </p:nvSpPr>
        <p:spPr/>
        <p:txBody>
          <a:bodyPr/>
          <a:lstStyle/>
          <a:p>
            <a:fld id="{08A7F96F-1D34-4AD8-A324-DDD9B7126D3B}" type="slidenum">
              <a:rPr lang="en-US" smtClean="0"/>
              <a:pPr/>
              <a:t>‹#›</a:t>
            </a:fld>
            <a:endParaRPr lang="en-US" dirty="0"/>
          </a:p>
        </p:txBody>
      </p:sp>
    </p:spTree>
    <p:extLst>
      <p:ext uri="{BB962C8B-B14F-4D97-AF65-F5344CB8AC3E}">
        <p14:creationId xmlns:p14="http://schemas.microsoft.com/office/powerpoint/2010/main" val="3300281206"/>
      </p:ext>
    </p:extLst>
  </p:cSld>
  <p:clrMapOvr>
    <a:masterClrMapping/>
  </p:clrMapOvr>
  <p:transition>
    <p:wipe dir="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8DB48AB-921C-49AE-8E22-79D84EF78C74}" type="datetime1">
              <a:rPr lang="en-US" altLang="zh-CN" smtClean="0"/>
              <a:t>1/31/2019</a:t>
            </a:fld>
            <a:endParaRPr lang="en-US" dirty="0"/>
          </a:p>
        </p:txBody>
      </p:sp>
      <p:sp>
        <p:nvSpPr>
          <p:cNvPr id="6" name="页脚占位符 5"/>
          <p:cNvSpPr>
            <a:spLocks noGrp="1"/>
          </p:cNvSpPr>
          <p:nvPr>
            <p:ph type="ftr" sz="quarter" idx="11"/>
          </p:nvPr>
        </p:nvSpPr>
        <p:spPr/>
        <p:txBody>
          <a:bodyPr/>
          <a:lstStyle/>
          <a:p>
            <a:endParaRPr lang="en-US" dirty="0"/>
          </a:p>
        </p:txBody>
      </p:sp>
      <p:sp>
        <p:nvSpPr>
          <p:cNvPr id="7" name="灯片编号占位符 6"/>
          <p:cNvSpPr>
            <a:spLocks noGrp="1"/>
          </p:cNvSpPr>
          <p:nvPr>
            <p:ph type="sldNum" sz="quarter" idx="12"/>
          </p:nvPr>
        </p:nvSpPr>
        <p:spPr/>
        <p:txBody>
          <a:bodyPr/>
          <a:lstStyle/>
          <a:p>
            <a:fld id="{08A7F96F-1D34-4AD8-A324-DDD9B7126D3B}" type="slidenum">
              <a:rPr lang="en-US" smtClean="0"/>
              <a:pPr/>
              <a:t>‹#›</a:t>
            </a:fld>
            <a:endParaRPr lang="en-US" dirty="0"/>
          </a:p>
        </p:txBody>
      </p:sp>
    </p:spTree>
    <p:extLst>
      <p:ext uri="{BB962C8B-B14F-4D97-AF65-F5344CB8AC3E}">
        <p14:creationId xmlns:p14="http://schemas.microsoft.com/office/powerpoint/2010/main" val="4082930222"/>
      </p:ext>
    </p:extLst>
  </p:cSld>
  <p:clrMapOvr>
    <a:masterClrMapping/>
  </p:clrMapOvr>
  <p:transition>
    <p:wipe dir="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577E08C-75E3-417F-8AF7-7AD0714CEB44}" type="datetime1">
              <a:rPr lang="en-US" altLang="zh-CN" smtClean="0"/>
              <a:t>1/31/2019</a:t>
            </a:fld>
            <a:endParaRPr lang="en-US" dirty="0"/>
          </a:p>
        </p:txBody>
      </p:sp>
      <p:sp>
        <p:nvSpPr>
          <p:cNvPr id="5" name="页脚占位符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灯片编号占位符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08A7F96F-1D34-4AD8-A324-DDD9B7126D3B}" type="slidenum">
              <a:rPr lang="en-US" smtClean="0"/>
              <a:pPr/>
              <a:t>‹#›</a:t>
            </a:fld>
            <a:endParaRPr lang="en-US" dirty="0"/>
          </a:p>
        </p:txBody>
      </p:sp>
    </p:spTree>
    <p:extLst>
      <p:ext uri="{BB962C8B-B14F-4D97-AF65-F5344CB8AC3E}">
        <p14:creationId xmlns:p14="http://schemas.microsoft.com/office/powerpoint/2010/main" val="2433599725"/>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656" r:id="rId12"/>
    <p:sldLayoutId id="2147483657" r:id="rId13"/>
  </p:sldLayoutIdLst>
  <p:transition>
    <p:wipe dir="r"/>
  </p:transition>
  <p:timing>
    <p:tnLst>
      <p:par>
        <p:cTn id="1" dur="indefinite" restart="never" nodeType="tmRoot"/>
      </p:par>
    </p:tnLst>
  </p:timing>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hyperlink" Target="&#25919;&#31574;&#25991;&#20214;/&#20851;&#20110;&#23454;&#26045;&#31532;&#20108;&#26399;&#23398;&#21069;&#25945;&#32946;&#19977;&#24180;&#34892;&#21160;&#35745;&#21010;&#30340;&#24847;&#35265;.docx" TargetMode="External"/><Relationship Id="rId2" Type="http://schemas.openxmlformats.org/officeDocument/2006/relationships/hyperlink" Target="&#25919;&#31574;&#25991;&#20214;/&#20851;&#20110;&#20570;&#22909;&#26222;&#24800;&#24615;&#24188;&#20799;&#22253;&#30417;&#27979;&#24037;&#20316;&#30340;&#36890;&#30693;-&#25945;&#22522;&#20108;&#21496;&#20989;&#12304;2016&#12305;21&#21495;.pdf"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2.xml.rels><?xml version="1.0" encoding="UTF-8" standalone="yes"?>
<Relationships xmlns="http://schemas.openxmlformats.org/package/2006/relationships"><Relationship Id="rId2" Type="http://schemas.openxmlformats.org/officeDocument/2006/relationships/hyperlink" Target="2016&#24180;&#20462;&#35746;&#25253;&#34920;/&#26222;&#24800;&#24615;&#27665;&#21150;&#22253;&#20462;&#35746;&#32508;&#34920;%20%20%20%20%20%20%20%20%20%20%20%20%20%20%20%20%20%20%20%20%20%20%20%20%20%20%20%20%20%20%20%20%20%20%20%20%20%20%20%20%20%20%20%20%20%20%20%20%20%20%20%20%20%20%20%20%20%20%20%20%20%20%20%20%20%20%20%20%20%20%20%20%20%20%20%20%20%20%20%20%20%20%20%20%20%20%20%20%20%20%20%20%20%20%20%20%20%20%20%20%20%20%20%20%20%20%20%20%20%20%20%20%20%20%20%20%20&#21333;&#20301;.docx"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5.xml.rels><?xml version="1.0" encoding="UTF-8" standalone="yes"?>
<Relationships xmlns="http://schemas.openxmlformats.org/package/2006/relationships"><Relationship Id="rId2" Type="http://schemas.openxmlformats.org/officeDocument/2006/relationships/hyperlink" Target="2016&#24180;&#20462;&#35746;&#25253;&#34920;/&#25919;&#24220;&#36141;&#20080;&#23398;&#20301;&#25968;&#25253;&#34920;&#20462;&#35746;.docx"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25919;&#31574;&#25991;&#20214;/&#22269;&#21153;&#38498;&#20851;&#20110;&#21152;&#24378;&#20892;&#26449;&#30041;&#23432;&#20799;&#31461;&#20851;&#29233;&#20445;&#25252;&#24037;&#20316;&#30340;&#24847;&#35265;-&#22269;&#21457;&#12308;2016&#12309;13&#21495;.docx"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25919;&#31574;&#25991;&#20214;/&#20154;&#21147;&#36164;&#28304;&#31038;&#20250;&#20445;&#38556;&#37096;%20&#25945;&#32946;&#37096;&#20851;&#20110;&#21360;&#21457;&#12298;&#20851;&#20110;&#28145;&#21270;&#20013;&#23567;&#23398;&#25945;&#24072;&#32844;&#31216;&#21046;&#24230;&#25913;&#38761;&#30340;&#25351;&#23548;&#24847;&#35265;&#12299;&#30340;&#36890;&#30693;.docx"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25919;&#31574;&#25991;&#20214;/&#39640;&#26657;&#22270;&#20070;&#39302;&#25968;&#23383;&#36164;&#28304;&#35745;&#37327;&#25351;&#21335;&#65288;2007&#24180;&#65289;.doc"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2016&#24180;&#20462;&#35746;&#25253;&#34920;/&#25968;&#23383;&#36164;&#28304;&#37327;&#20462;&#25913;-&#30005;&#23376;&#22270;&#20070;&#20462;&#35746;20160616.docx" TargetMode="External"/><Relationship Id="rId2" Type="http://schemas.openxmlformats.org/officeDocument/2006/relationships/hyperlink" Target="2016&#24180;&#20462;&#35746;&#25253;&#34920;/&#25968;&#23383;&#36164;&#28304;&#37327;&#20462;&#25913;-&#30005;&#23376;&#22270;&#20070;&#20462;&#35746;20160621.docx"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7" Type="http://schemas.openxmlformats.org/officeDocument/2006/relationships/image" Target="../media/image8.jpg"/><Relationship Id="rId2" Type="http://schemas.openxmlformats.org/officeDocument/2006/relationships/image" Target="../media/image3.jpg"/><Relationship Id="rId1" Type="http://schemas.openxmlformats.org/officeDocument/2006/relationships/slideLayout" Target="../slideLayouts/slideLayout2.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g"/></Relationships>
</file>

<file path=ppt/slides/_rels/slide30.xml.rels><?xml version="1.0" encoding="UTF-8" standalone="yes"?>
<Relationships xmlns="http://schemas.openxmlformats.org/package/2006/relationships"><Relationship Id="rId2" Type="http://schemas.openxmlformats.org/officeDocument/2006/relationships/hyperlink" Target="2016&#24180;&#20462;&#35746;&#25253;&#34920;/&#26412;&#24180;&#25764;&#38144;&#23398;&#26657;&#22635;&#25253;&#30340;&#25253;&#34920;-&#22522;&#30784;.docx"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9.png"/><Relationship Id="rId7" Type="http://schemas.openxmlformats.org/officeDocument/2006/relationships/diagramColors" Target="../diagrams/colors6.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hyperlink" Target="&#25919;&#31574;&#25991;&#20214;/&#39640;&#26657;&#22270;&#20070;&#39302;&#25968;&#23383;&#36164;&#28304;&#35745;&#37327;&#25351;&#21335;&#65288;2007&#24180;&#65289;.doc"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hyperlink" Target="2016&#24180;&#20462;&#35746;&#25253;&#34920;/&#25968;&#23383;&#36164;&#28304;&#37327;&#20462;&#25913;-&#30005;&#23376;&#22270;&#20070;&#20462;&#35746;20160616.docx" TargetMode="Externa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hyperlink" Target="2016&#24180;&#20462;&#35746;&#25253;&#34920;/&#26412;&#24180;&#25764;&#38144;&#23398;&#26657;&#22635;&#25253;&#30340;&#25253;&#34920;-&#20013;&#32844;.docx" TargetMode="Externa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9.png"/><Relationship Id="rId7" Type="http://schemas.openxmlformats.org/officeDocument/2006/relationships/diagramColors" Target="../diagrams/colors8.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s>
</file>

<file path=ppt/slides/_rels/slide52.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hyperlink" Target="&#25919;&#31574;&#25991;&#20214;/&#39640;&#26657;&#22270;&#20070;&#39302;&#25968;&#23383;&#36164;&#28304;&#35745;&#37327;&#25351;&#21335;&#65288;2007&#24180;&#65289;.doc" TargetMode="Externa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hyperlink" Target="2016&#24180;&#20462;&#35746;&#25253;&#34920;/&#25968;&#23383;&#36164;&#28304;&#37327;&#20462;&#25913;-&#30005;&#23376;&#22270;&#20070;&#20462;&#35746;20160616.docx" TargetMode="Externa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hyperlink" Target="2016&#24180;&#20462;&#35746;&#25253;&#34920;/&#26412;&#24180;&#25764;&#38144;&#23398;&#26657;&#22635;&#25253;&#30340;&#25253;&#34920;-&#39640;&#25945;.docx" TargetMode="Externa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hyperlink" Target="2016&#24180;&#20462;&#35746;&#25253;&#34920;/20160624-2&#39640;&#22522;941&#26222;&#36890;&#39640;&#31561;&#23398;&#26657;&#25307;&#29983;&#24773;&#20917;20160702.docx" TargetMode="External"/><Relationship Id="rId2" Type="http://schemas.openxmlformats.org/officeDocument/2006/relationships/hyperlink" Target="2016&#24180;&#20462;&#35746;&#25253;&#34920;/20160624-1&#39640;&#31561;&#25945;&#32946;&#30465;&#32423;&#22522;&#23618;&#32479;&#35745;&#25253;&#34920;20160702.docx" TargetMode="Externa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hyperlink" Target="&#25919;&#31574;&#25991;&#20214;/&#22269;&#21153;&#38498;&#20851;&#20110;&#25209;&#36716;&#21457;&#23637;&#25913;&#38761;&#22996;&#31561;&#37096;&#38376;&#27861;&#20154;&#21644;&#20854;&#20182;&#32452;&#32455;&#32479;&#19968;&#31038;&#20250;&#20449;&#29992;&#20195;&#30721;&#21046;&#24230;&#24314;&#35774;&#24635;&#20307;&#26041;&#26696;&#30340;&#36890;&#30693;-&#22269;&#21457;&#12308;2015&#12309;33&#21495;.docx" TargetMode="Externa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altLang="zh-CN" dirty="0" smtClean="0">
                <a:solidFill>
                  <a:srgbClr val="FF0000"/>
                </a:solidFill>
                <a:latin typeface="Microsoft YaHei" pitchFamily="34" charset="-122"/>
                <a:ea typeface="Microsoft YaHei" pitchFamily="34" charset="-122"/>
              </a:rPr>
              <a:t>2016</a:t>
            </a:r>
            <a:r>
              <a:rPr lang="zh-CN" altLang="en-US" dirty="0" smtClean="0">
                <a:solidFill>
                  <a:srgbClr val="FF0000"/>
                </a:solidFill>
                <a:latin typeface="Microsoft YaHei" pitchFamily="34" charset="-122"/>
                <a:ea typeface="Microsoft YaHei" pitchFamily="34" charset="-122"/>
              </a:rPr>
              <a:t>年教育事业统计</a:t>
            </a:r>
            <a:endParaRPr lang="en-US" dirty="0">
              <a:solidFill>
                <a:srgbClr val="FF0000"/>
              </a:solidFill>
              <a:latin typeface="Microsoft YaHei" pitchFamily="34" charset="-122"/>
              <a:ea typeface="Microsoft YaHei" pitchFamily="34" charset="-122"/>
            </a:endParaRPr>
          </a:p>
        </p:txBody>
      </p:sp>
      <p:sp>
        <p:nvSpPr>
          <p:cNvPr id="3" name="Subtitle 2"/>
          <p:cNvSpPr>
            <a:spLocks noGrp="1"/>
          </p:cNvSpPr>
          <p:nvPr>
            <p:ph type="body" idx="1"/>
          </p:nvPr>
        </p:nvSpPr>
        <p:spPr/>
        <p:txBody>
          <a:bodyPr/>
          <a:lstStyle/>
          <a:p>
            <a:pPr algn="ctr"/>
            <a:r>
              <a:rPr lang="en-US" altLang="zh-CN" dirty="0" smtClean="0">
                <a:solidFill>
                  <a:srgbClr val="00B0F0"/>
                </a:solidFill>
              </a:rPr>
              <a:t>2016</a:t>
            </a:r>
            <a:r>
              <a:rPr lang="zh-CN" altLang="en-US" dirty="0" smtClean="0">
                <a:solidFill>
                  <a:srgbClr val="00B0F0"/>
                </a:solidFill>
                <a:latin typeface="Microsoft YaHei" pitchFamily="34" charset="-122"/>
                <a:ea typeface="Microsoft YaHei" pitchFamily="34" charset="-122"/>
              </a:rPr>
              <a:t>年</a:t>
            </a:r>
            <a:r>
              <a:rPr lang="en-US" altLang="zh-CN" dirty="0" smtClean="0">
                <a:solidFill>
                  <a:srgbClr val="00B0F0"/>
                </a:solidFill>
                <a:latin typeface="Microsoft YaHei" pitchFamily="34" charset="-122"/>
                <a:ea typeface="Microsoft YaHei" pitchFamily="34" charset="-122"/>
              </a:rPr>
              <a:t>6</a:t>
            </a:r>
            <a:r>
              <a:rPr lang="zh-CN" altLang="en-US" dirty="0" smtClean="0">
                <a:solidFill>
                  <a:srgbClr val="00B0F0"/>
                </a:solidFill>
                <a:latin typeface="Microsoft YaHei" pitchFamily="34" charset="-122"/>
                <a:ea typeface="Microsoft YaHei" pitchFamily="34" charset="-122"/>
              </a:rPr>
              <a:t>月于北京</a:t>
            </a:r>
            <a:endParaRPr lang="en-US" dirty="0">
              <a:solidFill>
                <a:srgbClr val="00B0F0"/>
              </a:solidFill>
              <a:latin typeface="Microsoft YaHei" pitchFamily="34" charset="-122"/>
              <a:ea typeface="Microsoft YaHei" pitchFamily="34" charset="-122"/>
            </a:endParaRPr>
          </a:p>
        </p:txBody>
      </p:sp>
      <p:sp>
        <p:nvSpPr>
          <p:cNvPr id="4" name="文本框 3"/>
          <p:cNvSpPr txBox="1"/>
          <p:nvPr/>
        </p:nvSpPr>
        <p:spPr>
          <a:xfrm>
            <a:off x="1778000" y="5376333"/>
            <a:ext cx="6087534" cy="584775"/>
          </a:xfrm>
          <a:prstGeom prst="rect">
            <a:avLst/>
          </a:prstGeom>
          <a:noFill/>
        </p:spPr>
        <p:txBody>
          <a:bodyPr wrap="square" rtlCol="0">
            <a:spAutoFit/>
          </a:bodyPr>
          <a:lstStyle/>
          <a:p>
            <a:pPr algn="ctr"/>
            <a:r>
              <a:rPr lang="zh-CN" altLang="en-US" sz="1600" dirty="0" smtClean="0">
                <a:solidFill>
                  <a:srgbClr val="FF0000"/>
                </a:solidFill>
              </a:rPr>
              <a:t>教育部发展规划司</a:t>
            </a:r>
            <a:endParaRPr lang="en-US" altLang="zh-CN" sz="1600" dirty="0" smtClean="0">
              <a:solidFill>
                <a:srgbClr val="FF0000"/>
              </a:solidFill>
            </a:endParaRPr>
          </a:p>
          <a:p>
            <a:pPr algn="ctr"/>
            <a:r>
              <a:rPr lang="zh-CN" altLang="en-US" sz="1600" dirty="0" smtClean="0">
                <a:solidFill>
                  <a:srgbClr val="FF0000"/>
                </a:solidFill>
              </a:rPr>
              <a:t>教育部教育管理信息中心</a:t>
            </a:r>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a:buFont typeface="Wingdings" panose="05000000000000000000" pitchFamily="2" charset="2"/>
              <a:buChar char="Ø"/>
            </a:pPr>
            <a:r>
              <a:rPr lang="zh-CN" altLang="en-US" b="1" dirty="0" smtClean="0">
                <a:latin typeface="微软雅黑" panose="020B0503020204020204" pitchFamily="34" charset="-122"/>
                <a:ea typeface="微软雅黑" panose="020B0503020204020204" pitchFamily="34" charset="-122"/>
              </a:rPr>
              <a:t>第一</a:t>
            </a:r>
            <a:r>
              <a:rPr lang="zh-CN" altLang="en-US" b="1" dirty="0">
                <a:latin typeface="微软雅黑" panose="020B0503020204020204" pitchFamily="34" charset="-122"/>
                <a:ea typeface="微软雅黑" panose="020B0503020204020204" pitchFamily="34" charset="-122"/>
              </a:rPr>
              <a:t>、</a:t>
            </a:r>
            <a:r>
              <a:rPr lang="zh-CN" altLang="zh-CN" b="1" dirty="0">
                <a:latin typeface="微软雅黑" panose="020B0503020204020204" pitchFamily="34" charset="-122"/>
                <a:ea typeface="微软雅黑" panose="020B0503020204020204" pitchFamily="34" charset="-122"/>
              </a:rPr>
              <a:t>普惠性民办幼儿园</a:t>
            </a:r>
            <a:r>
              <a:rPr lang="zh-CN" altLang="en-US" b="1" dirty="0">
                <a:latin typeface="微软雅黑" panose="020B0503020204020204" pitchFamily="34" charset="-122"/>
                <a:ea typeface="微软雅黑" panose="020B0503020204020204" pitchFamily="34" charset="-122"/>
              </a:rPr>
              <a:t>、</a:t>
            </a:r>
            <a:r>
              <a:rPr lang="zh-CN" altLang="zh-CN" b="1" dirty="0">
                <a:latin typeface="微软雅黑" panose="020B0503020204020204" pitchFamily="34" charset="-122"/>
                <a:ea typeface="微软雅黑" panose="020B0503020204020204" pitchFamily="34" charset="-122"/>
              </a:rPr>
              <a:t>普惠性幼儿园</a:t>
            </a:r>
            <a:endParaRPr lang="en-US" altLang="zh-CN" b="1" dirty="0">
              <a:latin typeface="微软雅黑" panose="020B0503020204020204" pitchFamily="34" charset="-122"/>
              <a:ea typeface="微软雅黑" panose="020B0503020204020204" pitchFamily="34" charset="-122"/>
            </a:endParaRPr>
          </a:p>
          <a:p>
            <a:pPr lvl="1">
              <a:buFont typeface="Wingdings" panose="05000000000000000000" pitchFamily="2" charset="2"/>
              <a:buChar char="Ø"/>
            </a:pPr>
            <a:endParaRPr lang="en-US" altLang="zh-CN" b="1" dirty="0"/>
          </a:p>
          <a:p>
            <a:pPr lvl="1">
              <a:buFont typeface="Wingdings" panose="05000000000000000000" pitchFamily="2" charset="2"/>
              <a:buChar char="Ø"/>
            </a:pPr>
            <a:endParaRPr lang="en-US" altLang="zh-CN" b="1" dirty="0" smtClean="0"/>
          </a:p>
          <a:p>
            <a:pPr lvl="1">
              <a:buFont typeface="Wingdings" panose="05000000000000000000" pitchFamily="2" charset="2"/>
              <a:buChar char="Ø"/>
            </a:pPr>
            <a:r>
              <a:rPr lang="zh-CN" altLang="en-US" b="1" dirty="0" smtClean="0"/>
              <a:t>三、</a:t>
            </a:r>
            <a:r>
              <a:rPr lang="zh-CN" altLang="zh-CN" b="1" dirty="0" smtClean="0"/>
              <a:t>教育部</a:t>
            </a:r>
            <a:r>
              <a:rPr lang="zh-CN" altLang="en-US" b="1" dirty="0" smtClean="0"/>
              <a:t>的部署：</a:t>
            </a:r>
            <a:endParaRPr lang="en-US" altLang="zh-CN" b="1" dirty="0" smtClean="0"/>
          </a:p>
          <a:p>
            <a:pPr lvl="1">
              <a:buFont typeface="Wingdings" panose="05000000000000000000" pitchFamily="2" charset="2"/>
              <a:buChar char="Ø"/>
            </a:pPr>
            <a:endParaRPr lang="en-US" altLang="zh-CN" b="1" dirty="0"/>
          </a:p>
          <a:p>
            <a:pPr lvl="2">
              <a:buFont typeface="Wingdings" panose="05000000000000000000" pitchFamily="2" charset="2"/>
              <a:buChar char="Ø"/>
            </a:pPr>
            <a:r>
              <a:rPr lang="zh-CN" altLang="en-US" b="1" dirty="0" smtClean="0"/>
              <a:t>从</a:t>
            </a:r>
            <a:r>
              <a:rPr lang="en-US" altLang="zh-CN" b="1" dirty="0" smtClean="0"/>
              <a:t>2016</a:t>
            </a:r>
            <a:r>
              <a:rPr lang="zh-CN" altLang="en-US" b="1" dirty="0" smtClean="0"/>
              <a:t>年起</a:t>
            </a:r>
            <a:r>
              <a:rPr lang="zh-CN" altLang="en-US" b="1" dirty="0"/>
              <a:t>将“ 普</a:t>
            </a:r>
            <a:r>
              <a:rPr lang="zh-CN" altLang="en-US" b="1" dirty="0" smtClean="0"/>
              <a:t>惠性</a:t>
            </a:r>
            <a:r>
              <a:rPr lang="zh-CN" altLang="en-US" b="1" dirty="0"/>
              <a:t>民 办幼儿园 ” 作为民 办园一个属性</a:t>
            </a:r>
            <a:r>
              <a:rPr lang="en-US" altLang="zh-CN" b="1" dirty="0"/>
              <a:t>,</a:t>
            </a:r>
            <a:r>
              <a:rPr lang="zh-CN" altLang="en-US" b="1" dirty="0"/>
              <a:t>纳入统计指标</a:t>
            </a:r>
            <a:endParaRPr lang="en-US" altLang="zh-CN" b="1" dirty="0" smtClean="0"/>
          </a:p>
          <a:p>
            <a:pPr lvl="2">
              <a:buFont typeface="Wingdings" panose="05000000000000000000" pitchFamily="2" charset="2"/>
              <a:buChar char="Ø"/>
            </a:pPr>
            <a:endParaRPr lang="en-US" altLang="zh-CN" b="1" dirty="0"/>
          </a:p>
          <a:p>
            <a:pPr lvl="2">
              <a:buFont typeface="Wingdings" panose="05000000000000000000" pitchFamily="2" charset="2"/>
              <a:buChar char="Ø"/>
            </a:pPr>
            <a:r>
              <a:rPr lang="zh-CN" altLang="en-US" b="1" dirty="0"/>
              <a:t>为做好监测准各工作</a:t>
            </a:r>
            <a:r>
              <a:rPr lang="en-US" altLang="zh-CN" b="1" dirty="0" smtClean="0"/>
              <a:t>,</a:t>
            </a:r>
            <a:r>
              <a:rPr lang="zh-CN" altLang="en-US" b="1" dirty="0" smtClean="0"/>
              <a:t>教育部基础二司于</a:t>
            </a:r>
            <a:r>
              <a:rPr lang="en-US" altLang="zh-CN" b="1" dirty="0" smtClean="0"/>
              <a:t>6</a:t>
            </a:r>
            <a:r>
              <a:rPr lang="zh-CN" altLang="en-US" b="1" dirty="0" smtClean="0"/>
              <a:t>月</a:t>
            </a:r>
            <a:r>
              <a:rPr lang="en-US" altLang="zh-CN" b="1" dirty="0" smtClean="0"/>
              <a:t>15</a:t>
            </a:r>
            <a:r>
              <a:rPr lang="zh-CN" altLang="en-US" b="1" dirty="0" smtClean="0"/>
              <a:t>日发了</a:t>
            </a:r>
            <a:r>
              <a:rPr lang="en-US" altLang="zh-CN" b="1" dirty="0" smtClean="0"/>
              <a:t>《</a:t>
            </a:r>
            <a:r>
              <a:rPr lang="zh-CN" altLang="en-US" b="1" dirty="0">
                <a:hlinkClick r:id="rId2" action="ppaction://hlinkfile"/>
              </a:rPr>
              <a:t>关于做好普惠性幼儿园监测工作的通知</a:t>
            </a:r>
            <a:r>
              <a:rPr lang="en-US" altLang="zh-CN" b="1" dirty="0">
                <a:hlinkClick r:id="rId2" action="ppaction://hlinkfile"/>
              </a:rPr>
              <a:t>-</a:t>
            </a:r>
            <a:r>
              <a:rPr lang="zh-CN" altLang="en-US" b="1" dirty="0">
                <a:hlinkClick r:id="rId2" action="ppaction://hlinkfile"/>
              </a:rPr>
              <a:t>教基二司函</a:t>
            </a:r>
            <a:r>
              <a:rPr lang="en-US" altLang="zh-CN" b="1" dirty="0">
                <a:hlinkClick r:id="rId2" action="ppaction://hlinkfile"/>
              </a:rPr>
              <a:t>【2016】21</a:t>
            </a:r>
            <a:r>
              <a:rPr lang="zh-CN" altLang="en-US" b="1" dirty="0">
                <a:hlinkClick r:id="rId2" action="ppaction://hlinkfile"/>
              </a:rPr>
              <a:t>号</a:t>
            </a:r>
            <a:r>
              <a:rPr lang="en-US" altLang="zh-CN" b="1" dirty="0" smtClean="0"/>
              <a:t>》</a:t>
            </a:r>
            <a:r>
              <a:rPr lang="zh-CN" altLang="en-US" b="1" dirty="0" smtClean="0"/>
              <a:t>文，对</a:t>
            </a:r>
            <a:r>
              <a:rPr lang="zh-CN" altLang="en-US" b="1" dirty="0"/>
              <a:t>各地做出 专门 部署</a:t>
            </a:r>
            <a:r>
              <a:rPr lang="en-US" altLang="zh-CN" b="1" dirty="0"/>
              <a:t>,</a:t>
            </a:r>
            <a:r>
              <a:rPr lang="zh-CN" altLang="en-US" b="1" dirty="0"/>
              <a:t>要求各地按照三 部委</a:t>
            </a:r>
            <a:r>
              <a:rPr lang="en-US" altLang="zh-CN" b="1" dirty="0"/>
              <a:t>《 </a:t>
            </a:r>
            <a:r>
              <a:rPr lang="zh-CN" altLang="en-US" b="1" dirty="0">
                <a:hlinkClick r:id="rId3" action="ppaction://hlinkfile"/>
              </a:rPr>
              <a:t>关于实施笫二 期学前教育三年行动计划的意见</a:t>
            </a:r>
            <a:r>
              <a:rPr lang="en-US" altLang="zh-CN" b="1" dirty="0"/>
              <a:t>》</a:t>
            </a:r>
            <a:r>
              <a:rPr lang="zh-CN" altLang="en-US" b="1" dirty="0"/>
              <a:t>要求</a:t>
            </a:r>
            <a:r>
              <a:rPr lang="en-US" altLang="zh-CN" b="1" dirty="0"/>
              <a:t>,</a:t>
            </a:r>
            <a:r>
              <a:rPr lang="zh-CN" altLang="en-US" b="1" dirty="0"/>
              <a:t>尽快完善扩大普惠 性资源的有关政策措施</a:t>
            </a:r>
            <a:r>
              <a:rPr lang="en-US" altLang="zh-CN" b="1" dirty="0"/>
              <a:t>,</a:t>
            </a:r>
            <a:r>
              <a:rPr lang="zh-CN" altLang="en-US" b="1" dirty="0"/>
              <a:t>出 台普惠性民 办园</a:t>
            </a:r>
            <a:r>
              <a:rPr lang="zh-CN" altLang="en-US" b="1" dirty="0" smtClean="0"/>
              <a:t>的</a:t>
            </a:r>
            <a:r>
              <a:rPr lang="zh-CN" altLang="en-US" b="1" dirty="0"/>
              <a:t>确认</a:t>
            </a:r>
            <a:r>
              <a:rPr lang="zh-CN" altLang="en-US" b="1" dirty="0" smtClean="0"/>
              <a:t>标准</a:t>
            </a:r>
            <a:r>
              <a:rPr lang="en-US" altLang="zh-CN" b="1" dirty="0"/>
              <a:t>,</a:t>
            </a:r>
            <a:r>
              <a:rPr lang="zh-CN" altLang="en-US" b="1" dirty="0"/>
              <a:t>并 于今年</a:t>
            </a:r>
            <a:r>
              <a:rPr lang="en-US" altLang="zh-CN" b="1" dirty="0"/>
              <a:t>8</a:t>
            </a:r>
            <a:r>
              <a:rPr lang="zh-CN" altLang="en-US" b="1" dirty="0"/>
              <a:t>月 底</a:t>
            </a:r>
            <a:r>
              <a:rPr lang="zh-CN" altLang="en-US" b="1" dirty="0" smtClean="0"/>
              <a:t>前做好相关的准备工作。</a:t>
            </a:r>
            <a:endParaRPr lang="zh-CN" altLang="zh-CN" b="1" dirty="0"/>
          </a:p>
          <a:p>
            <a:pPr marL="1371600" lvl="3" indent="0">
              <a:buNone/>
            </a:pPr>
            <a:endParaRPr lang="en-US" altLang="zh-CN" dirty="0" smtClean="0"/>
          </a:p>
          <a:p>
            <a:pPr marL="914400" lvl="2" indent="0">
              <a:buNone/>
            </a:pPr>
            <a:endParaRPr lang="zh-CN" altLang="en-US" dirty="0"/>
          </a:p>
        </p:txBody>
      </p:sp>
      <p:sp>
        <p:nvSpPr>
          <p:cNvPr id="2" name="灯片编号占位符 1"/>
          <p:cNvSpPr>
            <a:spLocks noGrp="1"/>
          </p:cNvSpPr>
          <p:nvPr>
            <p:ph type="sldNum" sz="quarter" idx="12"/>
          </p:nvPr>
        </p:nvSpPr>
        <p:spPr/>
        <p:txBody>
          <a:bodyPr/>
          <a:lstStyle/>
          <a:p>
            <a:fld id="{08A7F96F-1D34-4AD8-A324-DDD9B7126D3B}" type="slidenum">
              <a:rPr lang="en-US" smtClean="0"/>
              <a:pPr/>
              <a:t>10</a:t>
            </a:fld>
            <a:endParaRPr lang="en-US" dirty="0"/>
          </a:p>
        </p:txBody>
      </p:sp>
      <p:sp>
        <p:nvSpPr>
          <p:cNvPr id="6"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基础教育</a:t>
            </a:r>
            <a:endParaRPr lang="en-US" dirty="0">
              <a:solidFill>
                <a:srgbClr val="FF0000"/>
              </a:solidFill>
            </a:endParaRPr>
          </a:p>
        </p:txBody>
      </p:sp>
    </p:spTree>
    <p:extLst>
      <p:ext uri="{BB962C8B-B14F-4D97-AF65-F5344CB8AC3E}">
        <p14:creationId xmlns:p14="http://schemas.microsoft.com/office/powerpoint/2010/main" val="154035442"/>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a:buFont typeface="Wingdings" panose="05000000000000000000" pitchFamily="2" charset="2"/>
              <a:buChar char="Ø"/>
            </a:pPr>
            <a:r>
              <a:rPr lang="zh-CN" altLang="en-US" b="1" dirty="0" smtClean="0">
                <a:latin typeface="微软雅黑" panose="020B0503020204020204" pitchFamily="34" charset="-122"/>
                <a:ea typeface="微软雅黑" panose="020B0503020204020204" pitchFamily="34" charset="-122"/>
              </a:rPr>
              <a:t>第一</a:t>
            </a:r>
            <a:r>
              <a:rPr lang="zh-CN" altLang="en-US" b="1" dirty="0">
                <a:latin typeface="微软雅黑" panose="020B0503020204020204" pitchFamily="34" charset="-122"/>
                <a:ea typeface="微软雅黑" panose="020B0503020204020204" pitchFamily="34" charset="-122"/>
              </a:rPr>
              <a:t>、</a:t>
            </a:r>
            <a:r>
              <a:rPr lang="zh-CN" altLang="zh-CN" b="1" dirty="0">
                <a:latin typeface="微软雅黑" panose="020B0503020204020204" pitchFamily="34" charset="-122"/>
                <a:ea typeface="微软雅黑" panose="020B0503020204020204" pitchFamily="34" charset="-122"/>
              </a:rPr>
              <a:t>普惠性民办幼儿园</a:t>
            </a:r>
            <a:r>
              <a:rPr lang="zh-CN" altLang="en-US" b="1" dirty="0">
                <a:latin typeface="微软雅黑" panose="020B0503020204020204" pitchFamily="34" charset="-122"/>
                <a:ea typeface="微软雅黑" panose="020B0503020204020204" pitchFamily="34" charset="-122"/>
              </a:rPr>
              <a:t>、</a:t>
            </a:r>
            <a:r>
              <a:rPr lang="zh-CN" altLang="zh-CN" b="1" dirty="0">
                <a:latin typeface="微软雅黑" panose="020B0503020204020204" pitchFamily="34" charset="-122"/>
                <a:ea typeface="微软雅黑" panose="020B0503020204020204" pitchFamily="34" charset="-122"/>
              </a:rPr>
              <a:t>普惠性幼儿园</a:t>
            </a:r>
            <a:endParaRPr lang="en-US" altLang="zh-CN" b="1" dirty="0">
              <a:latin typeface="微软雅黑" panose="020B0503020204020204" pitchFamily="34" charset="-122"/>
              <a:ea typeface="微软雅黑" panose="020B0503020204020204" pitchFamily="34" charset="-122"/>
            </a:endParaRPr>
          </a:p>
          <a:p>
            <a:pPr>
              <a:buFont typeface="Wingdings" panose="05000000000000000000" pitchFamily="2" charset="2"/>
              <a:buChar char="Ø"/>
            </a:pPr>
            <a:endParaRPr lang="en-US" altLang="zh-CN" dirty="0" smtClean="0"/>
          </a:p>
          <a:p>
            <a:pPr lvl="1">
              <a:buFont typeface="Wingdings" panose="05000000000000000000" pitchFamily="2" charset="2"/>
              <a:buChar char="Ø"/>
            </a:pPr>
            <a:endParaRPr lang="en-US" altLang="zh-CN" dirty="0"/>
          </a:p>
          <a:p>
            <a:pPr lvl="1">
              <a:buFont typeface="Wingdings" panose="05000000000000000000" pitchFamily="2" charset="2"/>
              <a:buChar char="Ø"/>
            </a:pPr>
            <a:r>
              <a:rPr lang="zh-CN" altLang="en-US" dirty="0" smtClean="0"/>
              <a:t>四、</a:t>
            </a:r>
            <a:r>
              <a:rPr lang="zh-CN" altLang="en-US" b="1" dirty="0" smtClean="0"/>
              <a:t>统计具体操作流程</a:t>
            </a:r>
            <a:endParaRPr lang="en-US" altLang="zh-CN" b="1" dirty="0" smtClean="0"/>
          </a:p>
          <a:p>
            <a:pPr lvl="1">
              <a:buFont typeface="Wingdings" panose="05000000000000000000" pitchFamily="2" charset="2"/>
              <a:buChar char="Ø"/>
            </a:pPr>
            <a:endParaRPr lang="en-US" altLang="zh-CN" b="1" dirty="0">
              <a:solidFill>
                <a:srgbClr val="FFFF00"/>
              </a:solidFill>
            </a:endParaRPr>
          </a:p>
          <a:p>
            <a:pPr lvl="2">
              <a:buFont typeface="Wingdings" panose="05000000000000000000" pitchFamily="2" charset="2"/>
              <a:buChar char="Ø"/>
            </a:pPr>
            <a:endParaRPr lang="en-US" altLang="zh-CN" dirty="0">
              <a:solidFill>
                <a:srgbClr val="FFFF00"/>
              </a:solidFill>
            </a:endParaRPr>
          </a:p>
          <a:p>
            <a:pPr lvl="1">
              <a:buFont typeface="Wingdings" panose="05000000000000000000" pitchFamily="2" charset="2"/>
              <a:buChar char="Ø"/>
            </a:pPr>
            <a:endParaRPr lang="en-US" altLang="zh-CN" dirty="0">
              <a:solidFill>
                <a:srgbClr val="FFFF00"/>
              </a:solidFill>
            </a:endParaRPr>
          </a:p>
        </p:txBody>
      </p:sp>
      <p:sp>
        <p:nvSpPr>
          <p:cNvPr id="2" name="灯片编号占位符 1"/>
          <p:cNvSpPr>
            <a:spLocks noGrp="1"/>
          </p:cNvSpPr>
          <p:nvPr>
            <p:ph type="sldNum" sz="quarter" idx="12"/>
          </p:nvPr>
        </p:nvSpPr>
        <p:spPr/>
        <p:txBody>
          <a:bodyPr/>
          <a:lstStyle/>
          <a:p>
            <a:fld id="{08A7F96F-1D34-4AD8-A324-DDD9B7126D3B}" type="slidenum">
              <a:rPr lang="en-US" smtClean="0"/>
              <a:pPr/>
              <a:t>11</a:t>
            </a:fld>
            <a:endParaRPr lang="en-US" dirty="0"/>
          </a:p>
        </p:txBody>
      </p:sp>
      <p:graphicFrame>
        <p:nvGraphicFramePr>
          <p:cNvPr id="4" name="图示 3"/>
          <p:cNvGraphicFramePr/>
          <p:nvPr>
            <p:extLst>
              <p:ext uri="{D42A27DB-BD31-4B8C-83A1-F6EECF244321}">
                <p14:modId xmlns:p14="http://schemas.microsoft.com/office/powerpoint/2010/main" val="617994345"/>
              </p:ext>
            </p:extLst>
          </p:nvPr>
        </p:nvGraphicFramePr>
        <p:xfrm>
          <a:off x="1647092" y="2783976"/>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基础教育</a:t>
            </a:r>
            <a:endParaRPr lang="en-US" dirty="0">
              <a:solidFill>
                <a:srgbClr val="FF0000"/>
              </a:solidFill>
            </a:endParaRPr>
          </a:p>
        </p:txBody>
      </p:sp>
    </p:spTree>
    <p:extLst>
      <p:ext uri="{BB962C8B-B14F-4D97-AF65-F5344CB8AC3E}">
        <p14:creationId xmlns:p14="http://schemas.microsoft.com/office/powerpoint/2010/main" val="4164503116"/>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a:buFont typeface="Wingdings" panose="05000000000000000000" pitchFamily="2" charset="2"/>
              <a:buChar char="Ø"/>
            </a:pPr>
            <a:r>
              <a:rPr lang="zh-CN" altLang="en-US" b="1" dirty="0" smtClean="0">
                <a:latin typeface="微软雅黑" panose="020B0503020204020204" pitchFamily="34" charset="-122"/>
                <a:ea typeface="微软雅黑" panose="020B0503020204020204" pitchFamily="34" charset="-122"/>
              </a:rPr>
              <a:t>第一</a:t>
            </a:r>
            <a:r>
              <a:rPr lang="zh-CN" altLang="en-US" b="1" dirty="0">
                <a:latin typeface="微软雅黑" panose="020B0503020204020204" pitchFamily="34" charset="-122"/>
                <a:ea typeface="微软雅黑" panose="020B0503020204020204" pitchFamily="34" charset="-122"/>
              </a:rPr>
              <a:t>、</a:t>
            </a:r>
            <a:r>
              <a:rPr lang="zh-CN" altLang="zh-CN" b="1" dirty="0">
                <a:latin typeface="微软雅黑" panose="020B0503020204020204" pitchFamily="34" charset="-122"/>
                <a:ea typeface="微软雅黑" panose="020B0503020204020204" pitchFamily="34" charset="-122"/>
              </a:rPr>
              <a:t>普惠性民办幼儿园</a:t>
            </a:r>
            <a:r>
              <a:rPr lang="zh-CN" altLang="en-US" b="1" dirty="0">
                <a:latin typeface="微软雅黑" panose="020B0503020204020204" pitchFamily="34" charset="-122"/>
                <a:ea typeface="微软雅黑" panose="020B0503020204020204" pitchFamily="34" charset="-122"/>
              </a:rPr>
              <a:t>、</a:t>
            </a:r>
            <a:r>
              <a:rPr lang="zh-CN" altLang="zh-CN" b="1" dirty="0">
                <a:latin typeface="微软雅黑" panose="020B0503020204020204" pitchFamily="34" charset="-122"/>
                <a:ea typeface="微软雅黑" panose="020B0503020204020204" pitchFamily="34" charset="-122"/>
              </a:rPr>
              <a:t>普惠性幼儿园</a:t>
            </a:r>
            <a:endParaRPr lang="en-US" altLang="zh-CN" b="1" dirty="0">
              <a:latin typeface="微软雅黑" panose="020B0503020204020204" pitchFamily="34" charset="-122"/>
              <a:ea typeface="微软雅黑" panose="020B0503020204020204" pitchFamily="34" charset="-122"/>
            </a:endParaRPr>
          </a:p>
          <a:p>
            <a:pPr>
              <a:buFont typeface="Wingdings" panose="05000000000000000000" pitchFamily="2" charset="2"/>
              <a:buChar char="Ø"/>
            </a:pPr>
            <a:endParaRPr lang="en-US" altLang="zh-CN" dirty="0" smtClean="0"/>
          </a:p>
          <a:p>
            <a:pPr lvl="1">
              <a:buFont typeface="Wingdings" panose="05000000000000000000" pitchFamily="2" charset="2"/>
              <a:buChar char="Ø"/>
            </a:pPr>
            <a:endParaRPr lang="en-US" altLang="zh-CN" dirty="0"/>
          </a:p>
          <a:p>
            <a:pPr lvl="1">
              <a:buFont typeface="Wingdings" panose="05000000000000000000" pitchFamily="2" charset="2"/>
              <a:buChar char="Ø"/>
            </a:pPr>
            <a:r>
              <a:rPr lang="zh-CN" altLang="en-US" dirty="0" smtClean="0"/>
              <a:t>五、</a:t>
            </a:r>
            <a:r>
              <a:rPr lang="en-US" altLang="zh-CN" dirty="0" smtClean="0"/>
              <a:t>2016</a:t>
            </a:r>
            <a:r>
              <a:rPr lang="zh-CN" altLang="en-US" dirty="0" smtClean="0"/>
              <a:t>年报表修订</a:t>
            </a:r>
            <a:endParaRPr lang="en-US" altLang="zh-CN" dirty="0"/>
          </a:p>
          <a:p>
            <a:pPr lvl="2">
              <a:buFont typeface="Wingdings" panose="05000000000000000000" pitchFamily="2" charset="2"/>
              <a:buChar char="Ø"/>
            </a:pPr>
            <a:endParaRPr lang="en-US" altLang="zh-CN" dirty="0" smtClean="0"/>
          </a:p>
          <a:p>
            <a:pPr lvl="1">
              <a:buFont typeface="Wingdings" panose="05000000000000000000" pitchFamily="2" charset="2"/>
              <a:buChar char="Ø"/>
            </a:pPr>
            <a:r>
              <a:rPr lang="zh-CN" altLang="en-US" dirty="0" smtClean="0"/>
              <a:t>综表（</a:t>
            </a:r>
            <a:r>
              <a:rPr lang="en-US" altLang="zh-CN" dirty="0" smtClean="0"/>
              <a:t>5</a:t>
            </a:r>
            <a:r>
              <a:rPr lang="zh-CN" altLang="en-US" dirty="0" smtClean="0"/>
              <a:t>张）</a:t>
            </a:r>
            <a:endParaRPr lang="en-US" altLang="zh-CN" dirty="0" smtClean="0"/>
          </a:p>
          <a:p>
            <a:pPr lvl="2">
              <a:buFont typeface="Wingdings" panose="05000000000000000000" pitchFamily="2" charset="2"/>
              <a:buChar char="Ø"/>
            </a:pPr>
            <a:endParaRPr lang="en-US" altLang="zh-CN" dirty="0"/>
          </a:p>
          <a:p>
            <a:pPr lvl="2">
              <a:buFont typeface="Wingdings" panose="05000000000000000000" pitchFamily="2" charset="2"/>
              <a:buChar char="Ø"/>
            </a:pPr>
            <a:r>
              <a:rPr lang="en-US" altLang="zh-CN" dirty="0" smtClean="0"/>
              <a:t>1</a:t>
            </a:r>
            <a:r>
              <a:rPr lang="zh-CN" altLang="en-US" dirty="0" smtClean="0"/>
              <a:t>）</a:t>
            </a:r>
            <a:r>
              <a:rPr lang="zh-CN" altLang="zh-CN" dirty="0" smtClean="0">
                <a:hlinkClick r:id="rId2" action="ppaction://hlinkfile"/>
              </a:rPr>
              <a:t>基础</a:t>
            </a:r>
            <a:r>
              <a:rPr lang="zh-CN" altLang="zh-CN" dirty="0">
                <a:hlinkClick r:id="rId2" action="ppaction://hlinkfile"/>
              </a:rPr>
              <a:t>综</a:t>
            </a:r>
            <a:r>
              <a:rPr lang="en-US" altLang="zh-CN" dirty="0">
                <a:hlinkClick r:id="rId2" action="ppaction://hlinkfile"/>
              </a:rPr>
              <a:t>121</a:t>
            </a:r>
            <a:r>
              <a:rPr lang="zh-CN" altLang="zh-CN" dirty="0">
                <a:hlinkClick r:id="rId2" action="ppaction://hlinkfile"/>
              </a:rPr>
              <a:t>幼儿园园</a:t>
            </a:r>
            <a:r>
              <a:rPr lang="zh-CN" altLang="zh-CN" dirty="0" smtClean="0">
                <a:hlinkClick r:id="rId2" action="ppaction://hlinkfile"/>
              </a:rPr>
              <a:t>数</a:t>
            </a:r>
            <a:endParaRPr lang="en-US" altLang="zh-CN" dirty="0" smtClean="0"/>
          </a:p>
          <a:p>
            <a:pPr lvl="2">
              <a:buFont typeface="Wingdings" panose="05000000000000000000" pitchFamily="2" charset="2"/>
              <a:buChar char="Ø"/>
            </a:pPr>
            <a:r>
              <a:rPr lang="en-US" altLang="zh-CN" dirty="0" smtClean="0"/>
              <a:t>2</a:t>
            </a:r>
            <a:r>
              <a:rPr lang="zh-CN" altLang="en-US" dirty="0" smtClean="0"/>
              <a:t>）</a:t>
            </a:r>
            <a:r>
              <a:rPr lang="zh-CN" altLang="zh-CN" dirty="0"/>
              <a:t>基础综</a:t>
            </a:r>
            <a:r>
              <a:rPr lang="en-US" altLang="zh-CN" dirty="0"/>
              <a:t>211 </a:t>
            </a:r>
            <a:r>
              <a:rPr lang="zh-CN" altLang="zh-CN" dirty="0"/>
              <a:t>学前教育班数 </a:t>
            </a:r>
            <a:endParaRPr lang="en-US" altLang="zh-CN" dirty="0" smtClean="0"/>
          </a:p>
          <a:p>
            <a:pPr lvl="2">
              <a:buFont typeface="Wingdings" panose="05000000000000000000" pitchFamily="2" charset="2"/>
              <a:buChar char="Ø"/>
            </a:pPr>
            <a:r>
              <a:rPr lang="en-US" altLang="zh-CN" dirty="0" smtClean="0"/>
              <a:t>3</a:t>
            </a:r>
            <a:r>
              <a:rPr lang="zh-CN" altLang="en-US" dirty="0" smtClean="0"/>
              <a:t>）</a:t>
            </a:r>
            <a:r>
              <a:rPr lang="zh-CN" altLang="zh-CN" dirty="0"/>
              <a:t>基础综</a:t>
            </a:r>
            <a:r>
              <a:rPr lang="en-US" altLang="zh-CN" dirty="0"/>
              <a:t>3111</a:t>
            </a:r>
            <a:r>
              <a:rPr lang="zh-CN" altLang="zh-CN" dirty="0"/>
              <a:t>学前教育幼儿数（总计） </a:t>
            </a:r>
            <a:endParaRPr lang="en-US" altLang="zh-CN" dirty="0" smtClean="0"/>
          </a:p>
          <a:p>
            <a:pPr lvl="2">
              <a:buFont typeface="Wingdings" panose="05000000000000000000" pitchFamily="2" charset="2"/>
              <a:buChar char="Ø"/>
            </a:pPr>
            <a:r>
              <a:rPr lang="en-US" altLang="zh-CN" dirty="0" smtClean="0"/>
              <a:t>4</a:t>
            </a:r>
            <a:r>
              <a:rPr lang="zh-CN" altLang="en-US" dirty="0" smtClean="0"/>
              <a:t>）</a:t>
            </a:r>
            <a:r>
              <a:rPr lang="zh-CN" altLang="zh-CN" dirty="0"/>
              <a:t>基础综</a:t>
            </a:r>
            <a:r>
              <a:rPr lang="en-US" altLang="zh-CN" dirty="0"/>
              <a:t>3114</a:t>
            </a:r>
            <a:r>
              <a:rPr lang="zh-CN" altLang="zh-CN" dirty="0"/>
              <a:t>学前教育分年龄幼儿数（总计</a:t>
            </a:r>
            <a:r>
              <a:rPr lang="zh-CN" altLang="zh-CN" dirty="0" smtClean="0"/>
              <a:t>）</a:t>
            </a:r>
            <a:endParaRPr lang="en-US" altLang="zh-CN" dirty="0" smtClean="0"/>
          </a:p>
          <a:p>
            <a:pPr lvl="2">
              <a:buFont typeface="Wingdings" panose="05000000000000000000" pitchFamily="2" charset="2"/>
              <a:buChar char="Ø"/>
            </a:pPr>
            <a:r>
              <a:rPr lang="en-US" altLang="zh-CN" dirty="0" smtClean="0"/>
              <a:t>5</a:t>
            </a:r>
            <a:r>
              <a:rPr lang="zh-CN" altLang="en-US" dirty="0" smtClean="0"/>
              <a:t>）</a:t>
            </a:r>
            <a:r>
              <a:rPr lang="zh-CN" altLang="zh-CN" dirty="0"/>
              <a:t>基础综</a:t>
            </a:r>
            <a:r>
              <a:rPr lang="en-US" altLang="zh-CN" dirty="0"/>
              <a:t>411</a:t>
            </a:r>
            <a:r>
              <a:rPr lang="zh-CN" altLang="zh-CN" dirty="0"/>
              <a:t>幼儿园教职工数 </a:t>
            </a:r>
            <a:endParaRPr lang="en-US" altLang="zh-CN" dirty="0" smtClean="0"/>
          </a:p>
          <a:p>
            <a:pPr lvl="2">
              <a:buFont typeface="Wingdings" panose="05000000000000000000" pitchFamily="2" charset="2"/>
              <a:buChar char="Ø"/>
            </a:pPr>
            <a:endParaRPr lang="en-US" altLang="zh-CN" dirty="0" smtClean="0"/>
          </a:p>
          <a:p>
            <a:pPr marL="1371600" lvl="3" indent="0">
              <a:buNone/>
            </a:pPr>
            <a:r>
              <a:rPr lang="en-US" altLang="zh-CN" dirty="0" smtClean="0"/>
              <a:t>——</a:t>
            </a:r>
            <a:r>
              <a:rPr lang="zh-CN" altLang="en-US" dirty="0" smtClean="0"/>
              <a:t>在</a:t>
            </a:r>
            <a:r>
              <a:rPr lang="zh-CN" altLang="en-US" dirty="0"/>
              <a:t>分办别维度的“民办”指标项下增加“其中：普惠性民办幼儿园”</a:t>
            </a:r>
            <a:endParaRPr lang="en-US" altLang="zh-CN" dirty="0"/>
          </a:p>
          <a:p>
            <a:pPr lvl="2">
              <a:buFont typeface="Wingdings" panose="05000000000000000000" pitchFamily="2" charset="2"/>
              <a:buChar char="Ø"/>
            </a:pPr>
            <a:endParaRPr lang="en-US" altLang="zh-CN" dirty="0"/>
          </a:p>
        </p:txBody>
      </p:sp>
      <p:sp>
        <p:nvSpPr>
          <p:cNvPr id="2" name="灯片编号占位符 1"/>
          <p:cNvSpPr>
            <a:spLocks noGrp="1"/>
          </p:cNvSpPr>
          <p:nvPr>
            <p:ph type="sldNum" sz="quarter" idx="12"/>
          </p:nvPr>
        </p:nvSpPr>
        <p:spPr/>
        <p:txBody>
          <a:bodyPr/>
          <a:lstStyle/>
          <a:p>
            <a:fld id="{08A7F96F-1D34-4AD8-A324-DDD9B7126D3B}" type="slidenum">
              <a:rPr lang="en-US" smtClean="0"/>
              <a:pPr/>
              <a:t>12</a:t>
            </a:fld>
            <a:endParaRPr lang="en-US" dirty="0"/>
          </a:p>
        </p:txBody>
      </p:sp>
      <p:sp>
        <p:nvSpPr>
          <p:cNvPr id="6"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基础教育</a:t>
            </a:r>
            <a:endParaRPr lang="en-US" dirty="0">
              <a:solidFill>
                <a:srgbClr val="FF0000"/>
              </a:solidFill>
            </a:endParaRPr>
          </a:p>
        </p:txBody>
      </p:sp>
    </p:spTree>
    <p:extLst>
      <p:ext uri="{BB962C8B-B14F-4D97-AF65-F5344CB8AC3E}">
        <p14:creationId xmlns:p14="http://schemas.microsoft.com/office/powerpoint/2010/main" val="3072256256"/>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62000" y="1540062"/>
            <a:ext cx="7895492" cy="4859336"/>
          </a:xfrm>
        </p:spPr>
        <p:txBody>
          <a:bodyPr/>
          <a:lstStyle/>
          <a:p>
            <a:pPr>
              <a:buFont typeface="Wingdings" panose="05000000000000000000" pitchFamily="2" charset="2"/>
              <a:buChar char="Ø"/>
            </a:pPr>
            <a:r>
              <a:rPr lang="zh-CN" altLang="en-US" b="1" dirty="0" smtClean="0"/>
              <a:t>第二、</a:t>
            </a:r>
            <a:r>
              <a:rPr lang="zh-CN" altLang="zh-CN" b="1" dirty="0"/>
              <a:t>修订“政府购买学位数”指标解释，增加：“其中：用于进城务工人员随迁子女的学位数”指标项</a:t>
            </a:r>
          </a:p>
          <a:p>
            <a:pPr>
              <a:buFont typeface="Wingdings" panose="05000000000000000000" pitchFamily="2" charset="2"/>
              <a:buChar char="Ø"/>
            </a:pPr>
            <a:endParaRPr lang="en-US" altLang="zh-CN" b="1" dirty="0" smtClean="0"/>
          </a:p>
          <a:p>
            <a:pPr>
              <a:buFont typeface="Wingdings" panose="05000000000000000000" pitchFamily="2" charset="2"/>
              <a:buChar char="Ø"/>
            </a:pPr>
            <a:endParaRPr lang="en-US" altLang="zh-CN" b="1" dirty="0" smtClean="0"/>
          </a:p>
          <a:p>
            <a:pPr lvl="1">
              <a:buFont typeface="Wingdings" panose="05000000000000000000" pitchFamily="2" charset="2"/>
              <a:buChar char="Ø"/>
            </a:pPr>
            <a:r>
              <a:rPr lang="zh-CN" altLang="en-US" b="1" dirty="0" smtClean="0"/>
              <a:t>一、背景</a:t>
            </a:r>
            <a:endParaRPr lang="en-US" altLang="zh-CN" b="1" dirty="0" smtClean="0"/>
          </a:p>
          <a:p>
            <a:pPr lvl="1">
              <a:buFont typeface="Wingdings" panose="05000000000000000000" pitchFamily="2" charset="2"/>
              <a:buChar char="Ø"/>
            </a:pPr>
            <a:endParaRPr lang="en-US" altLang="zh-CN" b="1" dirty="0" smtClean="0"/>
          </a:p>
          <a:p>
            <a:pPr lvl="1">
              <a:buFont typeface="Wingdings" panose="05000000000000000000" pitchFamily="2" charset="2"/>
              <a:buChar char="Ø"/>
            </a:pPr>
            <a:r>
              <a:rPr lang="en-US" altLang="zh-CN" dirty="0"/>
              <a:t>2014</a:t>
            </a:r>
            <a:r>
              <a:rPr lang="zh-CN" altLang="zh-CN" dirty="0"/>
              <a:t>年增加的指标，实际操作过程中，从政府购买的学位的实际使用情况看，一部分是用于解决进城务工人员随迁子女接受义务教育的入学，还有一部分是为了解决公办学校学位的不足。</a:t>
            </a:r>
            <a:endParaRPr lang="en-US" altLang="zh-CN" b="1" dirty="0"/>
          </a:p>
        </p:txBody>
      </p:sp>
      <p:sp>
        <p:nvSpPr>
          <p:cNvPr id="2" name="灯片编号占位符 1"/>
          <p:cNvSpPr>
            <a:spLocks noGrp="1"/>
          </p:cNvSpPr>
          <p:nvPr>
            <p:ph type="sldNum" sz="quarter" idx="12"/>
          </p:nvPr>
        </p:nvSpPr>
        <p:spPr/>
        <p:txBody>
          <a:bodyPr/>
          <a:lstStyle/>
          <a:p>
            <a:fld id="{08A7F96F-1D34-4AD8-A324-DDD9B7126D3B}" type="slidenum">
              <a:rPr lang="en-US" smtClean="0"/>
              <a:pPr/>
              <a:t>13</a:t>
            </a:fld>
            <a:endParaRPr lang="en-US" dirty="0"/>
          </a:p>
        </p:txBody>
      </p:sp>
      <p:sp>
        <p:nvSpPr>
          <p:cNvPr id="6"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基础教育</a:t>
            </a:r>
            <a:endParaRPr lang="en-US" dirty="0">
              <a:solidFill>
                <a:srgbClr val="FF0000"/>
              </a:solidFill>
            </a:endParaRPr>
          </a:p>
        </p:txBody>
      </p:sp>
    </p:spTree>
    <p:extLst>
      <p:ext uri="{BB962C8B-B14F-4D97-AF65-F5344CB8AC3E}">
        <p14:creationId xmlns:p14="http://schemas.microsoft.com/office/powerpoint/2010/main" val="3322772123"/>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内容占位符 23"/>
          <p:cNvGraphicFramePr>
            <a:graphicFrameLocks noGrp="1"/>
          </p:cNvGraphicFramePr>
          <p:nvPr>
            <p:ph idx="1"/>
            <p:extLst>
              <p:ext uri="{D42A27DB-BD31-4B8C-83A1-F6EECF244321}">
                <p14:modId xmlns:p14="http://schemas.microsoft.com/office/powerpoint/2010/main" val="2080258405"/>
              </p:ext>
            </p:extLst>
          </p:nvPr>
        </p:nvGraphicFramePr>
        <p:xfrm>
          <a:off x="1193798" y="2760784"/>
          <a:ext cx="7493000" cy="387728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灯片编号占位符 1"/>
          <p:cNvSpPr>
            <a:spLocks noGrp="1"/>
          </p:cNvSpPr>
          <p:nvPr>
            <p:ph type="sldNum" sz="quarter" idx="12"/>
          </p:nvPr>
        </p:nvSpPr>
        <p:spPr/>
        <p:txBody>
          <a:bodyPr/>
          <a:lstStyle/>
          <a:p>
            <a:fld id="{08A7F96F-1D34-4AD8-A324-DDD9B7126D3B}" type="slidenum">
              <a:rPr lang="en-US" smtClean="0"/>
              <a:pPr/>
              <a:t>14</a:t>
            </a:fld>
            <a:endParaRPr lang="en-US" dirty="0"/>
          </a:p>
        </p:txBody>
      </p:sp>
      <p:sp>
        <p:nvSpPr>
          <p:cNvPr id="5" name="内容占位符 2"/>
          <p:cNvSpPr txBox="1">
            <a:spLocks/>
          </p:cNvSpPr>
          <p:nvPr/>
        </p:nvSpPr>
        <p:spPr>
          <a:xfrm>
            <a:off x="791308" y="1558925"/>
            <a:ext cx="7895490"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zh-CN" altLang="en-US" b="1" dirty="0"/>
              <a:t>第二、</a:t>
            </a:r>
            <a:r>
              <a:rPr lang="zh-CN" altLang="zh-CN" b="1" dirty="0"/>
              <a:t>修订“政府购买学位数”指标解释，增加：“其中：用于进城务工人员随迁子女的学位数”指标项</a:t>
            </a:r>
          </a:p>
          <a:p>
            <a:pPr>
              <a:buFont typeface="Wingdings" panose="05000000000000000000" pitchFamily="2" charset="2"/>
              <a:buChar char="Ø"/>
            </a:pPr>
            <a:endParaRPr lang="zh-CN" altLang="zh-CN" dirty="0" smtClean="0"/>
          </a:p>
          <a:p>
            <a:pPr lvl="1">
              <a:buFont typeface="Wingdings" panose="05000000000000000000" pitchFamily="2" charset="2"/>
              <a:buChar char="Ø"/>
            </a:pPr>
            <a:r>
              <a:rPr lang="zh-CN" altLang="en-US" b="1" dirty="0" smtClean="0"/>
              <a:t>二、指标解释修订</a:t>
            </a:r>
            <a:endParaRPr lang="en-US" altLang="zh-CN" b="1" dirty="0"/>
          </a:p>
        </p:txBody>
      </p:sp>
      <p:sp>
        <p:nvSpPr>
          <p:cNvPr id="7"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基础教育</a:t>
            </a:r>
            <a:endParaRPr lang="en-US" dirty="0">
              <a:solidFill>
                <a:srgbClr val="FF0000"/>
              </a:solidFill>
            </a:endParaRPr>
          </a:p>
        </p:txBody>
      </p:sp>
    </p:spTree>
    <p:extLst>
      <p:ext uri="{BB962C8B-B14F-4D97-AF65-F5344CB8AC3E}">
        <p14:creationId xmlns:p14="http://schemas.microsoft.com/office/powerpoint/2010/main" val="898218670"/>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825502" y="1540062"/>
            <a:ext cx="7870090"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zh-CN" altLang="en-US" b="1" dirty="0"/>
              <a:t>第二、</a:t>
            </a:r>
            <a:r>
              <a:rPr lang="zh-CN" altLang="zh-CN" b="1" dirty="0"/>
              <a:t>修订“政府购买学位数”指标解释，增加：“其中：用于进城务工人员随迁子女的学位数”指标项</a:t>
            </a:r>
          </a:p>
          <a:p>
            <a:pPr>
              <a:buFont typeface="Wingdings" panose="05000000000000000000" pitchFamily="2" charset="2"/>
              <a:buChar char="Ø"/>
            </a:pPr>
            <a:endParaRPr lang="zh-CN" altLang="zh-CN" dirty="0" smtClean="0"/>
          </a:p>
          <a:p>
            <a:pPr lvl="1">
              <a:buFont typeface="Wingdings" panose="05000000000000000000" pitchFamily="2" charset="2"/>
              <a:buChar char="Ø"/>
            </a:pPr>
            <a:r>
              <a:rPr lang="zh-CN" altLang="en-US" b="1" dirty="0" smtClean="0"/>
              <a:t>三、涉及报表的修订</a:t>
            </a:r>
            <a:endParaRPr lang="en-US" altLang="zh-CN" b="1" dirty="0" smtClean="0"/>
          </a:p>
          <a:p>
            <a:pPr lvl="1">
              <a:buFont typeface="Wingdings" panose="05000000000000000000" pitchFamily="2" charset="2"/>
              <a:buChar char="Ø"/>
            </a:pPr>
            <a:endParaRPr lang="en-US" altLang="zh-CN" b="1" dirty="0" smtClean="0"/>
          </a:p>
          <a:p>
            <a:pPr lvl="2">
              <a:buFont typeface="Wingdings" panose="05000000000000000000" pitchFamily="2" charset="2"/>
              <a:buChar char="Ø"/>
            </a:pPr>
            <a:r>
              <a:rPr lang="zh-CN" altLang="en-US" b="1" dirty="0" smtClean="0"/>
              <a:t>基表（</a:t>
            </a:r>
            <a:r>
              <a:rPr lang="en-US" altLang="zh-CN" b="1" dirty="0" smtClean="0"/>
              <a:t>1</a:t>
            </a:r>
            <a:r>
              <a:rPr lang="zh-CN" altLang="en-US" b="1" dirty="0" smtClean="0"/>
              <a:t>张）</a:t>
            </a:r>
            <a:endParaRPr lang="en-US" altLang="zh-CN" b="1" dirty="0"/>
          </a:p>
          <a:p>
            <a:pPr lvl="3">
              <a:buFont typeface="Wingdings" panose="05000000000000000000" pitchFamily="2" charset="2"/>
              <a:buChar char="Ø"/>
            </a:pPr>
            <a:r>
              <a:rPr lang="zh-CN" altLang="zh-CN" dirty="0">
                <a:hlinkClick r:id="rId2" action="ppaction://hlinkfile"/>
              </a:rPr>
              <a:t>基础基</a:t>
            </a:r>
            <a:r>
              <a:rPr lang="en-US" altLang="zh-CN" dirty="0">
                <a:hlinkClick r:id="rId2" action="ppaction://hlinkfile"/>
              </a:rPr>
              <a:t>112</a:t>
            </a:r>
            <a:r>
              <a:rPr lang="zh-CN" altLang="zh-CN" dirty="0">
                <a:hlinkClick r:id="rId2" action="ppaction://hlinkfile"/>
              </a:rPr>
              <a:t>学校（机构）基本</a:t>
            </a:r>
            <a:r>
              <a:rPr lang="zh-CN" altLang="zh-CN" dirty="0" smtClean="0">
                <a:hlinkClick r:id="rId2" action="ppaction://hlinkfile"/>
              </a:rPr>
              <a:t>情况</a:t>
            </a:r>
            <a:endParaRPr lang="en-US" altLang="zh-CN" dirty="0" smtClean="0"/>
          </a:p>
          <a:p>
            <a:pPr lvl="4">
              <a:buFont typeface="Wingdings" panose="05000000000000000000" pitchFamily="2" charset="2"/>
              <a:buChar char="Ø"/>
            </a:pPr>
            <a:r>
              <a:rPr lang="en-US" altLang="zh-CN" b="1" dirty="0" smtClean="0"/>
              <a:t>——</a:t>
            </a:r>
            <a:r>
              <a:rPr lang="zh-CN" altLang="zh-CN" dirty="0"/>
              <a:t>增加：“其中：用于进城务工人员随迁子女的学位数”“</a:t>
            </a:r>
            <a:r>
              <a:rPr lang="en-US" altLang="zh-CN" dirty="0"/>
              <a:t>35</a:t>
            </a:r>
            <a:r>
              <a:rPr lang="zh-CN" altLang="zh-CN" dirty="0"/>
              <a:t>”指标</a:t>
            </a:r>
            <a:r>
              <a:rPr lang="zh-CN" altLang="zh-CN" dirty="0" smtClean="0"/>
              <a:t>项</a:t>
            </a:r>
            <a:endParaRPr lang="en-US" altLang="zh-CN" dirty="0" smtClean="0"/>
          </a:p>
          <a:p>
            <a:pPr lvl="4">
              <a:buFont typeface="Wingdings" panose="05000000000000000000" pitchFamily="2" charset="2"/>
              <a:buChar char="Ø"/>
            </a:pPr>
            <a:endParaRPr lang="en-US" altLang="zh-CN" dirty="0" smtClean="0"/>
          </a:p>
          <a:p>
            <a:pPr lvl="2">
              <a:buFont typeface="Wingdings" panose="05000000000000000000" pitchFamily="2" charset="2"/>
              <a:buChar char="Ø"/>
            </a:pPr>
            <a:r>
              <a:rPr lang="zh-CN" altLang="en-US" dirty="0"/>
              <a:t>综</a:t>
            </a:r>
            <a:r>
              <a:rPr lang="zh-CN" altLang="en-US" dirty="0" smtClean="0"/>
              <a:t>表（</a:t>
            </a:r>
            <a:r>
              <a:rPr lang="en-US" altLang="zh-CN" dirty="0" smtClean="0"/>
              <a:t>4</a:t>
            </a:r>
            <a:r>
              <a:rPr lang="zh-CN" altLang="en-US" dirty="0" smtClean="0"/>
              <a:t>张）</a:t>
            </a:r>
            <a:endParaRPr lang="en-US" altLang="zh-CN" dirty="0" smtClean="0"/>
          </a:p>
          <a:p>
            <a:pPr lvl="3">
              <a:buFont typeface="Wingdings" panose="05000000000000000000" pitchFamily="2" charset="2"/>
              <a:buChar char="Ø"/>
            </a:pPr>
            <a:r>
              <a:rPr lang="zh-CN" altLang="zh-CN" dirty="0" smtClean="0">
                <a:hlinkClick r:id="rId2" action="ppaction://hlinkfile"/>
              </a:rPr>
              <a:t>基础</a:t>
            </a:r>
            <a:r>
              <a:rPr lang="zh-CN" altLang="zh-CN" dirty="0">
                <a:hlinkClick r:id="rId2" action="ppaction://hlinkfile"/>
              </a:rPr>
              <a:t>综</a:t>
            </a:r>
            <a:r>
              <a:rPr lang="en-US" altLang="zh-CN" dirty="0">
                <a:hlinkClick r:id="rId2" action="ppaction://hlinkfile"/>
              </a:rPr>
              <a:t>4431</a:t>
            </a:r>
            <a:r>
              <a:rPr lang="zh-CN" altLang="zh-CN" dirty="0">
                <a:hlinkClick r:id="rId2" action="ppaction://hlinkfile"/>
              </a:rPr>
              <a:t>安全保卫人员和心理健康教育教师情况</a:t>
            </a:r>
            <a:r>
              <a:rPr lang="zh-CN" altLang="zh-CN" dirty="0"/>
              <a:t>（总计）</a:t>
            </a:r>
            <a:r>
              <a:rPr lang="en-US" altLang="zh-CN" dirty="0"/>
              <a:t>  </a:t>
            </a:r>
            <a:endParaRPr lang="zh-CN" altLang="zh-CN" dirty="0"/>
          </a:p>
          <a:p>
            <a:pPr lvl="3">
              <a:buFont typeface="Wingdings" panose="05000000000000000000" pitchFamily="2" charset="2"/>
              <a:buChar char="Ø"/>
            </a:pPr>
            <a:r>
              <a:rPr lang="zh-CN" altLang="zh-CN" dirty="0"/>
              <a:t>基础综</a:t>
            </a:r>
            <a:r>
              <a:rPr lang="en-US" altLang="zh-CN" dirty="0"/>
              <a:t>4432</a:t>
            </a:r>
            <a:r>
              <a:rPr lang="zh-CN" altLang="zh-CN" dirty="0"/>
              <a:t>安全保卫人员和心理健康教育教师情况（城区）</a:t>
            </a:r>
          </a:p>
          <a:p>
            <a:pPr lvl="3">
              <a:buFont typeface="Wingdings" panose="05000000000000000000" pitchFamily="2" charset="2"/>
              <a:buChar char="Ø"/>
            </a:pPr>
            <a:r>
              <a:rPr lang="zh-CN" altLang="zh-CN" dirty="0"/>
              <a:t>基础综</a:t>
            </a:r>
            <a:r>
              <a:rPr lang="en-US" altLang="zh-CN" dirty="0"/>
              <a:t>4433</a:t>
            </a:r>
            <a:r>
              <a:rPr lang="zh-CN" altLang="zh-CN" dirty="0"/>
              <a:t>安全保卫人员和心理健康教育教师情况（镇区）</a:t>
            </a:r>
          </a:p>
          <a:p>
            <a:pPr lvl="3">
              <a:buFont typeface="Wingdings" panose="05000000000000000000" pitchFamily="2" charset="2"/>
              <a:buChar char="Ø"/>
            </a:pPr>
            <a:r>
              <a:rPr lang="zh-CN" altLang="zh-CN" dirty="0"/>
              <a:t>基础综</a:t>
            </a:r>
            <a:r>
              <a:rPr lang="en-US" altLang="zh-CN" dirty="0"/>
              <a:t>4434</a:t>
            </a:r>
            <a:r>
              <a:rPr lang="zh-CN" altLang="zh-CN" dirty="0"/>
              <a:t>安全保卫人员和心理健康教育教师情况（乡村</a:t>
            </a:r>
            <a:r>
              <a:rPr lang="zh-CN" altLang="zh-CN" dirty="0" smtClean="0"/>
              <a:t>）</a:t>
            </a:r>
            <a:endParaRPr lang="en-US" altLang="zh-CN" dirty="0" smtClean="0"/>
          </a:p>
          <a:p>
            <a:pPr lvl="3">
              <a:buFont typeface="Wingdings" panose="05000000000000000000" pitchFamily="2" charset="2"/>
              <a:buChar char="Ø"/>
            </a:pPr>
            <a:endParaRPr lang="en-US" altLang="zh-CN" dirty="0" smtClean="0"/>
          </a:p>
          <a:p>
            <a:pPr lvl="4">
              <a:buFont typeface="Wingdings" panose="05000000000000000000" pitchFamily="2" charset="2"/>
              <a:buChar char="Ø"/>
            </a:pPr>
            <a:r>
              <a:rPr lang="en-US" altLang="zh-CN" dirty="0" smtClean="0"/>
              <a:t>——</a:t>
            </a:r>
            <a:r>
              <a:rPr lang="zh-CN" altLang="zh-CN" dirty="0"/>
              <a:t>将原表第</a:t>
            </a:r>
            <a:r>
              <a:rPr lang="en-US" altLang="zh-CN" dirty="0"/>
              <a:t>8</a:t>
            </a:r>
            <a:r>
              <a:rPr lang="zh-CN" altLang="zh-CN" dirty="0"/>
              <a:t>列“学位数”改为“计”，增加第</a:t>
            </a:r>
            <a:r>
              <a:rPr lang="en-US" altLang="zh-CN" dirty="0"/>
              <a:t>9</a:t>
            </a:r>
            <a:r>
              <a:rPr lang="zh-CN" altLang="zh-CN" dirty="0"/>
              <a:t>列“其中：用于进城务工人员随迁子女的学位数”</a:t>
            </a:r>
          </a:p>
          <a:p>
            <a:pPr lvl="4">
              <a:buFont typeface="Wingdings" panose="05000000000000000000" pitchFamily="2" charset="2"/>
              <a:buChar char="Ø"/>
            </a:pPr>
            <a:endParaRPr lang="en-US" altLang="zh-CN" b="1" dirty="0"/>
          </a:p>
        </p:txBody>
      </p:sp>
      <p:sp>
        <p:nvSpPr>
          <p:cNvPr id="2" name="灯片编号占位符 1"/>
          <p:cNvSpPr>
            <a:spLocks noGrp="1"/>
          </p:cNvSpPr>
          <p:nvPr>
            <p:ph type="sldNum" sz="quarter" idx="12"/>
          </p:nvPr>
        </p:nvSpPr>
        <p:spPr/>
        <p:txBody>
          <a:bodyPr/>
          <a:lstStyle/>
          <a:p>
            <a:fld id="{08A7F96F-1D34-4AD8-A324-DDD9B7126D3B}" type="slidenum">
              <a:rPr lang="en-US" smtClean="0"/>
              <a:pPr/>
              <a:t>15</a:t>
            </a:fld>
            <a:endParaRPr lang="en-US" dirty="0"/>
          </a:p>
        </p:txBody>
      </p:sp>
      <p:sp>
        <p:nvSpPr>
          <p:cNvPr id="6"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基础教育</a:t>
            </a:r>
            <a:endParaRPr lang="en-US" dirty="0">
              <a:solidFill>
                <a:srgbClr val="FF0000"/>
              </a:solidFill>
            </a:endParaRPr>
          </a:p>
        </p:txBody>
      </p:sp>
    </p:spTree>
    <p:extLst>
      <p:ext uri="{BB962C8B-B14F-4D97-AF65-F5344CB8AC3E}">
        <p14:creationId xmlns:p14="http://schemas.microsoft.com/office/powerpoint/2010/main" val="2422477836"/>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93800" y="1558925"/>
            <a:ext cx="7616092"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zh-CN" altLang="en-US" b="1" dirty="0" smtClean="0"/>
              <a:t>第三、</a:t>
            </a:r>
            <a:r>
              <a:rPr lang="zh-CN" altLang="zh-CN" b="1" dirty="0" smtClean="0"/>
              <a:t>修订“留守儿童”</a:t>
            </a:r>
            <a:r>
              <a:rPr lang="zh-CN" altLang="en-US" b="1" dirty="0" smtClean="0"/>
              <a:t>“</a:t>
            </a:r>
            <a:r>
              <a:rPr lang="zh-CN" altLang="zh-CN" b="1" dirty="0" smtClean="0"/>
              <a:t>农村留守儿童</a:t>
            </a:r>
            <a:r>
              <a:rPr lang="zh-CN" altLang="en-US" b="1" dirty="0" smtClean="0"/>
              <a:t>”</a:t>
            </a:r>
            <a:r>
              <a:rPr lang="zh-CN" altLang="zh-CN" b="1" dirty="0" smtClean="0"/>
              <a:t>指标解释</a:t>
            </a:r>
          </a:p>
          <a:p>
            <a:pPr lvl="1">
              <a:buFont typeface="Wingdings" panose="05000000000000000000" pitchFamily="2" charset="2"/>
              <a:buChar char="Ø"/>
            </a:pPr>
            <a:endParaRPr lang="en-US" altLang="zh-CN" b="1" dirty="0" smtClean="0"/>
          </a:p>
          <a:p>
            <a:pPr lvl="1">
              <a:buFont typeface="Wingdings" panose="05000000000000000000" pitchFamily="2" charset="2"/>
              <a:buChar char="Ø"/>
            </a:pPr>
            <a:endParaRPr lang="en-US" altLang="zh-CN" b="1" dirty="0" smtClean="0"/>
          </a:p>
          <a:p>
            <a:pPr lvl="1">
              <a:buFont typeface="Wingdings" panose="05000000000000000000" pitchFamily="2" charset="2"/>
              <a:buChar char="Ø"/>
            </a:pPr>
            <a:r>
              <a:rPr lang="zh-CN" altLang="en-US" b="1" dirty="0" smtClean="0"/>
              <a:t>一、背景</a:t>
            </a:r>
            <a:endParaRPr lang="en-US" altLang="zh-CN" b="1" dirty="0" smtClean="0"/>
          </a:p>
          <a:p>
            <a:pPr lvl="1">
              <a:buFont typeface="Wingdings" panose="05000000000000000000" pitchFamily="2" charset="2"/>
              <a:buChar char="Ø"/>
            </a:pPr>
            <a:endParaRPr lang="en-US" altLang="zh-CN" b="1" dirty="0" smtClean="0"/>
          </a:p>
          <a:p>
            <a:pPr lvl="2">
              <a:buFont typeface="Wingdings" panose="05000000000000000000" pitchFamily="2" charset="2"/>
              <a:buChar char="Ø"/>
            </a:pPr>
            <a:r>
              <a:rPr lang="en-US" altLang="zh-CN" dirty="0" smtClean="0"/>
              <a:t>2007</a:t>
            </a:r>
            <a:r>
              <a:rPr lang="zh-CN" altLang="en-US" dirty="0" smtClean="0"/>
              <a:t>年，</a:t>
            </a:r>
            <a:r>
              <a:rPr lang="zh-CN" altLang="zh-CN" dirty="0"/>
              <a:t>根据《国务院关于解决农民工问题的若干意见》和国务院农民工工作联系会议办公室《关于加强农民工统计信息工作的意见》，结合部领导的有关批示</a:t>
            </a:r>
            <a:r>
              <a:rPr lang="zh-CN" altLang="zh-CN" dirty="0" smtClean="0"/>
              <a:t>精神</a:t>
            </a:r>
            <a:r>
              <a:rPr lang="zh-CN" altLang="en-US" dirty="0" smtClean="0"/>
              <a:t>，经专家研讨，在教育事业统计报表中增加了“</a:t>
            </a:r>
            <a:r>
              <a:rPr lang="zh-CN" altLang="zh-CN" dirty="0" smtClean="0"/>
              <a:t>农民工随迁子女</a:t>
            </a:r>
            <a:r>
              <a:rPr lang="zh-CN" altLang="en-US" dirty="0" smtClean="0"/>
              <a:t>”、“</a:t>
            </a:r>
            <a:r>
              <a:rPr lang="zh-CN" altLang="zh-CN" dirty="0" smtClean="0"/>
              <a:t>农村留守儿童</a:t>
            </a:r>
            <a:r>
              <a:rPr lang="zh-CN" altLang="en-US" dirty="0" smtClean="0"/>
              <a:t>”等指标。</a:t>
            </a:r>
            <a:endParaRPr lang="en-US" altLang="zh-CN" dirty="0" smtClean="0"/>
          </a:p>
          <a:p>
            <a:pPr lvl="2">
              <a:buFont typeface="Wingdings" panose="05000000000000000000" pitchFamily="2" charset="2"/>
              <a:buChar char="Ø"/>
            </a:pPr>
            <a:endParaRPr lang="en-US" altLang="zh-CN" b="1" dirty="0" smtClean="0">
              <a:hlinkClick r:id="rId2" action="ppaction://hlinkfile"/>
            </a:endParaRPr>
          </a:p>
          <a:p>
            <a:pPr lvl="2">
              <a:buFont typeface="Wingdings" panose="05000000000000000000" pitchFamily="2" charset="2"/>
              <a:buChar char="Ø"/>
            </a:pPr>
            <a:r>
              <a:rPr lang="en-US" altLang="zh-CN" b="1" dirty="0" smtClean="0">
                <a:hlinkClick r:id="rId2" action="ppaction://hlinkfile"/>
              </a:rPr>
              <a:t>2016</a:t>
            </a:r>
            <a:r>
              <a:rPr lang="zh-CN" altLang="en-US" b="1" dirty="0" smtClean="0">
                <a:hlinkClick r:id="rId2" action="ppaction://hlinkfile"/>
              </a:rPr>
              <a:t>年</a:t>
            </a:r>
            <a:r>
              <a:rPr lang="en-US" altLang="zh-CN" b="1" dirty="0" smtClean="0">
                <a:hlinkClick r:id="rId2" action="ppaction://hlinkfile"/>
              </a:rPr>
              <a:t>2</a:t>
            </a:r>
            <a:r>
              <a:rPr lang="zh-CN" altLang="en-US" b="1" dirty="0" smtClean="0">
                <a:hlinkClick r:id="rId2" action="ppaction://hlinkfile"/>
              </a:rPr>
              <a:t>月</a:t>
            </a:r>
            <a:r>
              <a:rPr lang="en-US" altLang="zh-CN" b="1" dirty="0" smtClean="0">
                <a:hlinkClick r:id="rId2" action="ppaction://hlinkfile"/>
              </a:rPr>
              <a:t>4</a:t>
            </a:r>
            <a:r>
              <a:rPr lang="zh-CN" altLang="en-US" b="1" dirty="0" smtClean="0">
                <a:hlinkClick r:id="rId2" action="ppaction://hlinkfile"/>
              </a:rPr>
              <a:t>日，国务院发布了“国务院</a:t>
            </a:r>
            <a:r>
              <a:rPr lang="zh-CN" altLang="en-US" b="1" dirty="0">
                <a:hlinkClick r:id="rId2" action="ppaction://hlinkfile"/>
              </a:rPr>
              <a:t>关于加强农村留守儿童关爱保护工作的意见</a:t>
            </a:r>
            <a:r>
              <a:rPr lang="en-US" altLang="zh-CN" b="1" dirty="0">
                <a:hlinkClick r:id="rId2" action="ppaction://hlinkfile"/>
              </a:rPr>
              <a:t>-</a:t>
            </a:r>
            <a:r>
              <a:rPr lang="zh-CN" altLang="en-US" b="1" dirty="0">
                <a:hlinkClick r:id="rId2" action="ppaction://hlinkfile"/>
              </a:rPr>
              <a:t>国发</a:t>
            </a:r>
            <a:r>
              <a:rPr lang="en-US" altLang="zh-CN" b="1" dirty="0">
                <a:hlinkClick r:id="rId2" action="ppaction://hlinkfile"/>
              </a:rPr>
              <a:t>〔2016〕13</a:t>
            </a:r>
            <a:r>
              <a:rPr lang="zh-CN" altLang="en-US" b="1" dirty="0" smtClean="0">
                <a:hlinkClick r:id="rId2" action="ppaction://hlinkfile"/>
              </a:rPr>
              <a:t>号</a:t>
            </a:r>
            <a:r>
              <a:rPr lang="zh-CN" altLang="en-US" b="1" dirty="0" smtClean="0"/>
              <a:t>”，文件中对“留守儿童”有了明确定义。</a:t>
            </a:r>
            <a:endParaRPr lang="en-US" altLang="zh-CN" b="1" dirty="0" smtClean="0"/>
          </a:p>
          <a:p>
            <a:pPr lvl="2">
              <a:buFont typeface="Wingdings" panose="05000000000000000000" pitchFamily="2" charset="2"/>
              <a:buChar char="Ø"/>
            </a:pPr>
            <a:endParaRPr lang="en-US" altLang="zh-CN" b="1" dirty="0"/>
          </a:p>
        </p:txBody>
      </p:sp>
      <p:sp>
        <p:nvSpPr>
          <p:cNvPr id="2" name="灯片编号占位符 1"/>
          <p:cNvSpPr>
            <a:spLocks noGrp="1"/>
          </p:cNvSpPr>
          <p:nvPr>
            <p:ph type="sldNum" sz="quarter" idx="12"/>
          </p:nvPr>
        </p:nvSpPr>
        <p:spPr/>
        <p:txBody>
          <a:bodyPr/>
          <a:lstStyle/>
          <a:p>
            <a:fld id="{08A7F96F-1D34-4AD8-A324-DDD9B7126D3B}" type="slidenum">
              <a:rPr lang="en-US" smtClean="0"/>
              <a:pPr/>
              <a:t>16</a:t>
            </a:fld>
            <a:endParaRPr lang="en-US" dirty="0"/>
          </a:p>
        </p:txBody>
      </p:sp>
      <p:sp>
        <p:nvSpPr>
          <p:cNvPr id="6"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基础教育</a:t>
            </a:r>
            <a:endParaRPr lang="en-US" dirty="0">
              <a:solidFill>
                <a:srgbClr val="FF0000"/>
              </a:solidFill>
            </a:endParaRPr>
          </a:p>
        </p:txBody>
      </p:sp>
    </p:spTree>
    <p:extLst>
      <p:ext uri="{BB962C8B-B14F-4D97-AF65-F5344CB8AC3E}">
        <p14:creationId xmlns:p14="http://schemas.microsoft.com/office/powerpoint/2010/main" val="3578442757"/>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93799" y="1558925"/>
            <a:ext cx="7633677"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zh-CN" altLang="en-US" b="1" dirty="0" smtClean="0"/>
              <a:t>第三、</a:t>
            </a:r>
            <a:r>
              <a:rPr lang="zh-CN" altLang="zh-CN" b="1" dirty="0" smtClean="0"/>
              <a:t>修订“留守儿童”</a:t>
            </a:r>
            <a:r>
              <a:rPr lang="zh-CN" altLang="en-US" b="1" dirty="0" smtClean="0"/>
              <a:t>“</a:t>
            </a:r>
            <a:r>
              <a:rPr lang="zh-CN" altLang="zh-CN" b="1" dirty="0" smtClean="0"/>
              <a:t>农村留守儿童</a:t>
            </a:r>
            <a:r>
              <a:rPr lang="zh-CN" altLang="en-US" b="1" dirty="0" smtClean="0"/>
              <a:t>”</a:t>
            </a:r>
            <a:r>
              <a:rPr lang="zh-CN" altLang="zh-CN" b="1" dirty="0" smtClean="0"/>
              <a:t>指标解释</a:t>
            </a:r>
          </a:p>
          <a:p>
            <a:pPr lvl="1">
              <a:buFont typeface="Wingdings" panose="05000000000000000000" pitchFamily="2" charset="2"/>
              <a:buChar char="Ø"/>
            </a:pPr>
            <a:endParaRPr lang="en-US" altLang="zh-CN" b="1" dirty="0" smtClean="0"/>
          </a:p>
          <a:p>
            <a:pPr lvl="1">
              <a:buFont typeface="Wingdings" panose="05000000000000000000" pitchFamily="2" charset="2"/>
              <a:buChar char="Ø"/>
            </a:pPr>
            <a:r>
              <a:rPr lang="zh-CN" altLang="en-US" b="1" dirty="0" smtClean="0"/>
              <a:t>二、指标解释</a:t>
            </a:r>
            <a:endParaRPr lang="en-US" altLang="zh-CN" b="1" dirty="0" smtClean="0"/>
          </a:p>
          <a:p>
            <a:pPr lvl="1">
              <a:buFont typeface="Wingdings" panose="05000000000000000000" pitchFamily="2" charset="2"/>
              <a:buChar char="Ø"/>
            </a:pPr>
            <a:endParaRPr lang="en-US" altLang="zh-CN" b="1" dirty="0"/>
          </a:p>
        </p:txBody>
      </p:sp>
      <p:graphicFrame>
        <p:nvGraphicFramePr>
          <p:cNvPr id="9" name="图示 8"/>
          <p:cNvGraphicFramePr/>
          <p:nvPr>
            <p:extLst>
              <p:ext uri="{D42A27DB-BD31-4B8C-83A1-F6EECF244321}">
                <p14:modId xmlns:p14="http://schemas.microsoft.com/office/powerpoint/2010/main" val="1777550981"/>
              </p:ext>
            </p:extLst>
          </p:nvPr>
        </p:nvGraphicFramePr>
        <p:xfrm>
          <a:off x="1611922" y="2935652"/>
          <a:ext cx="6538546" cy="41157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灯片编号占位符 1"/>
          <p:cNvSpPr>
            <a:spLocks noGrp="1"/>
          </p:cNvSpPr>
          <p:nvPr>
            <p:ph type="sldNum" sz="quarter" idx="12"/>
          </p:nvPr>
        </p:nvSpPr>
        <p:spPr/>
        <p:txBody>
          <a:bodyPr/>
          <a:lstStyle/>
          <a:p>
            <a:fld id="{08A7F96F-1D34-4AD8-A324-DDD9B7126D3B}" type="slidenum">
              <a:rPr lang="en-US" smtClean="0"/>
              <a:pPr/>
              <a:t>17</a:t>
            </a:fld>
            <a:endParaRPr lang="en-US" dirty="0"/>
          </a:p>
        </p:txBody>
      </p:sp>
      <p:sp>
        <p:nvSpPr>
          <p:cNvPr id="7"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基础教育</a:t>
            </a:r>
            <a:endParaRPr lang="en-US" dirty="0">
              <a:solidFill>
                <a:srgbClr val="FF0000"/>
              </a:solidFill>
            </a:endParaRPr>
          </a:p>
        </p:txBody>
      </p:sp>
    </p:spTree>
    <p:extLst>
      <p:ext uri="{BB962C8B-B14F-4D97-AF65-F5344CB8AC3E}">
        <p14:creationId xmlns:p14="http://schemas.microsoft.com/office/powerpoint/2010/main" val="836175774"/>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93800" y="1558925"/>
            <a:ext cx="7651262"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zh-CN" altLang="en-US" b="1" dirty="0" smtClean="0"/>
              <a:t>第三、</a:t>
            </a:r>
            <a:r>
              <a:rPr lang="zh-CN" altLang="zh-CN" b="1" dirty="0" smtClean="0"/>
              <a:t>修订“留守儿童”</a:t>
            </a:r>
            <a:r>
              <a:rPr lang="zh-CN" altLang="en-US" b="1" dirty="0" smtClean="0"/>
              <a:t>“</a:t>
            </a:r>
            <a:r>
              <a:rPr lang="zh-CN" altLang="zh-CN" b="1" dirty="0" smtClean="0"/>
              <a:t>农村留守儿童</a:t>
            </a:r>
            <a:r>
              <a:rPr lang="zh-CN" altLang="en-US" b="1" dirty="0" smtClean="0"/>
              <a:t>”</a:t>
            </a:r>
            <a:r>
              <a:rPr lang="zh-CN" altLang="zh-CN" b="1" dirty="0" smtClean="0"/>
              <a:t>指标解释</a:t>
            </a:r>
          </a:p>
          <a:p>
            <a:pPr lvl="1">
              <a:buFont typeface="Wingdings" panose="05000000000000000000" pitchFamily="2" charset="2"/>
              <a:buChar char="Ø"/>
            </a:pPr>
            <a:endParaRPr lang="en-US" altLang="zh-CN" b="1" dirty="0" smtClean="0"/>
          </a:p>
          <a:p>
            <a:pPr lvl="1">
              <a:buFont typeface="Wingdings" panose="05000000000000000000" pitchFamily="2" charset="2"/>
              <a:buChar char="Ø"/>
            </a:pPr>
            <a:endParaRPr lang="en-US" altLang="zh-CN" b="1" dirty="0"/>
          </a:p>
          <a:p>
            <a:pPr lvl="1">
              <a:buFont typeface="Wingdings" panose="05000000000000000000" pitchFamily="2" charset="2"/>
              <a:buChar char="Ø"/>
            </a:pPr>
            <a:endParaRPr lang="en-US" altLang="zh-CN" b="1" dirty="0" smtClean="0"/>
          </a:p>
          <a:p>
            <a:pPr lvl="1">
              <a:buFont typeface="Wingdings" panose="05000000000000000000" pitchFamily="2" charset="2"/>
              <a:buChar char="Ø"/>
            </a:pPr>
            <a:r>
              <a:rPr lang="zh-CN" altLang="en-US" b="1" dirty="0" smtClean="0"/>
              <a:t>三、特别提醒</a:t>
            </a:r>
            <a:endParaRPr lang="en-US" altLang="zh-CN" b="1" dirty="0" smtClean="0"/>
          </a:p>
          <a:p>
            <a:pPr lvl="1">
              <a:buFont typeface="Wingdings" panose="05000000000000000000" pitchFamily="2" charset="2"/>
              <a:buChar char="Ø"/>
            </a:pPr>
            <a:endParaRPr lang="en-US" altLang="zh-CN" b="1" dirty="0"/>
          </a:p>
          <a:p>
            <a:pPr lvl="1">
              <a:buFont typeface="Wingdings" panose="05000000000000000000" pitchFamily="2" charset="2"/>
              <a:buChar char="Ø"/>
            </a:pPr>
            <a:r>
              <a:rPr lang="zh-CN" altLang="en-US" b="1" dirty="0" smtClean="0"/>
              <a:t>各级培训时，特别强调，提醒大家注意</a:t>
            </a:r>
            <a:endParaRPr lang="en-US" altLang="zh-CN" b="1" dirty="0" smtClean="0"/>
          </a:p>
          <a:p>
            <a:pPr lvl="1">
              <a:buFont typeface="Wingdings" panose="05000000000000000000" pitchFamily="2" charset="2"/>
              <a:buChar char="Ø"/>
            </a:pPr>
            <a:endParaRPr lang="en-US" altLang="zh-CN" b="1" dirty="0"/>
          </a:p>
          <a:p>
            <a:pPr lvl="1">
              <a:buFont typeface="Wingdings" panose="05000000000000000000" pitchFamily="2" charset="2"/>
              <a:buChar char="Ø"/>
            </a:pPr>
            <a:r>
              <a:rPr lang="zh-CN" altLang="en-US" b="1" dirty="0" smtClean="0"/>
              <a:t>数据审核要特别关注</a:t>
            </a:r>
            <a:endParaRPr lang="en-US" altLang="zh-CN" b="1" dirty="0" smtClean="0"/>
          </a:p>
          <a:p>
            <a:pPr lvl="1">
              <a:buFont typeface="Wingdings" panose="05000000000000000000" pitchFamily="2" charset="2"/>
              <a:buChar char="Ø"/>
            </a:pPr>
            <a:endParaRPr lang="en-US" altLang="zh-CN" b="1" dirty="0"/>
          </a:p>
          <a:p>
            <a:pPr lvl="1">
              <a:buFont typeface="Wingdings" panose="05000000000000000000" pitchFamily="2" charset="2"/>
              <a:buChar char="Ø"/>
            </a:pPr>
            <a:endParaRPr lang="en-US" altLang="zh-CN" b="1" dirty="0" smtClean="0"/>
          </a:p>
          <a:p>
            <a:pPr lvl="1">
              <a:buFont typeface="Wingdings" panose="05000000000000000000" pitchFamily="2" charset="2"/>
              <a:buChar char="Ø"/>
            </a:pPr>
            <a:endParaRPr lang="en-US" altLang="zh-CN" b="1" dirty="0"/>
          </a:p>
          <a:p>
            <a:pPr lvl="1">
              <a:buFont typeface="Wingdings" panose="05000000000000000000" pitchFamily="2" charset="2"/>
              <a:buChar char="Ø"/>
            </a:pPr>
            <a:endParaRPr lang="en-US" altLang="zh-CN" b="1" dirty="0" smtClean="0"/>
          </a:p>
          <a:p>
            <a:pPr lvl="1">
              <a:buFont typeface="Wingdings" panose="05000000000000000000" pitchFamily="2" charset="2"/>
              <a:buChar char="Ø"/>
            </a:pPr>
            <a:endParaRPr lang="en-US" altLang="zh-CN" b="1" dirty="0" smtClean="0"/>
          </a:p>
          <a:p>
            <a:pPr lvl="1">
              <a:buFont typeface="Wingdings" panose="05000000000000000000" pitchFamily="2" charset="2"/>
              <a:buChar char="Ø"/>
            </a:pPr>
            <a:endParaRPr lang="en-US" altLang="zh-CN" b="1" dirty="0"/>
          </a:p>
          <a:p>
            <a:pPr lvl="1">
              <a:buFont typeface="Wingdings" panose="05000000000000000000" pitchFamily="2" charset="2"/>
              <a:buChar char="Ø"/>
            </a:pPr>
            <a:endParaRPr lang="en-US" altLang="zh-CN" b="1" dirty="0"/>
          </a:p>
        </p:txBody>
      </p:sp>
      <p:sp>
        <p:nvSpPr>
          <p:cNvPr id="2" name="灯片编号占位符 1"/>
          <p:cNvSpPr>
            <a:spLocks noGrp="1"/>
          </p:cNvSpPr>
          <p:nvPr>
            <p:ph type="sldNum" sz="quarter" idx="12"/>
          </p:nvPr>
        </p:nvSpPr>
        <p:spPr/>
        <p:txBody>
          <a:bodyPr/>
          <a:lstStyle/>
          <a:p>
            <a:fld id="{08A7F96F-1D34-4AD8-A324-DDD9B7126D3B}" type="slidenum">
              <a:rPr lang="en-US" smtClean="0"/>
              <a:pPr/>
              <a:t>18</a:t>
            </a:fld>
            <a:endParaRPr lang="en-US" dirty="0"/>
          </a:p>
        </p:txBody>
      </p:sp>
      <p:sp>
        <p:nvSpPr>
          <p:cNvPr id="6"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基础教育</a:t>
            </a:r>
            <a:endParaRPr lang="en-US" dirty="0">
              <a:solidFill>
                <a:srgbClr val="FF0000"/>
              </a:solidFill>
            </a:endParaRPr>
          </a:p>
        </p:txBody>
      </p:sp>
    </p:spTree>
    <p:extLst>
      <p:ext uri="{BB962C8B-B14F-4D97-AF65-F5344CB8AC3E}">
        <p14:creationId xmlns:p14="http://schemas.microsoft.com/office/powerpoint/2010/main" val="3306391397"/>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93800" y="1558925"/>
            <a:ext cx="7492998"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zh-CN" altLang="en-US" b="1" dirty="0" smtClean="0"/>
              <a:t>第四、</a:t>
            </a:r>
            <a:r>
              <a:rPr lang="zh-CN" altLang="zh-CN" b="1" dirty="0"/>
              <a:t>中小学教师职称制度改革</a:t>
            </a:r>
            <a:endParaRPr lang="zh-CN" altLang="zh-CN" b="1" dirty="0" smtClean="0"/>
          </a:p>
          <a:p>
            <a:pPr lvl="1">
              <a:buFont typeface="Wingdings" panose="05000000000000000000" pitchFamily="2" charset="2"/>
              <a:buChar char="Ø"/>
            </a:pPr>
            <a:endParaRPr lang="en-US" altLang="zh-CN" b="1" dirty="0" smtClean="0"/>
          </a:p>
          <a:p>
            <a:pPr lvl="1">
              <a:buFont typeface="Wingdings" panose="05000000000000000000" pitchFamily="2" charset="2"/>
              <a:buChar char="Ø"/>
            </a:pPr>
            <a:endParaRPr lang="en-US" altLang="zh-CN" b="1" dirty="0" smtClean="0"/>
          </a:p>
          <a:p>
            <a:pPr lvl="1">
              <a:buFont typeface="Wingdings" panose="05000000000000000000" pitchFamily="2" charset="2"/>
              <a:buChar char="Ø"/>
            </a:pPr>
            <a:r>
              <a:rPr lang="zh-CN" altLang="en-US" b="1" dirty="0" smtClean="0"/>
              <a:t>一、背景</a:t>
            </a:r>
            <a:endParaRPr lang="en-US" altLang="zh-CN" b="1" dirty="0" smtClean="0"/>
          </a:p>
          <a:p>
            <a:pPr lvl="1">
              <a:buFont typeface="Wingdings" panose="05000000000000000000" pitchFamily="2" charset="2"/>
              <a:buChar char="Ø"/>
            </a:pPr>
            <a:endParaRPr lang="en-US" altLang="zh-CN" b="1" dirty="0"/>
          </a:p>
          <a:p>
            <a:pPr lvl="1">
              <a:buFont typeface="Wingdings" panose="05000000000000000000" pitchFamily="2" charset="2"/>
              <a:buChar char="Ø"/>
            </a:pPr>
            <a:r>
              <a:rPr lang="en-US" altLang="zh-CN" dirty="0"/>
              <a:t>2015</a:t>
            </a:r>
            <a:r>
              <a:rPr lang="zh-CN" altLang="zh-CN" dirty="0"/>
              <a:t>年</a:t>
            </a:r>
            <a:r>
              <a:rPr lang="en-US" altLang="zh-CN" dirty="0"/>
              <a:t>8</a:t>
            </a:r>
            <a:r>
              <a:rPr lang="zh-CN" altLang="zh-CN" dirty="0"/>
              <a:t>月</a:t>
            </a:r>
            <a:r>
              <a:rPr lang="en-US" altLang="zh-CN" dirty="0"/>
              <a:t>28</a:t>
            </a:r>
            <a:r>
              <a:rPr lang="zh-CN" altLang="zh-CN" dirty="0" smtClean="0"/>
              <a:t>日</a:t>
            </a:r>
            <a:r>
              <a:rPr lang="zh-CN" altLang="en-US" dirty="0"/>
              <a:t>，人力资源社会保障</a:t>
            </a:r>
            <a:r>
              <a:rPr lang="zh-CN" altLang="en-US" dirty="0" smtClean="0"/>
              <a:t>部、教育部发布</a:t>
            </a:r>
            <a:r>
              <a:rPr lang="en-US" altLang="zh-CN" dirty="0" smtClean="0"/>
              <a:t>《</a:t>
            </a:r>
            <a:r>
              <a:rPr lang="zh-CN" altLang="en-US" dirty="0">
                <a:hlinkClick r:id="rId2" action="ppaction://hlinkfile"/>
              </a:rPr>
              <a:t>关于深化中小学教师职称制度改革的指导意见</a:t>
            </a:r>
            <a:r>
              <a:rPr lang="en-US" altLang="zh-CN" dirty="0" smtClean="0"/>
              <a:t>》</a:t>
            </a:r>
          </a:p>
          <a:p>
            <a:pPr lvl="1">
              <a:buFont typeface="Wingdings" panose="05000000000000000000" pitchFamily="2" charset="2"/>
              <a:buChar char="Ø"/>
            </a:pPr>
            <a:endParaRPr lang="en-US" altLang="zh-CN" dirty="0" smtClean="0"/>
          </a:p>
          <a:p>
            <a:pPr lvl="1">
              <a:buFont typeface="Wingdings" panose="05000000000000000000" pitchFamily="2" charset="2"/>
              <a:buChar char="Ø"/>
            </a:pPr>
            <a:endParaRPr lang="en-US" altLang="zh-CN" b="1" dirty="0"/>
          </a:p>
          <a:p>
            <a:pPr lvl="1">
              <a:buFont typeface="Wingdings" panose="05000000000000000000" pitchFamily="2" charset="2"/>
              <a:buChar char="Ø"/>
            </a:pPr>
            <a:endParaRPr lang="en-US" altLang="zh-CN" b="1" dirty="0" smtClean="0">
              <a:solidFill>
                <a:srgbClr val="FFFF00"/>
              </a:solidFill>
            </a:endParaRPr>
          </a:p>
          <a:p>
            <a:pPr lvl="1">
              <a:buFont typeface="Wingdings" panose="05000000000000000000" pitchFamily="2" charset="2"/>
              <a:buChar char="Ø"/>
            </a:pPr>
            <a:endParaRPr lang="en-US" altLang="zh-CN" b="1" dirty="0">
              <a:solidFill>
                <a:srgbClr val="FFFF00"/>
              </a:solidFill>
            </a:endParaRPr>
          </a:p>
        </p:txBody>
      </p:sp>
      <p:graphicFrame>
        <p:nvGraphicFramePr>
          <p:cNvPr id="4" name="表格 3"/>
          <p:cNvGraphicFramePr>
            <a:graphicFrameLocks noGrp="1"/>
          </p:cNvGraphicFramePr>
          <p:nvPr>
            <p:extLst>
              <p:ext uri="{D42A27DB-BD31-4B8C-83A1-F6EECF244321}">
                <p14:modId xmlns:p14="http://schemas.microsoft.com/office/powerpoint/2010/main" val="3783062863"/>
              </p:ext>
            </p:extLst>
          </p:nvPr>
        </p:nvGraphicFramePr>
        <p:xfrm>
          <a:off x="1583030" y="4275101"/>
          <a:ext cx="6661785" cy="2322924"/>
        </p:xfrm>
        <a:graphic>
          <a:graphicData uri="http://schemas.openxmlformats.org/drawingml/2006/table">
            <a:tbl>
              <a:tblPr firstRow="1" firstCol="1" bandRow="1">
                <a:tableStyleId>{16D9F66E-5EB9-4882-86FB-DCBF35E3C3E4}</a:tableStyleId>
              </a:tblPr>
              <a:tblGrid>
                <a:gridCol w="987425">
                  <a:extLst>
                    <a:ext uri="{9D8B030D-6E8A-4147-A177-3AD203B41FA5}">
                      <a16:colId xmlns:a16="http://schemas.microsoft.com/office/drawing/2014/main" val="20000"/>
                    </a:ext>
                  </a:extLst>
                </a:gridCol>
                <a:gridCol w="899795">
                  <a:extLst>
                    <a:ext uri="{9D8B030D-6E8A-4147-A177-3AD203B41FA5}">
                      <a16:colId xmlns:a16="http://schemas.microsoft.com/office/drawing/2014/main" val="20001"/>
                    </a:ext>
                  </a:extLst>
                </a:gridCol>
                <a:gridCol w="723900">
                  <a:extLst>
                    <a:ext uri="{9D8B030D-6E8A-4147-A177-3AD203B41FA5}">
                      <a16:colId xmlns:a16="http://schemas.microsoft.com/office/drawing/2014/main" val="20002"/>
                    </a:ext>
                  </a:extLst>
                </a:gridCol>
                <a:gridCol w="989965">
                  <a:extLst>
                    <a:ext uri="{9D8B030D-6E8A-4147-A177-3AD203B41FA5}">
                      <a16:colId xmlns:a16="http://schemas.microsoft.com/office/drawing/2014/main" val="20003"/>
                    </a:ext>
                  </a:extLst>
                </a:gridCol>
                <a:gridCol w="990600">
                  <a:extLst>
                    <a:ext uri="{9D8B030D-6E8A-4147-A177-3AD203B41FA5}">
                      <a16:colId xmlns:a16="http://schemas.microsoft.com/office/drawing/2014/main" val="20004"/>
                    </a:ext>
                  </a:extLst>
                </a:gridCol>
                <a:gridCol w="1259840">
                  <a:extLst>
                    <a:ext uri="{9D8B030D-6E8A-4147-A177-3AD203B41FA5}">
                      <a16:colId xmlns:a16="http://schemas.microsoft.com/office/drawing/2014/main" val="20005"/>
                    </a:ext>
                  </a:extLst>
                </a:gridCol>
                <a:gridCol w="810260">
                  <a:extLst>
                    <a:ext uri="{9D8B030D-6E8A-4147-A177-3AD203B41FA5}">
                      <a16:colId xmlns:a16="http://schemas.microsoft.com/office/drawing/2014/main" val="20006"/>
                    </a:ext>
                  </a:extLst>
                </a:gridCol>
              </a:tblGrid>
              <a:tr h="230358">
                <a:tc gridSpan="3">
                  <a:txBody>
                    <a:bodyPr/>
                    <a:lstStyle/>
                    <a:p>
                      <a:pPr algn="ctr">
                        <a:spcAft>
                          <a:spcPts val="0"/>
                        </a:spcAft>
                      </a:pPr>
                      <a:r>
                        <a:rPr lang="zh-CN" sz="1050" kern="100" dirty="0">
                          <a:solidFill>
                            <a:srgbClr val="FF0000"/>
                          </a:solidFill>
                          <a:effectLst/>
                          <a:latin typeface="宋体" panose="02010600030101010101" pitchFamily="2" charset="-122"/>
                          <a:ea typeface="宋体" panose="02010600030101010101" pitchFamily="2" charset="-122"/>
                        </a:rPr>
                        <a:t>中小学教师职称制度改革前</a:t>
                      </a:r>
                    </a:p>
                  </a:txBody>
                  <a:tcPr marL="68580" marR="68580" marT="0" marB="0"/>
                </a:tc>
                <a:tc hMerge="1">
                  <a:txBody>
                    <a:bodyPr/>
                    <a:lstStyle/>
                    <a:p>
                      <a:endParaRPr lang="zh-CN" altLang="en-US"/>
                    </a:p>
                  </a:txBody>
                  <a:tcPr/>
                </a:tc>
                <a:tc hMerge="1">
                  <a:txBody>
                    <a:bodyPr/>
                    <a:lstStyle/>
                    <a:p>
                      <a:endParaRPr lang="zh-CN" altLang="en-US"/>
                    </a:p>
                  </a:txBody>
                  <a:tcPr/>
                </a:tc>
                <a:tc gridSpan="4">
                  <a:txBody>
                    <a:bodyPr/>
                    <a:lstStyle/>
                    <a:p>
                      <a:pPr algn="ctr">
                        <a:spcAft>
                          <a:spcPts val="0"/>
                        </a:spcAft>
                      </a:pPr>
                      <a:r>
                        <a:rPr lang="zh-CN" sz="1050" kern="100">
                          <a:solidFill>
                            <a:srgbClr val="FF0000"/>
                          </a:solidFill>
                          <a:effectLst/>
                          <a:latin typeface="宋体" panose="02010600030101010101" pitchFamily="2" charset="-122"/>
                          <a:ea typeface="宋体" panose="02010600030101010101" pitchFamily="2" charset="-122"/>
                        </a:rPr>
                        <a:t>中小学教师职称制度改革后</a:t>
                      </a: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460718">
                <a:tc>
                  <a:txBody>
                    <a:bodyPr/>
                    <a:lstStyle/>
                    <a:p>
                      <a:pPr algn="ctr">
                        <a:spcAft>
                          <a:spcPts val="0"/>
                        </a:spcAft>
                      </a:pPr>
                      <a:r>
                        <a:rPr lang="zh-CN" sz="1050" b="1" kern="100" dirty="0">
                          <a:solidFill>
                            <a:srgbClr val="FF0000"/>
                          </a:solidFill>
                          <a:effectLst/>
                          <a:latin typeface="宋体" panose="02010600030101010101" pitchFamily="2" charset="-122"/>
                          <a:ea typeface="宋体" panose="02010600030101010101" pitchFamily="2" charset="-122"/>
                        </a:rPr>
                        <a:t>小学</a:t>
                      </a:r>
                    </a:p>
                  </a:txBody>
                  <a:tcPr marL="68580" marR="68580" marT="0" marB="0"/>
                </a:tc>
                <a:tc>
                  <a:txBody>
                    <a:bodyPr/>
                    <a:lstStyle/>
                    <a:p>
                      <a:pPr algn="ctr">
                        <a:spcAft>
                          <a:spcPts val="0"/>
                        </a:spcAft>
                      </a:pPr>
                      <a:r>
                        <a:rPr lang="zh-CN" sz="1050" b="1" kern="100" dirty="0">
                          <a:solidFill>
                            <a:srgbClr val="FF0000"/>
                          </a:solidFill>
                          <a:effectLst/>
                          <a:latin typeface="宋体" panose="02010600030101010101" pitchFamily="2" charset="-122"/>
                          <a:ea typeface="宋体" panose="02010600030101010101" pitchFamily="2" charset="-122"/>
                        </a:rPr>
                        <a:t>初中</a:t>
                      </a:r>
                    </a:p>
                  </a:txBody>
                  <a:tcPr marL="68580" marR="68580" marT="0" marB="0"/>
                </a:tc>
                <a:tc>
                  <a:txBody>
                    <a:bodyPr/>
                    <a:lstStyle/>
                    <a:p>
                      <a:pPr algn="ctr">
                        <a:spcAft>
                          <a:spcPts val="0"/>
                        </a:spcAft>
                      </a:pPr>
                      <a:r>
                        <a:rPr lang="zh-CN" sz="1050" b="1" kern="100" dirty="0">
                          <a:solidFill>
                            <a:srgbClr val="FF0000"/>
                          </a:solidFill>
                          <a:effectLst/>
                          <a:latin typeface="宋体" panose="02010600030101010101" pitchFamily="2" charset="-122"/>
                          <a:ea typeface="宋体" panose="02010600030101010101" pitchFamily="2" charset="-122"/>
                        </a:rPr>
                        <a:t>高中</a:t>
                      </a:r>
                    </a:p>
                  </a:txBody>
                  <a:tcPr marL="68580" marR="68580" marT="0" marB="0"/>
                </a:tc>
                <a:tc>
                  <a:txBody>
                    <a:bodyPr/>
                    <a:lstStyle/>
                    <a:p>
                      <a:pPr algn="ctr">
                        <a:spcAft>
                          <a:spcPts val="0"/>
                        </a:spcAft>
                      </a:pPr>
                      <a:r>
                        <a:rPr lang="zh-CN" sz="1050" b="1" kern="100" dirty="0">
                          <a:solidFill>
                            <a:srgbClr val="FF0000"/>
                          </a:solidFill>
                          <a:effectLst/>
                          <a:latin typeface="宋体" panose="02010600030101010101" pitchFamily="2" charset="-122"/>
                          <a:ea typeface="宋体" panose="02010600030101010101" pitchFamily="2" charset="-122"/>
                        </a:rPr>
                        <a:t>中小学教师职称（职务）名称</a:t>
                      </a:r>
                    </a:p>
                  </a:txBody>
                  <a:tcPr marL="68580" marR="68580" marT="0" marB="0"/>
                </a:tc>
                <a:tc>
                  <a:txBody>
                    <a:bodyPr/>
                    <a:lstStyle/>
                    <a:p>
                      <a:pPr algn="ctr">
                        <a:spcAft>
                          <a:spcPts val="0"/>
                        </a:spcAft>
                      </a:pPr>
                      <a:r>
                        <a:rPr lang="zh-CN" sz="1050" b="1" kern="100" dirty="0">
                          <a:solidFill>
                            <a:srgbClr val="FF0000"/>
                          </a:solidFill>
                          <a:effectLst/>
                          <a:latin typeface="宋体" panose="02010600030101010101" pitchFamily="2" charset="-122"/>
                          <a:ea typeface="宋体" panose="02010600030101010101" pitchFamily="2" charset="-122"/>
                        </a:rPr>
                        <a:t>中小学职称（职务）等级</a:t>
                      </a:r>
                    </a:p>
                  </a:txBody>
                  <a:tcPr marL="68580" marR="68580" marT="0" marB="0"/>
                </a:tc>
                <a:tc>
                  <a:txBody>
                    <a:bodyPr/>
                    <a:lstStyle/>
                    <a:p>
                      <a:pPr algn="ctr">
                        <a:spcAft>
                          <a:spcPts val="0"/>
                        </a:spcAft>
                      </a:pPr>
                      <a:r>
                        <a:rPr lang="zh-CN" sz="1050" b="1" kern="100">
                          <a:solidFill>
                            <a:srgbClr val="FF0000"/>
                          </a:solidFill>
                          <a:effectLst/>
                          <a:latin typeface="宋体" panose="02010600030101010101" pitchFamily="2" charset="-122"/>
                          <a:ea typeface="宋体" panose="02010600030101010101" pitchFamily="2" charset="-122"/>
                        </a:rPr>
                        <a:t>对应事业单位专业技术岗位等级</a:t>
                      </a:r>
                    </a:p>
                  </a:txBody>
                  <a:tcPr marL="68580" marR="68580" marT="0" marB="0"/>
                </a:tc>
                <a:tc>
                  <a:txBody>
                    <a:bodyPr/>
                    <a:lstStyle/>
                    <a:p>
                      <a:pPr algn="ctr">
                        <a:spcAft>
                          <a:spcPts val="0"/>
                        </a:spcAft>
                      </a:pPr>
                      <a:r>
                        <a:rPr lang="zh-CN" sz="1050" b="1" kern="100">
                          <a:solidFill>
                            <a:srgbClr val="FF0000"/>
                          </a:solidFill>
                          <a:effectLst/>
                          <a:latin typeface="宋体" panose="02010600030101010101" pitchFamily="2" charset="-122"/>
                          <a:ea typeface="宋体" panose="02010600030101010101" pitchFamily="2" charset="-122"/>
                        </a:rPr>
                        <a:t>教师职务</a:t>
                      </a:r>
                    </a:p>
                  </a:txBody>
                  <a:tcPr marL="68580" marR="68580" marT="0" marB="0"/>
                </a:tc>
                <a:extLst>
                  <a:ext uri="{0D108BD9-81ED-4DB2-BD59-A6C34878D82A}">
                    <a16:rowId xmlns:a16="http://schemas.microsoft.com/office/drawing/2014/main" val="10001"/>
                  </a:ext>
                </a:extLst>
              </a:tr>
              <a:tr h="230358">
                <a:tc>
                  <a:txBody>
                    <a:bodyPr/>
                    <a:lstStyle/>
                    <a:p>
                      <a:pPr algn="l">
                        <a:spcAft>
                          <a:spcPts val="0"/>
                        </a:spcAft>
                      </a:pPr>
                      <a:r>
                        <a:rPr lang="en-US" sz="1050" b="1" kern="100">
                          <a:solidFill>
                            <a:srgbClr val="FF0000"/>
                          </a:solidFill>
                          <a:effectLst/>
                          <a:latin typeface="宋体" panose="02010600030101010101" pitchFamily="2" charset="-122"/>
                          <a:ea typeface="宋体" panose="02010600030101010101" pitchFamily="2" charset="-122"/>
                        </a:rPr>
                        <a:t>---</a:t>
                      </a:r>
                      <a:endParaRPr lang="zh-CN" sz="1050" b="1" kern="100">
                        <a:solidFill>
                          <a:srgbClr val="FF0000"/>
                        </a:solidFill>
                        <a:effectLst/>
                        <a:latin typeface="宋体" panose="02010600030101010101" pitchFamily="2" charset="-122"/>
                        <a:ea typeface="宋体" panose="02010600030101010101" pitchFamily="2" charset="-122"/>
                      </a:endParaRPr>
                    </a:p>
                  </a:txBody>
                  <a:tcPr marL="68580" marR="68580" marT="0" marB="0" anchor="ctr"/>
                </a:tc>
                <a:tc>
                  <a:txBody>
                    <a:bodyPr/>
                    <a:lstStyle/>
                    <a:p>
                      <a:pPr algn="l">
                        <a:spcAft>
                          <a:spcPts val="0"/>
                        </a:spcAft>
                      </a:pPr>
                      <a:r>
                        <a:rPr lang="en-US" sz="1050" b="1" kern="100">
                          <a:solidFill>
                            <a:srgbClr val="FF0000"/>
                          </a:solidFill>
                          <a:effectLst/>
                          <a:latin typeface="宋体" panose="02010600030101010101" pitchFamily="2" charset="-122"/>
                          <a:ea typeface="宋体" panose="02010600030101010101" pitchFamily="2" charset="-122"/>
                        </a:rPr>
                        <a:t>---</a:t>
                      </a:r>
                      <a:endParaRPr lang="zh-CN" sz="1050" b="1" kern="100">
                        <a:solidFill>
                          <a:srgbClr val="FF0000"/>
                        </a:solidFill>
                        <a:effectLst/>
                        <a:latin typeface="宋体" panose="02010600030101010101" pitchFamily="2" charset="-122"/>
                        <a:ea typeface="宋体" panose="02010600030101010101" pitchFamily="2" charset="-122"/>
                      </a:endParaRPr>
                    </a:p>
                  </a:txBody>
                  <a:tcPr marL="68580" marR="68580" marT="0" marB="0" anchor="ctr"/>
                </a:tc>
                <a:tc>
                  <a:txBody>
                    <a:bodyPr/>
                    <a:lstStyle/>
                    <a:p>
                      <a:pPr algn="just">
                        <a:spcAft>
                          <a:spcPts val="0"/>
                        </a:spcAft>
                      </a:pPr>
                      <a:r>
                        <a:rPr lang="en-US" sz="1050" b="1" kern="100">
                          <a:solidFill>
                            <a:srgbClr val="FF0000"/>
                          </a:solidFill>
                          <a:effectLst/>
                          <a:latin typeface="宋体" panose="02010600030101010101" pitchFamily="2" charset="-122"/>
                          <a:ea typeface="宋体" panose="02010600030101010101" pitchFamily="2" charset="-122"/>
                        </a:rPr>
                        <a:t>---</a:t>
                      </a:r>
                      <a:endParaRPr lang="zh-CN" sz="1050" b="1" kern="100">
                        <a:solidFill>
                          <a:srgbClr val="FF0000"/>
                        </a:solidFill>
                        <a:effectLst/>
                        <a:latin typeface="宋体" panose="02010600030101010101" pitchFamily="2" charset="-122"/>
                        <a:ea typeface="宋体" panose="02010600030101010101" pitchFamily="2" charset="-122"/>
                      </a:endParaRPr>
                    </a:p>
                  </a:txBody>
                  <a:tcPr marL="68580" marR="68580" marT="0" marB="0" anchor="ctr"/>
                </a:tc>
                <a:tc>
                  <a:txBody>
                    <a:bodyPr/>
                    <a:lstStyle/>
                    <a:p>
                      <a:pPr algn="l">
                        <a:spcAft>
                          <a:spcPts val="0"/>
                        </a:spcAft>
                      </a:pPr>
                      <a:r>
                        <a:rPr lang="zh-CN" sz="1050" b="1" kern="100">
                          <a:solidFill>
                            <a:srgbClr val="FF0000"/>
                          </a:solidFill>
                          <a:effectLst/>
                          <a:latin typeface="宋体" panose="02010600030101010101" pitchFamily="2" charset="-122"/>
                          <a:ea typeface="宋体" panose="02010600030101010101" pitchFamily="2" charset="-122"/>
                        </a:rPr>
                        <a:t>正高级教师</a:t>
                      </a:r>
                    </a:p>
                  </a:txBody>
                  <a:tcPr marL="68580" marR="68580" marT="0" marB="0"/>
                </a:tc>
                <a:tc>
                  <a:txBody>
                    <a:bodyPr/>
                    <a:lstStyle/>
                    <a:p>
                      <a:pPr algn="l">
                        <a:spcAft>
                          <a:spcPts val="0"/>
                        </a:spcAft>
                      </a:pPr>
                      <a:r>
                        <a:rPr lang="zh-CN" sz="1050" b="1" kern="100" dirty="0">
                          <a:solidFill>
                            <a:srgbClr val="FF0000"/>
                          </a:solidFill>
                          <a:effectLst/>
                          <a:latin typeface="宋体" panose="02010600030101010101" pitchFamily="2" charset="-122"/>
                          <a:ea typeface="宋体" panose="02010600030101010101" pitchFamily="2" charset="-122"/>
                        </a:rPr>
                        <a:t>正高级</a:t>
                      </a:r>
                    </a:p>
                  </a:txBody>
                  <a:tcPr marL="68580" marR="68580" marT="0" marB="0"/>
                </a:tc>
                <a:tc>
                  <a:txBody>
                    <a:bodyPr/>
                    <a:lstStyle/>
                    <a:p>
                      <a:pPr algn="l">
                        <a:spcAft>
                          <a:spcPts val="0"/>
                        </a:spcAft>
                      </a:pPr>
                      <a:r>
                        <a:rPr lang="zh-CN" sz="1050" b="1" kern="100" dirty="0">
                          <a:solidFill>
                            <a:srgbClr val="FF0000"/>
                          </a:solidFill>
                          <a:effectLst/>
                          <a:latin typeface="宋体" panose="02010600030101010101" pitchFamily="2" charset="-122"/>
                          <a:ea typeface="宋体" panose="02010600030101010101" pitchFamily="2" charset="-122"/>
                        </a:rPr>
                        <a:t>一至四级</a:t>
                      </a:r>
                    </a:p>
                  </a:txBody>
                  <a:tcPr marL="68580" marR="68580" marT="0" marB="0"/>
                </a:tc>
                <a:tc rowSpan="2">
                  <a:txBody>
                    <a:bodyPr/>
                    <a:lstStyle/>
                    <a:p>
                      <a:pPr algn="l">
                        <a:spcAft>
                          <a:spcPts val="0"/>
                        </a:spcAft>
                      </a:pPr>
                      <a:r>
                        <a:rPr lang="zh-CN" sz="1050" b="1" kern="100">
                          <a:solidFill>
                            <a:srgbClr val="FF0000"/>
                          </a:solidFill>
                          <a:effectLst/>
                          <a:latin typeface="宋体" panose="02010600030101010101" pitchFamily="2" charset="-122"/>
                          <a:ea typeface="宋体" panose="02010600030101010101" pitchFamily="2" charset="-122"/>
                        </a:rPr>
                        <a:t>高级</a:t>
                      </a:r>
                    </a:p>
                  </a:txBody>
                  <a:tcPr marL="68580" marR="68580" marT="0" marB="0"/>
                </a:tc>
                <a:extLst>
                  <a:ext uri="{0D108BD9-81ED-4DB2-BD59-A6C34878D82A}">
                    <a16:rowId xmlns:a16="http://schemas.microsoft.com/office/drawing/2014/main" val="10002"/>
                  </a:ext>
                </a:extLst>
              </a:tr>
              <a:tr h="230358">
                <a:tc>
                  <a:txBody>
                    <a:bodyPr/>
                    <a:lstStyle/>
                    <a:p>
                      <a:pPr algn="l">
                        <a:spcAft>
                          <a:spcPts val="0"/>
                        </a:spcAft>
                      </a:pPr>
                      <a:r>
                        <a:rPr lang="zh-CN" sz="1050" b="1" kern="100" dirty="0">
                          <a:solidFill>
                            <a:srgbClr val="FF0000"/>
                          </a:solidFill>
                          <a:effectLst/>
                          <a:latin typeface="宋体" panose="02010600030101010101" pitchFamily="2" charset="-122"/>
                          <a:ea typeface="宋体" panose="02010600030101010101" pitchFamily="2" charset="-122"/>
                        </a:rPr>
                        <a:t>中学高级</a:t>
                      </a:r>
                    </a:p>
                  </a:txBody>
                  <a:tcPr marL="68580" marR="68580" marT="0" marB="0" anchor="ctr"/>
                </a:tc>
                <a:tc>
                  <a:txBody>
                    <a:bodyPr/>
                    <a:lstStyle/>
                    <a:p>
                      <a:pPr algn="l">
                        <a:spcAft>
                          <a:spcPts val="0"/>
                        </a:spcAft>
                      </a:pPr>
                      <a:r>
                        <a:rPr lang="zh-CN" sz="1050" b="1" kern="100" dirty="0">
                          <a:solidFill>
                            <a:srgbClr val="FF0000"/>
                          </a:solidFill>
                          <a:effectLst/>
                          <a:latin typeface="宋体" panose="02010600030101010101" pitchFamily="2" charset="-122"/>
                          <a:ea typeface="宋体" panose="02010600030101010101" pitchFamily="2" charset="-122"/>
                        </a:rPr>
                        <a:t>中学高级</a:t>
                      </a:r>
                    </a:p>
                  </a:txBody>
                  <a:tcPr marL="68580" marR="68580" marT="0" marB="0" anchor="ctr"/>
                </a:tc>
                <a:tc>
                  <a:txBody>
                    <a:bodyPr/>
                    <a:lstStyle/>
                    <a:p>
                      <a:pPr algn="just">
                        <a:spcAft>
                          <a:spcPts val="0"/>
                        </a:spcAft>
                      </a:pPr>
                      <a:r>
                        <a:rPr lang="zh-CN" sz="1050" b="1" kern="100" dirty="0">
                          <a:solidFill>
                            <a:srgbClr val="FF0000"/>
                          </a:solidFill>
                          <a:effectLst/>
                          <a:latin typeface="宋体" panose="02010600030101010101" pitchFamily="2" charset="-122"/>
                          <a:ea typeface="宋体" panose="02010600030101010101" pitchFamily="2" charset="-122"/>
                        </a:rPr>
                        <a:t>中学高级</a:t>
                      </a:r>
                    </a:p>
                  </a:txBody>
                  <a:tcPr marL="68580" marR="68580" marT="0" marB="0" anchor="ctr"/>
                </a:tc>
                <a:tc>
                  <a:txBody>
                    <a:bodyPr/>
                    <a:lstStyle/>
                    <a:p>
                      <a:pPr algn="l">
                        <a:spcAft>
                          <a:spcPts val="0"/>
                        </a:spcAft>
                      </a:pPr>
                      <a:r>
                        <a:rPr lang="zh-CN" sz="1050" b="1" kern="100" dirty="0">
                          <a:solidFill>
                            <a:srgbClr val="FF0000"/>
                          </a:solidFill>
                          <a:effectLst/>
                          <a:latin typeface="宋体" panose="02010600030101010101" pitchFamily="2" charset="-122"/>
                          <a:ea typeface="宋体" panose="02010600030101010101" pitchFamily="2" charset="-122"/>
                        </a:rPr>
                        <a:t>高级教师</a:t>
                      </a:r>
                    </a:p>
                  </a:txBody>
                  <a:tcPr marL="68580" marR="68580" marT="0" marB="0"/>
                </a:tc>
                <a:tc>
                  <a:txBody>
                    <a:bodyPr/>
                    <a:lstStyle/>
                    <a:p>
                      <a:pPr algn="l">
                        <a:spcAft>
                          <a:spcPts val="0"/>
                        </a:spcAft>
                      </a:pPr>
                      <a:r>
                        <a:rPr lang="zh-CN" sz="1050" b="1" kern="100" dirty="0">
                          <a:solidFill>
                            <a:srgbClr val="FF0000"/>
                          </a:solidFill>
                          <a:effectLst/>
                          <a:latin typeface="宋体" panose="02010600030101010101" pitchFamily="2" charset="-122"/>
                          <a:ea typeface="宋体" panose="02010600030101010101" pitchFamily="2" charset="-122"/>
                        </a:rPr>
                        <a:t>副高级</a:t>
                      </a:r>
                    </a:p>
                  </a:txBody>
                  <a:tcPr marL="68580" marR="68580" marT="0" marB="0"/>
                </a:tc>
                <a:tc>
                  <a:txBody>
                    <a:bodyPr/>
                    <a:lstStyle/>
                    <a:p>
                      <a:pPr algn="l">
                        <a:spcAft>
                          <a:spcPts val="0"/>
                        </a:spcAft>
                      </a:pPr>
                      <a:r>
                        <a:rPr lang="zh-CN" sz="1050" b="1" kern="100" dirty="0">
                          <a:solidFill>
                            <a:srgbClr val="FF0000"/>
                          </a:solidFill>
                          <a:effectLst/>
                          <a:latin typeface="宋体" panose="02010600030101010101" pitchFamily="2" charset="-122"/>
                          <a:ea typeface="宋体" panose="02010600030101010101" pitchFamily="2" charset="-122"/>
                        </a:rPr>
                        <a:t>五至七级</a:t>
                      </a:r>
                    </a:p>
                  </a:txBody>
                  <a:tcPr marL="68580" marR="68580" marT="0" marB="0"/>
                </a:tc>
                <a:tc vMerge="1">
                  <a:txBody>
                    <a:bodyPr/>
                    <a:lstStyle/>
                    <a:p>
                      <a:endParaRPr lang="zh-CN" altLang="en-US"/>
                    </a:p>
                  </a:txBody>
                  <a:tcPr/>
                </a:tc>
                <a:extLst>
                  <a:ext uri="{0D108BD9-81ED-4DB2-BD59-A6C34878D82A}">
                    <a16:rowId xmlns:a16="http://schemas.microsoft.com/office/drawing/2014/main" val="10003"/>
                  </a:ext>
                </a:extLst>
              </a:tr>
              <a:tr h="230358">
                <a:tc>
                  <a:txBody>
                    <a:bodyPr/>
                    <a:lstStyle/>
                    <a:p>
                      <a:pPr algn="l">
                        <a:spcAft>
                          <a:spcPts val="0"/>
                        </a:spcAft>
                      </a:pPr>
                      <a:r>
                        <a:rPr lang="zh-CN" sz="1050" b="1" kern="100">
                          <a:solidFill>
                            <a:srgbClr val="FF0000"/>
                          </a:solidFill>
                          <a:effectLst/>
                          <a:latin typeface="宋体" panose="02010600030101010101" pitchFamily="2" charset="-122"/>
                          <a:ea typeface="宋体" panose="02010600030101010101" pitchFamily="2" charset="-122"/>
                        </a:rPr>
                        <a:t>小学高级</a:t>
                      </a:r>
                    </a:p>
                  </a:txBody>
                  <a:tcPr marL="68580" marR="68580" marT="0" marB="0" anchor="ctr"/>
                </a:tc>
                <a:tc>
                  <a:txBody>
                    <a:bodyPr/>
                    <a:lstStyle/>
                    <a:p>
                      <a:pPr algn="l">
                        <a:spcAft>
                          <a:spcPts val="0"/>
                        </a:spcAft>
                      </a:pPr>
                      <a:r>
                        <a:rPr lang="zh-CN" sz="1050" b="1" kern="100">
                          <a:solidFill>
                            <a:srgbClr val="FF0000"/>
                          </a:solidFill>
                          <a:effectLst/>
                          <a:latin typeface="宋体" panose="02010600030101010101" pitchFamily="2" charset="-122"/>
                          <a:ea typeface="宋体" panose="02010600030101010101" pitchFamily="2" charset="-122"/>
                        </a:rPr>
                        <a:t>中学一级</a:t>
                      </a:r>
                    </a:p>
                  </a:txBody>
                  <a:tcPr marL="68580" marR="68580" marT="0" marB="0" anchor="ctr"/>
                </a:tc>
                <a:tc>
                  <a:txBody>
                    <a:bodyPr/>
                    <a:lstStyle/>
                    <a:p>
                      <a:pPr algn="just">
                        <a:spcAft>
                          <a:spcPts val="0"/>
                        </a:spcAft>
                      </a:pPr>
                      <a:r>
                        <a:rPr lang="zh-CN" sz="1050" b="1" kern="100" dirty="0">
                          <a:solidFill>
                            <a:srgbClr val="FF0000"/>
                          </a:solidFill>
                          <a:effectLst/>
                          <a:latin typeface="宋体" panose="02010600030101010101" pitchFamily="2" charset="-122"/>
                          <a:ea typeface="宋体" panose="02010600030101010101" pitchFamily="2" charset="-122"/>
                        </a:rPr>
                        <a:t>中学一级</a:t>
                      </a:r>
                    </a:p>
                  </a:txBody>
                  <a:tcPr marL="68580" marR="68580" marT="0" marB="0" anchor="ctr"/>
                </a:tc>
                <a:tc>
                  <a:txBody>
                    <a:bodyPr/>
                    <a:lstStyle/>
                    <a:p>
                      <a:pPr algn="l">
                        <a:spcAft>
                          <a:spcPts val="0"/>
                        </a:spcAft>
                      </a:pPr>
                      <a:r>
                        <a:rPr lang="zh-CN" sz="1050" b="1" kern="100" dirty="0">
                          <a:solidFill>
                            <a:srgbClr val="FF0000"/>
                          </a:solidFill>
                          <a:effectLst/>
                          <a:latin typeface="宋体" panose="02010600030101010101" pitchFamily="2" charset="-122"/>
                          <a:ea typeface="宋体" panose="02010600030101010101" pitchFamily="2" charset="-122"/>
                        </a:rPr>
                        <a:t>一级教师</a:t>
                      </a:r>
                    </a:p>
                  </a:txBody>
                  <a:tcPr marL="68580" marR="68580" marT="0" marB="0"/>
                </a:tc>
                <a:tc>
                  <a:txBody>
                    <a:bodyPr/>
                    <a:lstStyle/>
                    <a:p>
                      <a:pPr algn="l">
                        <a:spcAft>
                          <a:spcPts val="0"/>
                        </a:spcAft>
                      </a:pPr>
                      <a:r>
                        <a:rPr lang="zh-CN" sz="1050" b="1" kern="100">
                          <a:solidFill>
                            <a:srgbClr val="FF0000"/>
                          </a:solidFill>
                          <a:effectLst/>
                          <a:latin typeface="宋体" panose="02010600030101010101" pitchFamily="2" charset="-122"/>
                          <a:ea typeface="宋体" panose="02010600030101010101" pitchFamily="2" charset="-122"/>
                        </a:rPr>
                        <a:t>中级</a:t>
                      </a:r>
                    </a:p>
                  </a:txBody>
                  <a:tcPr marL="68580" marR="68580" marT="0" marB="0"/>
                </a:tc>
                <a:tc>
                  <a:txBody>
                    <a:bodyPr/>
                    <a:lstStyle/>
                    <a:p>
                      <a:pPr algn="l">
                        <a:spcAft>
                          <a:spcPts val="0"/>
                        </a:spcAft>
                      </a:pPr>
                      <a:r>
                        <a:rPr lang="zh-CN" sz="1050" b="1" kern="100" dirty="0">
                          <a:solidFill>
                            <a:srgbClr val="FF0000"/>
                          </a:solidFill>
                          <a:effectLst/>
                          <a:latin typeface="宋体" panose="02010600030101010101" pitchFamily="2" charset="-122"/>
                          <a:ea typeface="宋体" panose="02010600030101010101" pitchFamily="2" charset="-122"/>
                        </a:rPr>
                        <a:t>八至十级</a:t>
                      </a:r>
                    </a:p>
                  </a:txBody>
                  <a:tcPr marL="68580" marR="68580" marT="0" marB="0"/>
                </a:tc>
                <a:tc>
                  <a:txBody>
                    <a:bodyPr/>
                    <a:lstStyle/>
                    <a:p>
                      <a:pPr algn="l">
                        <a:spcAft>
                          <a:spcPts val="0"/>
                        </a:spcAft>
                      </a:pPr>
                      <a:r>
                        <a:rPr lang="zh-CN" sz="1050" b="1" kern="100">
                          <a:solidFill>
                            <a:srgbClr val="FF0000"/>
                          </a:solidFill>
                          <a:effectLst/>
                          <a:latin typeface="宋体" panose="02010600030101010101" pitchFamily="2" charset="-122"/>
                          <a:ea typeface="宋体" panose="02010600030101010101" pitchFamily="2" charset="-122"/>
                        </a:rPr>
                        <a:t>中级</a:t>
                      </a:r>
                    </a:p>
                  </a:txBody>
                  <a:tcPr marL="68580" marR="68580" marT="0" marB="0"/>
                </a:tc>
                <a:extLst>
                  <a:ext uri="{0D108BD9-81ED-4DB2-BD59-A6C34878D82A}">
                    <a16:rowId xmlns:a16="http://schemas.microsoft.com/office/drawing/2014/main" val="10004"/>
                  </a:ext>
                </a:extLst>
              </a:tr>
              <a:tr h="230358">
                <a:tc>
                  <a:txBody>
                    <a:bodyPr/>
                    <a:lstStyle/>
                    <a:p>
                      <a:pPr algn="l">
                        <a:spcAft>
                          <a:spcPts val="0"/>
                        </a:spcAft>
                      </a:pPr>
                      <a:r>
                        <a:rPr lang="zh-CN" sz="1050" b="1" kern="100">
                          <a:solidFill>
                            <a:srgbClr val="FF0000"/>
                          </a:solidFill>
                          <a:effectLst/>
                          <a:latin typeface="宋体" panose="02010600030101010101" pitchFamily="2" charset="-122"/>
                          <a:ea typeface="宋体" panose="02010600030101010101" pitchFamily="2" charset="-122"/>
                        </a:rPr>
                        <a:t>小学一级</a:t>
                      </a:r>
                    </a:p>
                  </a:txBody>
                  <a:tcPr marL="68580" marR="68580" marT="0" marB="0" anchor="ctr"/>
                </a:tc>
                <a:tc>
                  <a:txBody>
                    <a:bodyPr/>
                    <a:lstStyle/>
                    <a:p>
                      <a:pPr algn="l">
                        <a:spcAft>
                          <a:spcPts val="0"/>
                        </a:spcAft>
                      </a:pPr>
                      <a:r>
                        <a:rPr lang="zh-CN" sz="1050" b="1" kern="100">
                          <a:solidFill>
                            <a:srgbClr val="FF0000"/>
                          </a:solidFill>
                          <a:effectLst/>
                          <a:latin typeface="宋体" panose="02010600030101010101" pitchFamily="2" charset="-122"/>
                          <a:ea typeface="宋体" panose="02010600030101010101" pitchFamily="2" charset="-122"/>
                        </a:rPr>
                        <a:t>中学二级</a:t>
                      </a:r>
                    </a:p>
                  </a:txBody>
                  <a:tcPr marL="68580" marR="68580" marT="0" marB="0" anchor="ctr"/>
                </a:tc>
                <a:tc>
                  <a:txBody>
                    <a:bodyPr/>
                    <a:lstStyle/>
                    <a:p>
                      <a:pPr algn="just">
                        <a:spcAft>
                          <a:spcPts val="0"/>
                        </a:spcAft>
                      </a:pPr>
                      <a:r>
                        <a:rPr lang="zh-CN" sz="1050" b="1" kern="100">
                          <a:solidFill>
                            <a:srgbClr val="FF0000"/>
                          </a:solidFill>
                          <a:effectLst/>
                          <a:latin typeface="宋体" panose="02010600030101010101" pitchFamily="2" charset="-122"/>
                          <a:ea typeface="宋体" panose="02010600030101010101" pitchFamily="2" charset="-122"/>
                        </a:rPr>
                        <a:t>中学二级</a:t>
                      </a:r>
                    </a:p>
                  </a:txBody>
                  <a:tcPr marL="68580" marR="68580" marT="0" marB="0" anchor="ctr"/>
                </a:tc>
                <a:tc>
                  <a:txBody>
                    <a:bodyPr/>
                    <a:lstStyle/>
                    <a:p>
                      <a:pPr algn="l">
                        <a:spcAft>
                          <a:spcPts val="0"/>
                        </a:spcAft>
                      </a:pPr>
                      <a:r>
                        <a:rPr lang="zh-CN" sz="1050" b="1" kern="100">
                          <a:solidFill>
                            <a:srgbClr val="FF0000"/>
                          </a:solidFill>
                          <a:effectLst/>
                          <a:latin typeface="宋体" panose="02010600030101010101" pitchFamily="2" charset="-122"/>
                          <a:ea typeface="宋体" panose="02010600030101010101" pitchFamily="2" charset="-122"/>
                        </a:rPr>
                        <a:t>二级教师</a:t>
                      </a:r>
                    </a:p>
                  </a:txBody>
                  <a:tcPr marL="68580" marR="68580" marT="0" marB="0"/>
                </a:tc>
                <a:tc>
                  <a:txBody>
                    <a:bodyPr/>
                    <a:lstStyle/>
                    <a:p>
                      <a:pPr algn="l">
                        <a:spcAft>
                          <a:spcPts val="0"/>
                        </a:spcAft>
                      </a:pPr>
                      <a:r>
                        <a:rPr lang="zh-CN" sz="1050" b="1" kern="100">
                          <a:solidFill>
                            <a:srgbClr val="FF0000"/>
                          </a:solidFill>
                          <a:effectLst/>
                          <a:latin typeface="宋体" panose="02010600030101010101" pitchFamily="2" charset="-122"/>
                          <a:ea typeface="宋体" panose="02010600030101010101" pitchFamily="2" charset="-122"/>
                        </a:rPr>
                        <a:t>助理级</a:t>
                      </a:r>
                    </a:p>
                  </a:txBody>
                  <a:tcPr marL="68580" marR="68580" marT="0" marB="0"/>
                </a:tc>
                <a:tc>
                  <a:txBody>
                    <a:bodyPr/>
                    <a:lstStyle/>
                    <a:p>
                      <a:pPr algn="l">
                        <a:spcAft>
                          <a:spcPts val="0"/>
                        </a:spcAft>
                      </a:pPr>
                      <a:r>
                        <a:rPr lang="zh-CN" sz="1050" b="1" kern="100" dirty="0">
                          <a:solidFill>
                            <a:srgbClr val="FF0000"/>
                          </a:solidFill>
                          <a:effectLst/>
                          <a:latin typeface="宋体" panose="02010600030101010101" pitchFamily="2" charset="-122"/>
                          <a:ea typeface="宋体" panose="02010600030101010101" pitchFamily="2" charset="-122"/>
                        </a:rPr>
                        <a:t>十一至十二级</a:t>
                      </a:r>
                    </a:p>
                  </a:txBody>
                  <a:tcPr marL="68580" marR="68580" marT="0" marB="0"/>
                </a:tc>
                <a:tc rowSpan="3">
                  <a:txBody>
                    <a:bodyPr/>
                    <a:lstStyle/>
                    <a:p>
                      <a:pPr algn="l">
                        <a:spcAft>
                          <a:spcPts val="0"/>
                        </a:spcAft>
                      </a:pPr>
                      <a:r>
                        <a:rPr lang="zh-CN" sz="1050" b="1" kern="100" dirty="0">
                          <a:solidFill>
                            <a:srgbClr val="FF0000"/>
                          </a:solidFill>
                          <a:effectLst/>
                          <a:latin typeface="宋体" panose="02010600030101010101" pitchFamily="2" charset="-122"/>
                          <a:ea typeface="宋体" panose="02010600030101010101" pitchFamily="2" charset="-122"/>
                        </a:rPr>
                        <a:t>初级</a:t>
                      </a:r>
                    </a:p>
                  </a:txBody>
                  <a:tcPr marL="68580" marR="68580" marT="0" marB="0"/>
                </a:tc>
                <a:extLst>
                  <a:ext uri="{0D108BD9-81ED-4DB2-BD59-A6C34878D82A}">
                    <a16:rowId xmlns:a16="http://schemas.microsoft.com/office/drawing/2014/main" val="10005"/>
                  </a:ext>
                </a:extLst>
              </a:tr>
              <a:tr h="230358">
                <a:tc>
                  <a:txBody>
                    <a:bodyPr/>
                    <a:lstStyle/>
                    <a:p>
                      <a:pPr algn="l">
                        <a:spcAft>
                          <a:spcPts val="0"/>
                        </a:spcAft>
                      </a:pPr>
                      <a:r>
                        <a:rPr lang="zh-CN" sz="1050" b="1" kern="100">
                          <a:solidFill>
                            <a:srgbClr val="FF0000"/>
                          </a:solidFill>
                          <a:effectLst/>
                          <a:latin typeface="宋体" panose="02010600030101010101" pitchFamily="2" charset="-122"/>
                          <a:ea typeface="宋体" panose="02010600030101010101" pitchFamily="2" charset="-122"/>
                        </a:rPr>
                        <a:t>小学二级</a:t>
                      </a:r>
                    </a:p>
                  </a:txBody>
                  <a:tcPr marL="68580" marR="68580" marT="0" marB="0" anchor="ctr"/>
                </a:tc>
                <a:tc>
                  <a:txBody>
                    <a:bodyPr/>
                    <a:lstStyle/>
                    <a:p>
                      <a:pPr algn="l">
                        <a:spcAft>
                          <a:spcPts val="0"/>
                        </a:spcAft>
                      </a:pPr>
                      <a:r>
                        <a:rPr lang="zh-CN" sz="1050" b="1" kern="100">
                          <a:solidFill>
                            <a:srgbClr val="FF0000"/>
                          </a:solidFill>
                          <a:effectLst/>
                          <a:latin typeface="宋体" panose="02010600030101010101" pitchFamily="2" charset="-122"/>
                          <a:ea typeface="宋体" panose="02010600030101010101" pitchFamily="2" charset="-122"/>
                        </a:rPr>
                        <a:t>中学三级</a:t>
                      </a:r>
                    </a:p>
                  </a:txBody>
                  <a:tcPr marL="68580" marR="68580" marT="0" marB="0" anchor="ctr"/>
                </a:tc>
                <a:tc>
                  <a:txBody>
                    <a:bodyPr/>
                    <a:lstStyle/>
                    <a:p>
                      <a:pPr algn="just">
                        <a:spcAft>
                          <a:spcPts val="0"/>
                        </a:spcAft>
                      </a:pPr>
                      <a:r>
                        <a:rPr lang="zh-CN" sz="1050" b="1" kern="100">
                          <a:solidFill>
                            <a:srgbClr val="FF0000"/>
                          </a:solidFill>
                          <a:effectLst/>
                          <a:latin typeface="宋体" panose="02010600030101010101" pitchFamily="2" charset="-122"/>
                          <a:ea typeface="宋体" panose="02010600030101010101" pitchFamily="2" charset="-122"/>
                        </a:rPr>
                        <a:t>中学三级</a:t>
                      </a:r>
                    </a:p>
                  </a:txBody>
                  <a:tcPr marL="68580" marR="68580" marT="0" marB="0" anchor="ctr"/>
                </a:tc>
                <a:tc rowSpan="2">
                  <a:txBody>
                    <a:bodyPr/>
                    <a:lstStyle/>
                    <a:p>
                      <a:pPr algn="l">
                        <a:spcAft>
                          <a:spcPts val="0"/>
                        </a:spcAft>
                      </a:pPr>
                      <a:r>
                        <a:rPr lang="zh-CN" sz="1050" b="1" kern="100">
                          <a:solidFill>
                            <a:srgbClr val="FF0000"/>
                          </a:solidFill>
                          <a:effectLst/>
                          <a:latin typeface="宋体" panose="02010600030101010101" pitchFamily="2" charset="-122"/>
                          <a:ea typeface="宋体" panose="02010600030101010101" pitchFamily="2" charset="-122"/>
                        </a:rPr>
                        <a:t>三级教师</a:t>
                      </a:r>
                    </a:p>
                  </a:txBody>
                  <a:tcPr marL="68580" marR="68580" marT="0" marB="0"/>
                </a:tc>
                <a:tc rowSpan="2">
                  <a:txBody>
                    <a:bodyPr/>
                    <a:lstStyle/>
                    <a:p>
                      <a:pPr algn="l">
                        <a:spcAft>
                          <a:spcPts val="0"/>
                        </a:spcAft>
                      </a:pPr>
                      <a:r>
                        <a:rPr lang="zh-CN" sz="1050" b="1" kern="100">
                          <a:solidFill>
                            <a:srgbClr val="FF0000"/>
                          </a:solidFill>
                          <a:effectLst/>
                          <a:latin typeface="宋体" panose="02010600030101010101" pitchFamily="2" charset="-122"/>
                          <a:ea typeface="宋体" panose="02010600030101010101" pitchFamily="2" charset="-122"/>
                        </a:rPr>
                        <a:t>员级</a:t>
                      </a:r>
                    </a:p>
                  </a:txBody>
                  <a:tcPr marL="68580" marR="68580" marT="0" marB="0"/>
                </a:tc>
                <a:tc rowSpan="2">
                  <a:txBody>
                    <a:bodyPr/>
                    <a:lstStyle/>
                    <a:p>
                      <a:pPr algn="l">
                        <a:spcAft>
                          <a:spcPts val="0"/>
                        </a:spcAft>
                      </a:pPr>
                      <a:r>
                        <a:rPr lang="zh-CN" sz="1050" b="1" kern="100" dirty="0">
                          <a:solidFill>
                            <a:srgbClr val="FF0000"/>
                          </a:solidFill>
                          <a:effectLst/>
                          <a:latin typeface="宋体" panose="02010600030101010101" pitchFamily="2" charset="-122"/>
                          <a:ea typeface="宋体" panose="02010600030101010101" pitchFamily="2" charset="-122"/>
                        </a:rPr>
                        <a:t>十三级</a:t>
                      </a:r>
                    </a:p>
                  </a:txBody>
                  <a:tcPr marL="68580" marR="68580" marT="0" marB="0"/>
                </a:tc>
                <a:tc vMerge="1">
                  <a:txBody>
                    <a:bodyPr/>
                    <a:lstStyle/>
                    <a:p>
                      <a:endParaRPr lang="zh-CN" altLang="en-US"/>
                    </a:p>
                  </a:txBody>
                  <a:tcPr/>
                </a:tc>
                <a:extLst>
                  <a:ext uri="{0D108BD9-81ED-4DB2-BD59-A6C34878D82A}">
                    <a16:rowId xmlns:a16="http://schemas.microsoft.com/office/drawing/2014/main" val="10006"/>
                  </a:ext>
                </a:extLst>
              </a:tr>
              <a:tr h="230358">
                <a:tc>
                  <a:txBody>
                    <a:bodyPr/>
                    <a:lstStyle/>
                    <a:p>
                      <a:pPr algn="l">
                        <a:spcAft>
                          <a:spcPts val="0"/>
                        </a:spcAft>
                      </a:pPr>
                      <a:r>
                        <a:rPr lang="zh-CN" sz="1050" b="1" kern="100">
                          <a:solidFill>
                            <a:srgbClr val="FF0000"/>
                          </a:solidFill>
                          <a:effectLst/>
                          <a:latin typeface="宋体" panose="02010600030101010101" pitchFamily="2" charset="-122"/>
                          <a:ea typeface="宋体" panose="02010600030101010101" pitchFamily="2" charset="-122"/>
                        </a:rPr>
                        <a:t>小学三级</a:t>
                      </a:r>
                    </a:p>
                  </a:txBody>
                  <a:tcPr marL="68580" marR="68580" marT="0" marB="0" anchor="ctr"/>
                </a:tc>
                <a:tc>
                  <a:txBody>
                    <a:bodyPr/>
                    <a:lstStyle/>
                    <a:p>
                      <a:pPr algn="l">
                        <a:spcAft>
                          <a:spcPts val="0"/>
                        </a:spcAft>
                      </a:pPr>
                      <a:r>
                        <a:rPr lang="en-US" sz="1050" b="1" kern="100">
                          <a:solidFill>
                            <a:srgbClr val="FF0000"/>
                          </a:solidFill>
                          <a:effectLst/>
                          <a:latin typeface="宋体" panose="02010600030101010101" pitchFamily="2" charset="-122"/>
                          <a:ea typeface="宋体" panose="02010600030101010101" pitchFamily="2" charset="-122"/>
                        </a:rPr>
                        <a:t> </a:t>
                      </a:r>
                      <a:endParaRPr lang="zh-CN" sz="1050" b="1" kern="100">
                        <a:solidFill>
                          <a:srgbClr val="FF0000"/>
                        </a:solidFill>
                        <a:effectLst/>
                        <a:latin typeface="宋体" panose="02010600030101010101" pitchFamily="2" charset="-122"/>
                        <a:ea typeface="宋体" panose="02010600030101010101" pitchFamily="2" charset="-122"/>
                      </a:endParaRPr>
                    </a:p>
                  </a:txBody>
                  <a:tcPr marL="68580" marR="68580" marT="0" marB="0" anchor="ctr"/>
                </a:tc>
                <a:tc>
                  <a:txBody>
                    <a:bodyPr/>
                    <a:lstStyle/>
                    <a:p>
                      <a:pPr algn="just">
                        <a:spcAft>
                          <a:spcPts val="0"/>
                        </a:spcAft>
                      </a:pPr>
                      <a:r>
                        <a:rPr lang="en-US" sz="1050" b="1" kern="100" dirty="0">
                          <a:solidFill>
                            <a:srgbClr val="FF0000"/>
                          </a:solidFill>
                          <a:effectLst/>
                          <a:latin typeface="宋体" panose="02010600030101010101" pitchFamily="2" charset="-122"/>
                          <a:ea typeface="宋体" panose="02010600030101010101" pitchFamily="2" charset="-122"/>
                        </a:rPr>
                        <a:t> </a:t>
                      </a:r>
                      <a:endParaRPr lang="zh-CN" sz="1050" b="1" kern="100" dirty="0">
                        <a:solidFill>
                          <a:srgbClr val="FF0000"/>
                        </a:solidFill>
                        <a:effectLst/>
                        <a:latin typeface="宋体" panose="02010600030101010101" pitchFamily="2" charset="-122"/>
                        <a:ea typeface="宋体" panose="02010600030101010101" pitchFamily="2" charset="-122"/>
                      </a:endParaRPr>
                    </a:p>
                  </a:txBody>
                  <a:tcPr marL="68580" marR="68580" marT="0" marB="0" anchor="ct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0007"/>
                  </a:ext>
                </a:extLst>
              </a:tr>
              <a:tr h="230358">
                <a:tc>
                  <a:txBody>
                    <a:bodyPr/>
                    <a:lstStyle/>
                    <a:p>
                      <a:pPr algn="l">
                        <a:spcAft>
                          <a:spcPts val="0"/>
                        </a:spcAft>
                      </a:pPr>
                      <a:r>
                        <a:rPr lang="zh-CN" sz="1050" b="1" kern="100">
                          <a:solidFill>
                            <a:srgbClr val="FF0000"/>
                          </a:solidFill>
                          <a:effectLst/>
                          <a:latin typeface="宋体" panose="02010600030101010101" pitchFamily="2" charset="-122"/>
                          <a:ea typeface="宋体" panose="02010600030101010101" pitchFamily="2" charset="-122"/>
                        </a:rPr>
                        <a:t>未定职级</a:t>
                      </a:r>
                    </a:p>
                  </a:txBody>
                  <a:tcPr marL="68580" marR="68580" marT="0" marB="0" anchor="ctr"/>
                </a:tc>
                <a:tc>
                  <a:txBody>
                    <a:bodyPr/>
                    <a:lstStyle/>
                    <a:p>
                      <a:pPr algn="l">
                        <a:spcAft>
                          <a:spcPts val="0"/>
                        </a:spcAft>
                      </a:pPr>
                      <a:r>
                        <a:rPr lang="zh-CN" sz="1050" b="1" kern="100">
                          <a:solidFill>
                            <a:srgbClr val="FF0000"/>
                          </a:solidFill>
                          <a:effectLst/>
                          <a:latin typeface="宋体" panose="02010600030101010101" pitchFamily="2" charset="-122"/>
                          <a:ea typeface="宋体" panose="02010600030101010101" pitchFamily="2" charset="-122"/>
                        </a:rPr>
                        <a:t>未定职级</a:t>
                      </a:r>
                    </a:p>
                  </a:txBody>
                  <a:tcPr marL="68580" marR="68580" marT="0" marB="0" anchor="ctr"/>
                </a:tc>
                <a:tc>
                  <a:txBody>
                    <a:bodyPr/>
                    <a:lstStyle/>
                    <a:p>
                      <a:pPr algn="just">
                        <a:spcAft>
                          <a:spcPts val="0"/>
                        </a:spcAft>
                      </a:pPr>
                      <a:r>
                        <a:rPr lang="zh-CN" sz="1050" b="1" kern="100">
                          <a:solidFill>
                            <a:srgbClr val="FF0000"/>
                          </a:solidFill>
                          <a:effectLst/>
                          <a:latin typeface="宋体" panose="02010600030101010101" pitchFamily="2" charset="-122"/>
                          <a:ea typeface="宋体" panose="02010600030101010101" pitchFamily="2" charset="-122"/>
                        </a:rPr>
                        <a:t>未定职级</a:t>
                      </a:r>
                    </a:p>
                  </a:txBody>
                  <a:tcPr marL="68580" marR="68580" marT="0" marB="0"/>
                </a:tc>
                <a:tc>
                  <a:txBody>
                    <a:bodyPr/>
                    <a:lstStyle/>
                    <a:p>
                      <a:pPr algn="l">
                        <a:spcAft>
                          <a:spcPts val="0"/>
                        </a:spcAft>
                      </a:pPr>
                      <a:r>
                        <a:rPr lang="en-US" sz="1050" b="1" kern="100">
                          <a:solidFill>
                            <a:srgbClr val="FF0000"/>
                          </a:solidFill>
                          <a:effectLst/>
                          <a:latin typeface="宋体" panose="02010600030101010101" pitchFamily="2" charset="-122"/>
                          <a:ea typeface="宋体" panose="02010600030101010101" pitchFamily="2" charset="-122"/>
                        </a:rPr>
                        <a:t> </a:t>
                      </a:r>
                      <a:endParaRPr lang="zh-CN" sz="1050" b="1" kern="100">
                        <a:solidFill>
                          <a:srgbClr val="FF0000"/>
                        </a:solidFill>
                        <a:effectLst/>
                        <a:latin typeface="宋体" panose="02010600030101010101" pitchFamily="2" charset="-122"/>
                        <a:ea typeface="宋体" panose="02010600030101010101" pitchFamily="2" charset="-122"/>
                      </a:endParaRPr>
                    </a:p>
                  </a:txBody>
                  <a:tcPr marL="68580" marR="68580" marT="0" marB="0"/>
                </a:tc>
                <a:tc>
                  <a:txBody>
                    <a:bodyPr/>
                    <a:lstStyle/>
                    <a:p>
                      <a:pPr algn="l">
                        <a:spcAft>
                          <a:spcPts val="0"/>
                        </a:spcAft>
                      </a:pPr>
                      <a:r>
                        <a:rPr lang="zh-CN" sz="1050" b="1" kern="100">
                          <a:solidFill>
                            <a:srgbClr val="FF0000"/>
                          </a:solidFill>
                          <a:effectLst/>
                          <a:latin typeface="宋体" panose="02010600030101010101" pitchFamily="2" charset="-122"/>
                          <a:ea typeface="宋体" panose="02010600030101010101" pitchFamily="2" charset="-122"/>
                        </a:rPr>
                        <a:t>未定职级</a:t>
                      </a:r>
                    </a:p>
                  </a:txBody>
                  <a:tcPr marL="68580" marR="68580" marT="0" marB="0"/>
                </a:tc>
                <a:tc>
                  <a:txBody>
                    <a:bodyPr/>
                    <a:lstStyle/>
                    <a:p>
                      <a:pPr algn="l">
                        <a:spcAft>
                          <a:spcPts val="0"/>
                        </a:spcAft>
                      </a:pPr>
                      <a:r>
                        <a:rPr lang="en-US" sz="1050" b="1" kern="100">
                          <a:solidFill>
                            <a:srgbClr val="FF0000"/>
                          </a:solidFill>
                          <a:effectLst/>
                          <a:latin typeface="宋体" panose="02010600030101010101" pitchFamily="2" charset="-122"/>
                          <a:ea typeface="宋体" panose="02010600030101010101" pitchFamily="2" charset="-122"/>
                        </a:rPr>
                        <a:t> </a:t>
                      </a:r>
                      <a:endParaRPr lang="zh-CN" sz="1050" b="1" kern="100">
                        <a:solidFill>
                          <a:srgbClr val="FF0000"/>
                        </a:solidFill>
                        <a:effectLst/>
                        <a:latin typeface="宋体" panose="02010600030101010101" pitchFamily="2" charset="-122"/>
                        <a:ea typeface="宋体" panose="02010600030101010101" pitchFamily="2" charset="-122"/>
                      </a:endParaRPr>
                    </a:p>
                  </a:txBody>
                  <a:tcPr marL="68580" marR="68580" marT="0" marB="0"/>
                </a:tc>
                <a:tc>
                  <a:txBody>
                    <a:bodyPr/>
                    <a:lstStyle/>
                    <a:p>
                      <a:pPr algn="l">
                        <a:spcAft>
                          <a:spcPts val="0"/>
                        </a:spcAft>
                      </a:pPr>
                      <a:r>
                        <a:rPr lang="en-US" sz="1050" b="1" kern="100" dirty="0">
                          <a:solidFill>
                            <a:srgbClr val="FF0000"/>
                          </a:solidFill>
                          <a:effectLst/>
                          <a:latin typeface="宋体" panose="02010600030101010101" pitchFamily="2" charset="-122"/>
                          <a:ea typeface="宋体" panose="02010600030101010101" pitchFamily="2" charset="-122"/>
                        </a:rPr>
                        <a:t> </a:t>
                      </a:r>
                      <a:endParaRPr lang="zh-CN" sz="1050" b="1" kern="100" dirty="0">
                        <a:solidFill>
                          <a:srgbClr val="FF0000"/>
                        </a:solidFill>
                        <a:effectLst/>
                        <a:latin typeface="宋体" panose="02010600030101010101" pitchFamily="2" charset="-122"/>
                        <a:ea typeface="宋体" panose="02010600030101010101" pitchFamily="2" charset="-122"/>
                      </a:endParaRPr>
                    </a:p>
                  </a:txBody>
                  <a:tcPr marL="68580" marR="68580" marT="0" marB="0"/>
                </a:tc>
                <a:extLst>
                  <a:ext uri="{0D108BD9-81ED-4DB2-BD59-A6C34878D82A}">
                    <a16:rowId xmlns:a16="http://schemas.microsoft.com/office/drawing/2014/main" val="10008"/>
                  </a:ext>
                </a:extLst>
              </a:tr>
            </a:tbl>
          </a:graphicData>
        </a:graphic>
      </p:graphicFrame>
      <p:sp>
        <p:nvSpPr>
          <p:cNvPr id="2" name="文本框 1"/>
          <p:cNvSpPr txBox="1"/>
          <p:nvPr/>
        </p:nvSpPr>
        <p:spPr>
          <a:xfrm>
            <a:off x="2962030" y="3785064"/>
            <a:ext cx="3956538" cy="369332"/>
          </a:xfrm>
          <a:prstGeom prst="rect">
            <a:avLst/>
          </a:prstGeom>
          <a:noFill/>
        </p:spPr>
        <p:txBody>
          <a:bodyPr wrap="square" rtlCol="0">
            <a:spAutoFit/>
          </a:bodyPr>
          <a:lstStyle/>
          <a:p>
            <a:pPr algn="ctr"/>
            <a:r>
              <a:rPr lang="zh-CN" altLang="zh-CN" b="1" kern="100" dirty="0">
                <a:solidFill>
                  <a:srgbClr val="FFC000"/>
                </a:solidFill>
                <a:latin typeface="宋体" panose="02010600030101010101" pitchFamily="2" charset="-122"/>
                <a:ea typeface="宋体" panose="02010600030101010101" pitchFamily="2" charset="-122"/>
              </a:rPr>
              <a:t>中小学教师职称制度</a:t>
            </a:r>
            <a:r>
              <a:rPr lang="zh-CN" altLang="zh-CN" b="1" kern="100" dirty="0" smtClean="0">
                <a:solidFill>
                  <a:srgbClr val="FFC000"/>
                </a:solidFill>
                <a:latin typeface="宋体" panose="02010600030101010101" pitchFamily="2" charset="-122"/>
                <a:ea typeface="宋体" panose="02010600030101010101" pitchFamily="2" charset="-122"/>
              </a:rPr>
              <a:t>改革</a:t>
            </a:r>
            <a:r>
              <a:rPr lang="zh-CN" altLang="en-US" b="1" kern="100" dirty="0" smtClean="0">
                <a:solidFill>
                  <a:srgbClr val="FFC000"/>
                </a:solidFill>
                <a:latin typeface="宋体" panose="02010600030101010101" pitchFamily="2" charset="-122"/>
                <a:ea typeface="宋体" panose="02010600030101010101" pitchFamily="2" charset="-122"/>
              </a:rPr>
              <a:t>前后对照表</a:t>
            </a:r>
            <a:endParaRPr lang="zh-CN" altLang="en-US" dirty="0" smtClean="0"/>
          </a:p>
        </p:txBody>
      </p:sp>
      <p:sp>
        <p:nvSpPr>
          <p:cNvPr id="3" name="灯片编号占位符 2"/>
          <p:cNvSpPr>
            <a:spLocks noGrp="1"/>
          </p:cNvSpPr>
          <p:nvPr>
            <p:ph type="sldNum" sz="quarter" idx="12"/>
          </p:nvPr>
        </p:nvSpPr>
        <p:spPr/>
        <p:txBody>
          <a:bodyPr/>
          <a:lstStyle/>
          <a:p>
            <a:fld id="{08A7F96F-1D34-4AD8-A324-DDD9B7126D3B}" type="slidenum">
              <a:rPr lang="en-US" smtClean="0"/>
              <a:pPr/>
              <a:t>19</a:t>
            </a:fld>
            <a:endParaRPr lang="en-US" dirty="0"/>
          </a:p>
        </p:txBody>
      </p:sp>
      <p:sp>
        <p:nvSpPr>
          <p:cNvPr id="8"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基础教育</a:t>
            </a:r>
            <a:endParaRPr lang="en-US" dirty="0">
              <a:solidFill>
                <a:srgbClr val="FF0000"/>
              </a:solidFill>
            </a:endParaRPr>
          </a:p>
        </p:txBody>
      </p:sp>
    </p:spTree>
    <p:extLst>
      <p:ext uri="{BB962C8B-B14F-4D97-AF65-F5344CB8AC3E}">
        <p14:creationId xmlns:p14="http://schemas.microsoft.com/office/powerpoint/2010/main" val="4071480525"/>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08A7F96F-1D34-4AD8-A324-DDD9B7126D3B}" type="slidenum">
              <a:rPr lang="en-US" smtClean="0"/>
              <a:pPr/>
              <a:t>2</a:t>
            </a:fld>
            <a:endParaRPr lang="en-US" dirty="0"/>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85901" y="1391025"/>
            <a:ext cx="6172200" cy="1168400"/>
          </a:xfrm>
          <a:prstGeom prst="round2DiagRect">
            <a:avLst>
              <a:gd name="adj1" fmla="val 16667"/>
              <a:gd name="adj2" fmla="val 0"/>
            </a:avLst>
          </a:prstGeom>
          <a:ln w="88900" cap="sq">
            <a:noFill/>
            <a:miter lim="800000"/>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3970" y="2559425"/>
            <a:ext cx="8255000" cy="4191000"/>
          </a:xfrm>
          <a:prstGeom prst="snip2DiagRect">
            <a:avLst/>
          </a:prstGeom>
          <a:solidFill>
            <a:srgbClr val="FFFFFF">
              <a:shade val="85000"/>
            </a:srgbClr>
          </a:solidFill>
          <a:ln w="88900" cap="sq">
            <a:noFill/>
            <a:miter lim="800000"/>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7"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endParaRPr lang="en-US" dirty="0">
              <a:solidFill>
                <a:srgbClr val="FF0000"/>
              </a:solidFill>
            </a:endParaRPr>
          </a:p>
        </p:txBody>
      </p:sp>
    </p:spTree>
    <p:extLst>
      <p:ext uri="{BB962C8B-B14F-4D97-AF65-F5344CB8AC3E}">
        <p14:creationId xmlns:p14="http://schemas.microsoft.com/office/powerpoint/2010/main" val="3265797741"/>
      </p:ext>
    </p:extLst>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93800" y="1558925"/>
            <a:ext cx="7492998"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zh-CN" altLang="en-US" b="1" dirty="0" smtClean="0"/>
              <a:t>第四、</a:t>
            </a:r>
            <a:r>
              <a:rPr lang="zh-CN" altLang="zh-CN" b="1" dirty="0"/>
              <a:t>中小学教师职称制度改革</a:t>
            </a:r>
            <a:endParaRPr lang="zh-CN" altLang="zh-CN" b="1" dirty="0" smtClean="0"/>
          </a:p>
          <a:p>
            <a:pPr lvl="1">
              <a:buFont typeface="Wingdings" panose="05000000000000000000" pitchFamily="2" charset="2"/>
              <a:buChar char="Ø"/>
            </a:pPr>
            <a:endParaRPr lang="en-US" altLang="zh-CN" b="1" dirty="0" smtClean="0"/>
          </a:p>
          <a:p>
            <a:pPr marL="457200" lvl="1" indent="0">
              <a:buNone/>
            </a:pPr>
            <a:r>
              <a:rPr lang="zh-CN" altLang="en-US" b="1" dirty="0" smtClean="0"/>
              <a:t>二、</a:t>
            </a:r>
            <a:r>
              <a:rPr lang="zh-CN" altLang="en-US" b="1" dirty="0"/>
              <a:t>问题说明</a:t>
            </a:r>
            <a:endParaRPr lang="en-US" altLang="zh-CN" b="1" dirty="0"/>
          </a:p>
          <a:p>
            <a:pPr marL="457200" lvl="1" indent="0">
              <a:buNone/>
            </a:pPr>
            <a:endParaRPr lang="en-US" altLang="zh-CN" b="1" dirty="0" smtClean="0">
              <a:solidFill>
                <a:srgbClr val="FFFF00"/>
              </a:solidFill>
            </a:endParaRPr>
          </a:p>
          <a:p>
            <a:pPr lvl="1">
              <a:buFont typeface="Wingdings" panose="05000000000000000000" pitchFamily="2" charset="2"/>
              <a:buChar char="Ø"/>
            </a:pPr>
            <a:endParaRPr lang="en-US" altLang="zh-CN" b="1" dirty="0">
              <a:solidFill>
                <a:srgbClr val="FFFF00"/>
              </a:solidFill>
            </a:endParaRPr>
          </a:p>
        </p:txBody>
      </p:sp>
      <p:graphicFrame>
        <p:nvGraphicFramePr>
          <p:cNvPr id="2" name="图示 1"/>
          <p:cNvGraphicFramePr/>
          <p:nvPr>
            <p:extLst>
              <p:ext uri="{D42A27DB-BD31-4B8C-83A1-F6EECF244321}">
                <p14:modId xmlns:p14="http://schemas.microsoft.com/office/powerpoint/2010/main" val="3613315627"/>
              </p:ext>
            </p:extLst>
          </p:nvPr>
        </p:nvGraphicFramePr>
        <p:xfrm>
          <a:off x="1550377" y="2636716"/>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灯片编号占位符 2"/>
          <p:cNvSpPr>
            <a:spLocks noGrp="1"/>
          </p:cNvSpPr>
          <p:nvPr>
            <p:ph type="sldNum" sz="quarter" idx="12"/>
          </p:nvPr>
        </p:nvSpPr>
        <p:spPr/>
        <p:txBody>
          <a:bodyPr/>
          <a:lstStyle/>
          <a:p>
            <a:fld id="{08A7F96F-1D34-4AD8-A324-DDD9B7126D3B}" type="slidenum">
              <a:rPr lang="en-US" smtClean="0"/>
              <a:pPr/>
              <a:t>20</a:t>
            </a:fld>
            <a:endParaRPr lang="en-US" dirty="0"/>
          </a:p>
        </p:txBody>
      </p:sp>
      <p:sp>
        <p:nvSpPr>
          <p:cNvPr id="7"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基础教育</a:t>
            </a:r>
            <a:endParaRPr lang="en-US" dirty="0">
              <a:solidFill>
                <a:srgbClr val="FF0000"/>
              </a:solidFill>
            </a:endParaRPr>
          </a:p>
        </p:txBody>
      </p:sp>
    </p:spTree>
    <p:extLst>
      <p:ext uri="{BB962C8B-B14F-4D97-AF65-F5344CB8AC3E}">
        <p14:creationId xmlns:p14="http://schemas.microsoft.com/office/powerpoint/2010/main" val="4280535427"/>
      </p:ext>
    </p:extLst>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93800" y="1558925"/>
            <a:ext cx="7492998"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zh-CN" altLang="en-US" b="1" dirty="0" smtClean="0"/>
              <a:t>第五、“华侨”的界定</a:t>
            </a:r>
            <a:endParaRPr lang="zh-CN" altLang="zh-CN" b="1" dirty="0"/>
          </a:p>
          <a:p>
            <a:endParaRPr lang="zh-CN" altLang="zh-CN" dirty="0"/>
          </a:p>
          <a:p>
            <a:pPr lvl="1">
              <a:buFont typeface="Wingdings" panose="05000000000000000000" pitchFamily="2" charset="2"/>
              <a:buChar char="Ø"/>
            </a:pPr>
            <a:r>
              <a:rPr lang="zh-CN" altLang="zh-CN" b="1" dirty="0" smtClean="0"/>
              <a:t>华侨</a:t>
            </a:r>
            <a:r>
              <a:rPr lang="zh-CN" altLang="zh-CN" b="1" dirty="0"/>
              <a:t>：</a:t>
            </a:r>
            <a:r>
              <a:rPr lang="zh-CN" altLang="zh-CN" dirty="0"/>
              <a:t>是指定居在国外的中国公民。</a:t>
            </a:r>
            <a:endParaRPr lang="en-US" altLang="zh-CN" b="1" dirty="0" smtClean="0"/>
          </a:p>
          <a:p>
            <a:pPr lvl="1">
              <a:buFont typeface="Wingdings" panose="05000000000000000000" pitchFamily="2" charset="2"/>
              <a:buChar char="Ø"/>
            </a:pPr>
            <a:endParaRPr lang="en-US" altLang="zh-CN" b="1" dirty="0" smtClean="0"/>
          </a:p>
          <a:p>
            <a:pPr lvl="2">
              <a:buFont typeface="Wingdings" panose="05000000000000000000" pitchFamily="2" charset="2"/>
              <a:buChar char="Ø"/>
            </a:pPr>
            <a:r>
              <a:rPr lang="en-US" altLang="zh-CN" dirty="0"/>
              <a:t>(</a:t>
            </a:r>
            <a:r>
              <a:rPr lang="zh-CN" altLang="zh-CN" dirty="0"/>
              <a:t>一</a:t>
            </a:r>
            <a:r>
              <a:rPr lang="en-US" altLang="zh-CN" dirty="0"/>
              <a:t>)</a:t>
            </a:r>
            <a:r>
              <a:rPr lang="zh-CN" altLang="zh-CN" dirty="0"/>
              <a:t>“定居”是指中国公民已取得住在国长期或者永久居留权，并已在住在国连续居留两年，两年内累计居留不少于</a:t>
            </a:r>
            <a:r>
              <a:rPr lang="en-US" altLang="zh-CN" dirty="0"/>
              <a:t>18</a:t>
            </a:r>
            <a:r>
              <a:rPr lang="zh-CN" altLang="zh-CN" dirty="0"/>
              <a:t>个月</a:t>
            </a:r>
            <a:r>
              <a:rPr lang="zh-CN" altLang="zh-CN" dirty="0" smtClean="0"/>
              <a:t>。</a:t>
            </a:r>
            <a:endParaRPr lang="en-US" altLang="zh-CN" dirty="0" smtClean="0"/>
          </a:p>
          <a:p>
            <a:pPr lvl="2">
              <a:buFont typeface="Wingdings" panose="05000000000000000000" pitchFamily="2" charset="2"/>
              <a:buChar char="Ø"/>
            </a:pPr>
            <a:endParaRPr lang="zh-CN" altLang="zh-CN" sz="1200" dirty="0"/>
          </a:p>
          <a:p>
            <a:pPr lvl="2">
              <a:buFont typeface="Wingdings" panose="05000000000000000000" pitchFamily="2" charset="2"/>
              <a:buChar char="Ø"/>
            </a:pPr>
            <a:r>
              <a:rPr lang="en-US" altLang="zh-CN" dirty="0" smtClean="0"/>
              <a:t>(</a:t>
            </a:r>
            <a:r>
              <a:rPr lang="zh-CN" altLang="zh-CN" dirty="0"/>
              <a:t>二</a:t>
            </a:r>
            <a:r>
              <a:rPr lang="en-US" altLang="zh-CN" dirty="0"/>
              <a:t>)</a:t>
            </a:r>
            <a:r>
              <a:rPr lang="zh-CN" altLang="zh-CN" dirty="0"/>
              <a:t>中国公民虽未取得住在国长期或者永久居留权，但已取得住在国连续</a:t>
            </a:r>
            <a:r>
              <a:rPr lang="en-US" altLang="zh-CN" dirty="0"/>
              <a:t>5</a:t>
            </a:r>
            <a:r>
              <a:rPr lang="zh-CN" altLang="zh-CN" dirty="0"/>
              <a:t>年以上</a:t>
            </a:r>
            <a:r>
              <a:rPr lang="en-US" altLang="zh-CN" dirty="0"/>
              <a:t>(</a:t>
            </a:r>
            <a:r>
              <a:rPr lang="zh-CN" altLang="zh-CN" dirty="0"/>
              <a:t>含</a:t>
            </a:r>
            <a:r>
              <a:rPr lang="en-US" altLang="zh-CN" dirty="0"/>
              <a:t>5</a:t>
            </a:r>
            <a:r>
              <a:rPr lang="zh-CN" altLang="zh-CN" dirty="0"/>
              <a:t>年</a:t>
            </a:r>
            <a:r>
              <a:rPr lang="en-US" altLang="zh-CN" dirty="0"/>
              <a:t>)</a:t>
            </a:r>
            <a:r>
              <a:rPr lang="zh-CN" altLang="zh-CN" dirty="0"/>
              <a:t>合法居留资格，</a:t>
            </a:r>
            <a:r>
              <a:rPr lang="en-US" altLang="zh-CN" dirty="0"/>
              <a:t>5</a:t>
            </a:r>
            <a:r>
              <a:rPr lang="zh-CN" altLang="zh-CN" dirty="0"/>
              <a:t>年内在住在国累计居留不少于</a:t>
            </a:r>
            <a:r>
              <a:rPr lang="en-US" altLang="zh-CN" dirty="0"/>
              <a:t>30</a:t>
            </a:r>
            <a:r>
              <a:rPr lang="zh-CN" altLang="zh-CN" dirty="0"/>
              <a:t>个月，视为华侨</a:t>
            </a:r>
            <a:r>
              <a:rPr lang="zh-CN" altLang="zh-CN" dirty="0" smtClean="0"/>
              <a:t>。</a:t>
            </a:r>
            <a:endParaRPr lang="en-US" altLang="zh-CN" dirty="0" smtClean="0"/>
          </a:p>
          <a:p>
            <a:pPr lvl="2">
              <a:buFont typeface="Wingdings" panose="05000000000000000000" pitchFamily="2" charset="2"/>
              <a:buChar char="Ø"/>
            </a:pPr>
            <a:endParaRPr lang="zh-CN" altLang="zh-CN" sz="1200" dirty="0"/>
          </a:p>
          <a:p>
            <a:pPr lvl="2">
              <a:buFont typeface="Wingdings" panose="05000000000000000000" pitchFamily="2" charset="2"/>
              <a:buChar char="Ø"/>
            </a:pPr>
            <a:r>
              <a:rPr lang="zh-CN" altLang="zh-CN" dirty="0"/>
              <a:t>　　</a:t>
            </a:r>
            <a:r>
              <a:rPr lang="en-US" altLang="zh-CN" dirty="0"/>
              <a:t>(</a:t>
            </a:r>
            <a:r>
              <a:rPr lang="zh-CN" altLang="zh-CN" dirty="0"/>
              <a:t>三</a:t>
            </a:r>
            <a:r>
              <a:rPr lang="en-US" altLang="zh-CN" dirty="0"/>
              <a:t>)</a:t>
            </a:r>
            <a:r>
              <a:rPr lang="zh-CN" altLang="zh-CN" dirty="0"/>
              <a:t>中国公民出国留学</a:t>
            </a:r>
            <a:r>
              <a:rPr lang="en-US" altLang="zh-CN" dirty="0"/>
              <a:t>(</a:t>
            </a:r>
            <a:r>
              <a:rPr lang="zh-CN" altLang="zh-CN" dirty="0"/>
              <a:t>包括公派和自费</a:t>
            </a:r>
            <a:r>
              <a:rPr lang="en-US" altLang="zh-CN" dirty="0"/>
              <a:t>)</a:t>
            </a:r>
            <a:r>
              <a:rPr lang="zh-CN" altLang="zh-CN" dirty="0"/>
              <a:t>在外学习期间，或因公务出国</a:t>
            </a:r>
            <a:r>
              <a:rPr lang="en-US" altLang="zh-CN" dirty="0"/>
              <a:t>(</a:t>
            </a:r>
            <a:r>
              <a:rPr lang="zh-CN" altLang="zh-CN" dirty="0"/>
              <a:t>包括外派劳务人员</a:t>
            </a:r>
            <a:r>
              <a:rPr lang="en-US" altLang="zh-CN" dirty="0"/>
              <a:t>)</a:t>
            </a:r>
            <a:r>
              <a:rPr lang="zh-CN" altLang="zh-CN" dirty="0"/>
              <a:t>在外工作期间，均不视为华侨。</a:t>
            </a:r>
            <a:endParaRPr lang="zh-CN" altLang="zh-CN" sz="1200" dirty="0"/>
          </a:p>
          <a:p>
            <a:pPr lvl="1">
              <a:buFont typeface="Wingdings" panose="05000000000000000000" pitchFamily="2" charset="2"/>
              <a:buChar char="Ø"/>
            </a:pPr>
            <a:endParaRPr lang="en-US" altLang="zh-CN" b="1" dirty="0" smtClean="0"/>
          </a:p>
          <a:p>
            <a:pPr lvl="1">
              <a:buFont typeface="Wingdings" panose="05000000000000000000" pitchFamily="2" charset="2"/>
              <a:buChar char="Ø"/>
            </a:pPr>
            <a:endParaRPr lang="en-US" altLang="zh-CN" b="1" dirty="0"/>
          </a:p>
          <a:p>
            <a:pPr lvl="1">
              <a:buFont typeface="Wingdings" panose="05000000000000000000" pitchFamily="2" charset="2"/>
              <a:buChar char="Ø"/>
            </a:pPr>
            <a:r>
              <a:rPr lang="zh-CN" altLang="en-US" b="1" dirty="0" smtClean="0"/>
              <a:t>涉及报表</a:t>
            </a:r>
            <a:endParaRPr lang="en-US" altLang="zh-CN" b="1" dirty="0" smtClean="0"/>
          </a:p>
          <a:p>
            <a:pPr lvl="2">
              <a:buFont typeface="Wingdings" panose="05000000000000000000" pitchFamily="2" charset="2"/>
              <a:buChar char="Ø"/>
            </a:pPr>
            <a:endParaRPr lang="en-US" altLang="zh-CN" b="1" dirty="0"/>
          </a:p>
          <a:p>
            <a:pPr lvl="2">
              <a:buFont typeface="Wingdings" panose="05000000000000000000" pitchFamily="2" charset="2"/>
              <a:buChar char="Ø"/>
            </a:pPr>
            <a:r>
              <a:rPr lang="en-US" altLang="zh-CN" b="1" dirty="0" smtClean="0"/>
              <a:t>——</a:t>
            </a:r>
            <a:r>
              <a:rPr lang="x-none" altLang="zh-CN" b="1" dirty="0" smtClean="0"/>
              <a:t>基础基</a:t>
            </a:r>
            <a:r>
              <a:rPr lang="x-none" altLang="zh-CN" b="1" dirty="0"/>
              <a:t>341在校生中其他情况及外国籍学生情况</a:t>
            </a:r>
            <a:endParaRPr lang="zh-CN" altLang="zh-CN" b="1" dirty="0"/>
          </a:p>
          <a:p>
            <a:pPr lvl="1">
              <a:buFont typeface="Wingdings" panose="05000000000000000000" pitchFamily="2" charset="2"/>
              <a:buChar char="Ø"/>
            </a:pPr>
            <a:endParaRPr lang="en-US" altLang="zh-CN" b="1" dirty="0"/>
          </a:p>
        </p:txBody>
      </p:sp>
      <p:sp>
        <p:nvSpPr>
          <p:cNvPr id="2" name="灯片编号占位符 1"/>
          <p:cNvSpPr>
            <a:spLocks noGrp="1"/>
          </p:cNvSpPr>
          <p:nvPr>
            <p:ph type="sldNum" sz="quarter" idx="12"/>
          </p:nvPr>
        </p:nvSpPr>
        <p:spPr/>
        <p:txBody>
          <a:bodyPr/>
          <a:lstStyle/>
          <a:p>
            <a:fld id="{08A7F96F-1D34-4AD8-A324-DDD9B7126D3B}" type="slidenum">
              <a:rPr lang="en-US" smtClean="0"/>
              <a:pPr/>
              <a:t>21</a:t>
            </a:fld>
            <a:endParaRPr lang="en-US" dirty="0"/>
          </a:p>
        </p:txBody>
      </p:sp>
      <p:sp>
        <p:nvSpPr>
          <p:cNvPr id="6"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基础教育</a:t>
            </a:r>
            <a:endParaRPr lang="en-US" dirty="0">
              <a:solidFill>
                <a:srgbClr val="FF0000"/>
              </a:solidFill>
            </a:endParaRPr>
          </a:p>
        </p:txBody>
      </p:sp>
    </p:spTree>
    <p:extLst>
      <p:ext uri="{BB962C8B-B14F-4D97-AF65-F5344CB8AC3E}">
        <p14:creationId xmlns:p14="http://schemas.microsoft.com/office/powerpoint/2010/main" val="586143050"/>
      </p:ext>
    </p:extLst>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93799" y="1558925"/>
            <a:ext cx="7633677"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zh-CN" altLang="en-US" b="1" dirty="0" smtClean="0"/>
              <a:t>第六、“数字资源量”、“电子图书”的指标的修订</a:t>
            </a:r>
            <a:endParaRPr lang="en-US" altLang="zh-CN" b="1" dirty="0" smtClean="0"/>
          </a:p>
          <a:p>
            <a:pPr>
              <a:buFont typeface="Wingdings" panose="05000000000000000000" pitchFamily="2" charset="2"/>
              <a:buChar char="Ø"/>
            </a:pPr>
            <a:endParaRPr lang="en-US" altLang="zh-CN" b="1" dirty="0"/>
          </a:p>
          <a:p>
            <a:pPr lvl="1">
              <a:buFont typeface="Wingdings" panose="05000000000000000000" pitchFamily="2" charset="2"/>
              <a:buChar char="Ø"/>
            </a:pPr>
            <a:r>
              <a:rPr lang="zh-CN" altLang="en-US" b="1" dirty="0" smtClean="0"/>
              <a:t>一、背景</a:t>
            </a:r>
            <a:endParaRPr lang="en-US" altLang="zh-CN" b="1" dirty="0" smtClean="0"/>
          </a:p>
          <a:p>
            <a:pPr lvl="1">
              <a:buFont typeface="Wingdings" panose="05000000000000000000" pitchFamily="2" charset="2"/>
              <a:buChar char="Ø"/>
            </a:pPr>
            <a:endParaRPr lang="en-US" altLang="zh-CN" b="1" dirty="0" smtClean="0"/>
          </a:p>
          <a:p>
            <a:pPr lvl="2">
              <a:buFont typeface="Wingdings" panose="05000000000000000000" pitchFamily="2" charset="2"/>
              <a:buChar char="Ø"/>
            </a:pPr>
            <a:r>
              <a:rPr lang="zh-CN" altLang="en-US" b="1" dirty="0" smtClean="0"/>
              <a:t>指标沿革</a:t>
            </a:r>
            <a:endParaRPr lang="en-US" altLang="zh-CN" b="1" dirty="0"/>
          </a:p>
          <a:p>
            <a:pPr lvl="3">
              <a:buFont typeface="Wingdings" panose="05000000000000000000" pitchFamily="2" charset="2"/>
              <a:buChar char="Ø"/>
            </a:pPr>
            <a:r>
              <a:rPr lang="en-US" altLang="zh-CN" dirty="0"/>
              <a:t>2001</a:t>
            </a:r>
            <a:r>
              <a:rPr lang="zh-CN" altLang="zh-CN" dirty="0"/>
              <a:t>年</a:t>
            </a:r>
            <a:r>
              <a:rPr lang="en-US" altLang="zh-CN" dirty="0"/>
              <a:t>   </a:t>
            </a:r>
            <a:r>
              <a:rPr lang="zh-CN" altLang="zh-CN" dirty="0"/>
              <a:t>电子图书（片）</a:t>
            </a:r>
          </a:p>
          <a:p>
            <a:pPr lvl="3">
              <a:buFont typeface="Wingdings" panose="05000000000000000000" pitchFamily="2" charset="2"/>
              <a:buChar char="Ø"/>
            </a:pPr>
            <a:r>
              <a:rPr lang="en-US" altLang="zh-CN" dirty="0"/>
              <a:t>2004</a:t>
            </a:r>
            <a:r>
              <a:rPr lang="zh-CN" altLang="zh-CN" dirty="0"/>
              <a:t>年</a:t>
            </a:r>
            <a:r>
              <a:rPr lang="en-US" altLang="zh-CN" dirty="0"/>
              <a:t>   </a:t>
            </a:r>
            <a:r>
              <a:rPr lang="zh-CN" altLang="zh-CN" dirty="0"/>
              <a:t>电子图书（万册）</a:t>
            </a:r>
          </a:p>
          <a:p>
            <a:pPr lvl="3">
              <a:buFont typeface="Wingdings" panose="05000000000000000000" pitchFamily="2" charset="2"/>
              <a:buChar char="Ø"/>
            </a:pPr>
            <a:r>
              <a:rPr lang="en-US" altLang="zh-CN" dirty="0"/>
              <a:t>2009</a:t>
            </a:r>
            <a:r>
              <a:rPr lang="zh-CN" altLang="zh-CN" dirty="0"/>
              <a:t>年</a:t>
            </a:r>
            <a:r>
              <a:rPr lang="en-US" altLang="zh-CN" dirty="0"/>
              <a:t>   </a:t>
            </a:r>
            <a:r>
              <a:rPr lang="zh-CN" altLang="zh-CN" dirty="0"/>
              <a:t>数字资源量（</a:t>
            </a:r>
            <a:r>
              <a:rPr lang="en-US" altLang="zh-CN" dirty="0"/>
              <a:t>GB</a:t>
            </a:r>
            <a:r>
              <a:rPr lang="zh-CN" altLang="zh-CN" dirty="0"/>
              <a:t>） 其中：电子图书（</a:t>
            </a:r>
            <a:r>
              <a:rPr lang="en-US" altLang="zh-CN" dirty="0"/>
              <a:t>GB</a:t>
            </a:r>
            <a:r>
              <a:rPr lang="zh-CN" altLang="zh-CN" dirty="0"/>
              <a:t>）</a:t>
            </a:r>
          </a:p>
          <a:p>
            <a:pPr lvl="2">
              <a:buFont typeface="Wingdings" panose="05000000000000000000" pitchFamily="2" charset="2"/>
              <a:buChar char="Ø"/>
            </a:pPr>
            <a:r>
              <a:rPr lang="zh-CN" altLang="zh-CN" dirty="0"/>
              <a:t>指标解释</a:t>
            </a:r>
          </a:p>
          <a:p>
            <a:pPr lvl="3">
              <a:buFont typeface="Wingdings" panose="05000000000000000000" pitchFamily="2" charset="2"/>
              <a:buChar char="Ø"/>
            </a:pPr>
            <a:r>
              <a:rPr lang="en-US" altLang="zh-CN" b="1" dirty="0" smtClean="0"/>
              <a:t>1</a:t>
            </a:r>
            <a:r>
              <a:rPr lang="en-US" altLang="zh-CN" b="1" dirty="0"/>
              <a:t>.</a:t>
            </a:r>
            <a:r>
              <a:rPr lang="zh-CN" altLang="zh-CN" b="1" dirty="0"/>
              <a:t>图书：</a:t>
            </a:r>
            <a:r>
              <a:rPr lang="zh-CN" altLang="zh-CN" dirty="0"/>
              <a:t>是指学校图书馆及资料室拥有的正式出版书籍。</a:t>
            </a:r>
            <a:endParaRPr lang="zh-CN" altLang="zh-CN" sz="2400" dirty="0"/>
          </a:p>
          <a:p>
            <a:pPr lvl="3">
              <a:buFont typeface="Wingdings" panose="05000000000000000000" pitchFamily="2" charset="2"/>
              <a:buChar char="Ø"/>
            </a:pPr>
            <a:r>
              <a:rPr lang="en-US" altLang="zh-CN" b="1" dirty="0"/>
              <a:t> </a:t>
            </a:r>
            <a:r>
              <a:rPr lang="en-US" altLang="zh-CN" b="1" dirty="0" smtClean="0"/>
              <a:t>2</a:t>
            </a:r>
            <a:r>
              <a:rPr lang="zh-CN" altLang="zh-CN" b="1" dirty="0"/>
              <a:t>、数字资源量（</a:t>
            </a:r>
            <a:r>
              <a:rPr lang="en-US" altLang="zh-CN" b="1" dirty="0"/>
              <a:t>GB</a:t>
            </a:r>
            <a:r>
              <a:rPr lang="zh-CN" altLang="zh-CN" b="1" dirty="0"/>
              <a:t>）：</a:t>
            </a:r>
            <a:r>
              <a:rPr lang="zh-CN" altLang="zh-CN" dirty="0"/>
              <a:t>是指学校引进（包括购买、租用和受赠）或自建（包括扫描、转换和录入）的，拥有磁、光介质或网络使用权的数字形态，可供教师和学生使用的文献资源。单独统计其中电子图书资源量</a:t>
            </a:r>
            <a:r>
              <a:rPr lang="zh-CN" altLang="zh-CN" dirty="0" smtClean="0"/>
              <a:t>。</a:t>
            </a:r>
            <a:endParaRPr lang="en-US" altLang="zh-CN" dirty="0" smtClean="0"/>
          </a:p>
          <a:p>
            <a:pPr lvl="3">
              <a:buFont typeface="Wingdings" panose="05000000000000000000" pitchFamily="2" charset="2"/>
              <a:buChar char="Ø"/>
            </a:pPr>
            <a:r>
              <a:rPr lang="en-US" altLang="zh-CN" b="1" dirty="0" smtClean="0"/>
              <a:t>3</a:t>
            </a:r>
            <a:r>
              <a:rPr lang="en-US" altLang="zh-CN" b="1" dirty="0"/>
              <a:t>.</a:t>
            </a:r>
            <a:r>
              <a:rPr lang="zh-CN" altLang="zh-CN" b="1" dirty="0"/>
              <a:t>电子图书：</a:t>
            </a:r>
            <a:r>
              <a:rPr lang="zh-CN" altLang="zh-CN" dirty="0"/>
              <a:t>是指学校图书馆及资料室拥有的正版电子出版物。</a:t>
            </a:r>
            <a:endParaRPr lang="zh-CN" altLang="zh-CN" sz="2400" dirty="0"/>
          </a:p>
          <a:p>
            <a:pPr lvl="2">
              <a:buFont typeface="Wingdings" panose="05000000000000000000" pitchFamily="2" charset="2"/>
              <a:buChar char="Ø"/>
            </a:pPr>
            <a:endParaRPr lang="en-US" altLang="zh-CN" dirty="0" smtClean="0"/>
          </a:p>
          <a:p>
            <a:pPr lvl="1">
              <a:buFont typeface="Wingdings" panose="05000000000000000000" pitchFamily="2" charset="2"/>
              <a:buChar char="Ø"/>
            </a:pPr>
            <a:r>
              <a:rPr lang="zh-CN" altLang="en-US" dirty="0" smtClean="0">
                <a:solidFill>
                  <a:srgbClr val="FF0000"/>
                </a:solidFill>
              </a:rPr>
              <a:t>“数字资源量”和</a:t>
            </a:r>
            <a:r>
              <a:rPr lang="en-US" altLang="zh-CN" dirty="0" smtClean="0">
                <a:solidFill>
                  <a:srgbClr val="FF0000"/>
                </a:solidFill>
              </a:rPr>
              <a:t>”</a:t>
            </a:r>
            <a:r>
              <a:rPr lang="zh-CN" altLang="en-US" dirty="0" smtClean="0">
                <a:solidFill>
                  <a:srgbClr val="FF0000"/>
                </a:solidFill>
              </a:rPr>
              <a:t>电子图书</a:t>
            </a:r>
            <a:r>
              <a:rPr lang="en-US" altLang="zh-CN" dirty="0" smtClean="0">
                <a:solidFill>
                  <a:srgbClr val="FF0000"/>
                </a:solidFill>
              </a:rPr>
              <a:t>”</a:t>
            </a:r>
            <a:r>
              <a:rPr lang="zh-CN" altLang="en-US" dirty="0" smtClean="0">
                <a:solidFill>
                  <a:srgbClr val="FF0000"/>
                </a:solidFill>
              </a:rPr>
              <a:t>，由于没有形成通用规范和计量标准，致使几年内几次修订计量单位，给统计工作造成极大的困惑</a:t>
            </a:r>
            <a:endParaRPr lang="zh-CN" altLang="zh-CN" dirty="0">
              <a:solidFill>
                <a:srgbClr val="FF0000"/>
              </a:solidFill>
            </a:endParaRPr>
          </a:p>
          <a:p>
            <a:pPr lvl="1">
              <a:buFont typeface="Wingdings" panose="05000000000000000000" pitchFamily="2" charset="2"/>
              <a:buChar char="Ø"/>
            </a:pPr>
            <a:endParaRPr lang="en-US" altLang="zh-CN" b="1" dirty="0">
              <a:solidFill>
                <a:srgbClr val="FF0000"/>
              </a:solidFill>
            </a:endParaRPr>
          </a:p>
        </p:txBody>
      </p:sp>
      <p:sp>
        <p:nvSpPr>
          <p:cNvPr id="2" name="灯片编号占位符 1"/>
          <p:cNvSpPr>
            <a:spLocks noGrp="1"/>
          </p:cNvSpPr>
          <p:nvPr>
            <p:ph type="sldNum" sz="quarter" idx="12"/>
          </p:nvPr>
        </p:nvSpPr>
        <p:spPr/>
        <p:txBody>
          <a:bodyPr/>
          <a:lstStyle/>
          <a:p>
            <a:fld id="{08A7F96F-1D34-4AD8-A324-DDD9B7126D3B}" type="slidenum">
              <a:rPr lang="en-US" smtClean="0"/>
              <a:pPr/>
              <a:t>22</a:t>
            </a:fld>
            <a:endParaRPr lang="en-US" dirty="0"/>
          </a:p>
        </p:txBody>
      </p:sp>
      <p:sp>
        <p:nvSpPr>
          <p:cNvPr id="6"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基础教育</a:t>
            </a:r>
            <a:endParaRPr lang="en-US" dirty="0">
              <a:solidFill>
                <a:srgbClr val="FF0000"/>
              </a:solidFill>
            </a:endParaRPr>
          </a:p>
        </p:txBody>
      </p:sp>
    </p:spTree>
    <p:extLst>
      <p:ext uri="{BB962C8B-B14F-4D97-AF65-F5344CB8AC3E}">
        <p14:creationId xmlns:p14="http://schemas.microsoft.com/office/powerpoint/2010/main" val="1193063026"/>
      </p:ext>
    </p:extLst>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93800" y="1558925"/>
            <a:ext cx="7598508"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zh-CN" altLang="en-US" b="1" dirty="0" smtClean="0"/>
              <a:t>第六、“数字资源量”、“电子图书”的指标的修订</a:t>
            </a:r>
            <a:endParaRPr lang="en-US" altLang="zh-CN" b="1" dirty="0" smtClean="0"/>
          </a:p>
          <a:p>
            <a:pPr>
              <a:buFont typeface="Wingdings" panose="05000000000000000000" pitchFamily="2" charset="2"/>
              <a:buChar char="Ø"/>
            </a:pPr>
            <a:endParaRPr lang="en-US" altLang="zh-CN" b="1" dirty="0"/>
          </a:p>
          <a:p>
            <a:pPr lvl="1">
              <a:buFont typeface="Wingdings" panose="05000000000000000000" pitchFamily="2" charset="2"/>
              <a:buChar char="Ø"/>
            </a:pPr>
            <a:r>
              <a:rPr lang="zh-CN" altLang="zh-CN" sz="1800" b="1" dirty="0" smtClean="0">
                <a:latin typeface="宋体" panose="02010600030101010101" pitchFamily="2" charset="-122"/>
                <a:ea typeface="宋体" panose="02010600030101010101" pitchFamily="2" charset="-122"/>
              </a:rPr>
              <a:t>目前</a:t>
            </a:r>
            <a:r>
              <a:rPr lang="zh-CN" altLang="en-US" sz="1800" b="1" dirty="0" smtClean="0">
                <a:latin typeface="宋体" panose="02010600030101010101" pitchFamily="2" charset="-122"/>
                <a:ea typeface="宋体" panose="02010600030101010101" pitchFamily="2" charset="-122"/>
              </a:rPr>
              <a:t>，</a:t>
            </a:r>
            <a:r>
              <a:rPr lang="zh-CN" altLang="zh-CN" sz="1800" b="1" dirty="0" smtClean="0">
                <a:latin typeface="宋体" panose="02010600030101010101" pitchFamily="2" charset="-122"/>
                <a:ea typeface="宋体" panose="02010600030101010101" pitchFamily="2" charset="-122"/>
              </a:rPr>
              <a:t>数字</a:t>
            </a:r>
            <a:r>
              <a:rPr lang="zh-CN" altLang="zh-CN" sz="1800" b="1" dirty="0">
                <a:latin typeface="宋体" panose="02010600030101010101" pitchFamily="2" charset="-122"/>
                <a:ea typeface="宋体" panose="02010600030101010101" pitchFamily="2" charset="-122"/>
              </a:rPr>
              <a:t>资源存储和传播形式多样化，而且主要的数字资源是商业化的数据库，供应商分布在世界各地，学校并无直接掌握数据量的手段，都需要各个数据库供应商提供，如果数据库商不配合或提供虚假数据也没有有效的制约手段，学校难以获得准确的数据。而且数字资源的字节数（</a:t>
            </a:r>
            <a:r>
              <a:rPr lang="en-US" altLang="zh-CN" sz="1800" b="1" dirty="0">
                <a:latin typeface="宋体" panose="02010600030101010101" pitchFamily="2" charset="-122"/>
                <a:ea typeface="宋体" panose="02010600030101010101" pitchFamily="2" charset="-122"/>
              </a:rPr>
              <a:t>GB</a:t>
            </a:r>
            <a:r>
              <a:rPr lang="zh-CN" altLang="zh-CN" sz="1800" b="1" dirty="0">
                <a:latin typeface="宋体" panose="02010600030101010101" pitchFamily="2" charset="-122"/>
                <a:ea typeface="宋体" panose="02010600030101010101" pitchFamily="2" charset="-122"/>
              </a:rPr>
              <a:t>）非常庞大，文字型、多媒体型等不同类型的数字资源量也不具有可比性，统计各校的</a:t>
            </a:r>
            <a:r>
              <a:rPr lang="en-US" altLang="zh-CN" sz="1800" b="1" dirty="0">
                <a:latin typeface="宋体" panose="02010600030101010101" pitchFamily="2" charset="-122"/>
                <a:ea typeface="宋体" panose="02010600030101010101" pitchFamily="2" charset="-122"/>
              </a:rPr>
              <a:t>GB</a:t>
            </a:r>
            <a:r>
              <a:rPr lang="zh-CN" altLang="zh-CN" sz="1800" b="1" dirty="0">
                <a:latin typeface="宋体" panose="02010600030101010101" pitchFamily="2" charset="-122"/>
                <a:ea typeface="宋体" panose="02010600030101010101" pitchFamily="2" charset="-122"/>
              </a:rPr>
              <a:t>数量没有比较、评估的实际意义</a:t>
            </a:r>
            <a:r>
              <a:rPr lang="zh-CN" altLang="zh-CN" sz="1800" b="1" dirty="0" smtClean="0">
                <a:latin typeface="宋体" panose="02010600030101010101" pitchFamily="2" charset="-122"/>
                <a:ea typeface="宋体" panose="02010600030101010101" pitchFamily="2" charset="-122"/>
              </a:rPr>
              <a:t>。</a:t>
            </a:r>
            <a:endParaRPr lang="en-US" altLang="zh-CN" sz="1800" b="1" dirty="0" smtClean="0">
              <a:latin typeface="宋体" panose="02010600030101010101" pitchFamily="2" charset="-122"/>
              <a:ea typeface="宋体" panose="02010600030101010101" pitchFamily="2" charset="-122"/>
            </a:endParaRPr>
          </a:p>
          <a:p>
            <a:pPr>
              <a:buFont typeface="Wingdings" panose="05000000000000000000" pitchFamily="2" charset="2"/>
              <a:buChar char="Ø"/>
            </a:pPr>
            <a:endParaRPr lang="zh-CN" altLang="zh-CN" sz="1800" dirty="0">
              <a:latin typeface="宋体" panose="02010600030101010101" pitchFamily="2" charset="-122"/>
              <a:ea typeface="宋体" panose="02010600030101010101" pitchFamily="2" charset="-122"/>
            </a:endParaRPr>
          </a:p>
          <a:p>
            <a:pPr lvl="1">
              <a:buFont typeface="Wingdings" panose="05000000000000000000" pitchFamily="2" charset="2"/>
              <a:buChar char="Ø"/>
            </a:pPr>
            <a:r>
              <a:rPr lang="zh-CN" altLang="zh-CN" sz="1800" b="1" dirty="0" smtClean="0">
                <a:latin typeface="宋体" panose="02010600030101010101" pitchFamily="2" charset="-122"/>
                <a:ea typeface="宋体" panose="02010600030101010101" pitchFamily="2" charset="-122"/>
              </a:rPr>
              <a:t>教育部</a:t>
            </a:r>
            <a:r>
              <a:rPr lang="zh-CN" altLang="zh-CN" sz="1800" b="1" dirty="0">
                <a:latin typeface="宋体" panose="02010600030101010101" pitchFamily="2" charset="-122"/>
                <a:ea typeface="宋体" panose="02010600030101010101" pitchFamily="2" charset="-122"/>
              </a:rPr>
              <a:t>高等学校图书情报工作指导委员会编制的《</a:t>
            </a:r>
            <a:r>
              <a:rPr lang="zh-CN" altLang="zh-CN" sz="1800" b="1" dirty="0">
                <a:latin typeface="宋体" panose="02010600030101010101" pitchFamily="2" charset="-122"/>
                <a:ea typeface="宋体" panose="02010600030101010101" pitchFamily="2" charset="-122"/>
                <a:hlinkClick r:id="rId2" action="ppaction://hlinkfile"/>
              </a:rPr>
              <a:t>高等学校图书馆数字资源计量指南（</a:t>
            </a:r>
            <a:r>
              <a:rPr lang="en-US" altLang="zh-CN" sz="1800" b="1" dirty="0">
                <a:latin typeface="宋体" panose="02010600030101010101" pitchFamily="2" charset="-122"/>
                <a:ea typeface="宋体" panose="02010600030101010101" pitchFamily="2" charset="-122"/>
                <a:hlinkClick r:id="rId2" action="ppaction://hlinkfile"/>
              </a:rPr>
              <a:t>2007</a:t>
            </a:r>
            <a:r>
              <a:rPr lang="zh-CN" altLang="zh-CN" sz="1800" b="1" dirty="0">
                <a:latin typeface="宋体" panose="02010600030101010101" pitchFamily="2" charset="-122"/>
                <a:ea typeface="宋体" panose="02010600030101010101" pitchFamily="2" charset="-122"/>
                <a:hlinkClick r:id="rId2" action="ppaction://hlinkfile"/>
              </a:rPr>
              <a:t>年）</a:t>
            </a:r>
            <a:r>
              <a:rPr lang="zh-CN" altLang="zh-CN" sz="1800" b="1" dirty="0">
                <a:latin typeface="宋体" panose="02010600030101010101" pitchFamily="2" charset="-122"/>
                <a:ea typeface="宋体" panose="02010600030101010101" pitchFamily="2" charset="-122"/>
              </a:rPr>
              <a:t>》，对数据库和电子图书的统计有明确可行的计量办法，虽然还不是国家权威机构认可的标准，但是已经</a:t>
            </a:r>
            <a:r>
              <a:rPr lang="zh-CN" altLang="zh-CN" sz="1800" b="1" dirty="0" smtClean="0">
                <a:latin typeface="宋体" panose="02010600030101010101" pitchFamily="2" charset="-122"/>
                <a:ea typeface="宋体" panose="02010600030101010101" pitchFamily="2" charset="-122"/>
              </a:rPr>
              <a:t>被图书馆界</a:t>
            </a:r>
            <a:r>
              <a:rPr lang="zh-CN" altLang="zh-CN" sz="1800" b="1" dirty="0">
                <a:latin typeface="宋体" panose="02010600030101010101" pitchFamily="2" charset="-122"/>
                <a:ea typeface="宋体" panose="02010600030101010101" pitchFamily="2" charset="-122"/>
              </a:rPr>
              <a:t>普遍采用，具有可操作性，也能够用于比较各高校数字资源的收藏水平。</a:t>
            </a:r>
          </a:p>
          <a:p>
            <a:pPr lvl="1">
              <a:buFont typeface="Wingdings" panose="05000000000000000000" pitchFamily="2" charset="2"/>
              <a:buChar char="Ø"/>
            </a:pPr>
            <a:endParaRPr lang="en-US" altLang="zh-CN" b="1" dirty="0" smtClean="0">
              <a:latin typeface="宋体" panose="02010600030101010101" pitchFamily="2" charset="-122"/>
              <a:ea typeface="宋体" panose="02010600030101010101" pitchFamily="2" charset="-122"/>
            </a:endParaRPr>
          </a:p>
          <a:p>
            <a:pPr lvl="1">
              <a:buFont typeface="Wingdings" panose="05000000000000000000" pitchFamily="2" charset="2"/>
              <a:buChar char="Ø"/>
            </a:pPr>
            <a:endParaRPr lang="en-US" altLang="zh-CN" b="1" dirty="0">
              <a:latin typeface="宋体" panose="02010600030101010101" pitchFamily="2" charset="-122"/>
              <a:ea typeface="宋体" panose="02010600030101010101" pitchFamily="2" charset="-122"/>
            </a:endParaRPr>
          </a:p>
        </p:txBody>
      </p:sp>
      <p:sp>
        <p:nvSpPr>
          <p:cNvPr id="2" name="灯片编号占位符 1"/>
          <p:cNvSpPr>
            <a:spLocks noGrp="1"/>
          </p:cNvSpPr>
          <p:nvPr>
            <p:ph type="sldNum" sz="quarter" idx="12"/>
          </p:nvPr>
        </p:nvSpPr>
        <p:spPr/>
        <p:txBody>
          <a:bodyPr/>
          <a:lstStyle/>
          <a:p>
            <a:fld id="{08A7F96F-1D34-4AD8-A324-DDD9B7126D3B}" type="slidenum">
              <a:rPr lang="en-US" smtClean="0"/>
              <a:pPr/>
              <a:t>23</a:t>
            </a:fld>
            <a:endParaRPr lang="en-US" dirty="0"/>
          </a:p>
        </p:txBody>
      </p:sp>
      <p:sp>
        <p:nvSpPr>
          <p:cNvPr id="6"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基础教育</a:t>
            </a:r>
            <a:endParaRPr lang="en-US" dirty="0">
              <a:solidFill>
                <a:srgbClr val="FF0000"/>
              </a:solidFill>
            </a:endParaRPr>
          </a:p>
        </p:txBody>
      </p:sp>
    </p:spTree>
    <p:extLst>
      <p:ext uri="{BB962C8B-B14F-4D97-AF65-F5344CB8AC3E}">
        <p14:creationId xmlns:p14="http://schemas.microsoft.com/office/powerpoint/2010/main" val="1419679921"/>
      </p:ext>
    </p:extLst>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93799" y="1558925"/>
            <a:ext cx="7589715"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zh-CN" altLang="en-US" b="1" dirty="0" smtClean="0"/>
              <a:t>第六、“数字资源量”、“电子图书”的指标的修订</a:t>
            </a:r>
            <a:endParaRPr lang="en-US" altLang="zh-CN" b="1" dirty="0" smtClean="0"/>
          </a:p>
          <a:p>
            <a:pPr>
              <a:buFont typeface="Wingdings" panose="05000000000000000000" pitchFamily="2" charset="2"/>
              <a:buChar char="Ø"/>
            </a:pPr>
            <a:endParaRPr lang="en-US" altLang="zh-CN" b="1" dirty="0" smtClean="0"/>
          </a:p>
          <a:p>
            <a:pPr lvl="1">
              <a:buFont typeface="Wingdings" panose="05000000000000000000" pitchFamily="2" charset="2"/>
              <a:buChar char="Ø"/>
            </a:pPr>
            <a:r>
              <a:rPr lang="zh-CN" altLang="en-US" b="1" dirty="0" smtClean="0"/>
              <a:t>二、“数字资源量”</a:t>
            </a:r>
            <a:r>
              <a:rPr lang="zh-CN" altLang="en-US" b="1" dirty="0"/>
              <a:t>、“电子图书”</a:t>
            </a:r>
            <a:r>
              <a:rPr lang="zh-CN" altLang="en-US" b="1" dirty="0" smtClean="0"/>
              <a:t>指标的修订</a:t>
            </a:r>
            <a:endParaRPr lang="en-US" altLang="zh-CN" b="1" dirty="0" smtClean="0"/>
          </a:p>
          <a:p>
            <a:pPr lvl="2">
              <a:buFont typeface="Wingdings" panose="05000000000000000000" pitchFamily="2" charset="2"/>
              <a:buChar char="Ø"/>
            </a:pPr>
            <a:endParaRPr lang="en-US" altLang="zh-CN" dirty="0" smtClean="0"/>
          </a:p>
          <a:p>
            <a:pPr lvl="2">
              <a:buFont typeface="Wingdings" panose="05000000000000000000" pitchFamily="2" charset="2"/>
              <a:buChar char="Ø"/>
            </a:pPr>
            <a:r>
              <a:rPr lang="zh-CN" altLang="zh-CN" dirty="0" smtClean="0"/>
              <a:t>“数字资源量”</a:t>
            </a:r>
            <a:r>
              <a:rPr lang="zh-CN" altLang="zh-CN" dirty="0"/>
              <a:t>指标，以“数据库”的个数、“电子图书”的册数和“音视频”的小时数呈现，统计标准和计量方法</a:t>
            </a:r>
            <a:r>
              <a:rPr lang="zh-CN" altLang="zh-CN" dirty="0" smtClean="0"/>
              <a:t>采用图书馆界</a:t>
            </a:r>
            <a:r>
              <a:rPr lang="zh-CN" altLang="zh-CN" dirty="0"/>
              <a:t>普遍使用的由教育部高等学校图书情报工作指导委员会编制的《高等学校图书馆数字资源计量指南（</a:t>
            </a:r>
            <a:r>
              <a:rPr lang="en-US" altLang="zh-CN" dirty="0"/>
              <a:t>2007</a:t>
            </a:r>
            <a:r>
              <a:rPr lang="zh-CN" altLang="zh-CN" dirty="0"/>
              <a:t>年）》，同时，兼顾较小规模学校和中职学校、中小学校的实际，修订了“数字资源量”指标</a:t>
            </a:r>
            <a:r>
              <a:rPr lang="zh-CN" altLang="zh-CN" dirty="0" smtClean="0"/>
              <a:t>。</a:t>
            </a:r>
            <a:endParaRPr lang="en-US" altLang="zh-CN" dirty="0" smtClean="0"/>
          </a:p>
          <a:p>
            <a:pPr lvl="2">
              <a:buFont typeface="Wingdings" panose="05000000000000000000" pitchFamily="2" charset="2"/>
              <a:buChar char="Ø"/>
            </a:pPr>
            <a:endParaRPr lang="en-US" altLang="zh-CN" b="1" dirty="0" smtClean="0"/>
          </a:p>
          <a:p>
            <a:pPr lvl="1">
              <a:buFont typeface="Wingdings" panose="05000000000000000000" pitchFamily="2" charset="2"/>
              <a:buChar char="Ø"/>
            </a:pPr>
            <a:r>
              <a:rPr lang="zh-CN" altLang="en-US" b="1" dirty="0" smtClean="0"/>
              <a:t>三、指标解释和填报说明</a:t>
            </a:r>
            <a:endParaRPr lang="en-US" altLang="zh-CN" b="1" dirty="0" smtClean="0"/>
          </a:p>
          <a:p>
            <a:pPr lvl="1">
              <a:buFont typeface="Wingdings" panose="05000000000000000000" pitchFamily="2" charset="2"/>
              <a:buChar char="Ø"/>
            </a:pPr>
            <a:endParaRPr lang="en-US" altLang="zh-CN" b="1" dirty="0"/>
          </a:p>
          <a:p>
            <a:pPr lvl="2">
              <a:buFont typeface="Wingdings" panose="05000000000000000000" pitchFamily="2" charset="2"/>
              <a:buChar char="Ø"/>
            </a:pPr>
            <a:r>
              <a:rPr lang="en-US" altLang="zh-CN" dirty="0" smtClean="0"/>
              <a:t>1.</a:t>
            </a:r>
            <a:r>
              <a:rPr lang="zh-CN" altLang="zh-CN" dirty="0" smtClean="0"/>
              <a:t>指标</a:t>
            </a:r>
            <a:r>
              <a:rPr lang="zh-CN" altLang="zh-CN" dirty="0"/>
              <a:t>解释</a:t>
            </a:r>
          </a:p>
          <a:p>
            <a:pPr lvl="2">
              <a:buFont typeface="Wingdings" panose="05000000000000000000" pitchFamily="2" charset="2"/>
              <a:buChar char="Ø"/>
            </a:pPr>
            <a:r>
              <a:rPr lang="zh-CN" altLang="zh-CN" b="1" dirty="0"/>
              <a:t>数字资源量：</a:t>
            </a:r>
            <a:r>
              <a:rPr lang="zh-CN" altLang="zh-CN" dirty="0"/>
              <a:t>是指学校引进（包括购买、租用和受赠）或自建（包括扫描、转换和录入）的，拥有磁、光介质或网络使用权的数字形态，可供教师和学生使用的文献资源</a:t>
            </a:r>
            <a:r>
              <a:rPr lang="zh-CN" altLang="zh-CN" dirty="0" smtClean="0"/>
              <a:t>。</a:t>
            </a:r>
            <a:endParaRPr lang="zh-CN" altLang="zh-CN" dirty="0"/>
          </a:p>
        </p:txBody>
      </p:sp>
      <p:sp>
        <p:nvSpPr>
          <p:cNvPr id="2" name="灯片编号占位符 1"/>
          <p:cNvSpPr>
            <a:spLocks noGrp="1"/>
          </p:cNvSpPr>
          <p:nvPr>
            <p:ph type="sldNum" sz="quarter" idx="12"/>
          </p:nvPr>
        </p:nvSpPr>
        <p:spPr/>
        <p:txBody>
          <a:bodyPr/>
          <a:lstStyle/>
          <a:p>
            <a:fld id="{08A7F96F-1D34-4AD8-A324-DDD9B7126D3B}" type="slidenum">
              <a:rPr lang="en-US" smtClean="0"/>
              <a:pPr/>
              <a:t>24</a:t>
            </a:fld>
            <a:endParaRPr lang="en-US" dirty="0"/>
          </a:p>
        </p:txBody>
      </p:sp>
      <p:sp>
        <p:nvSpPr>
          <p:cNvPr id="6"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基础教育</a:t>
            </a:r>
            <a:endParaRPr lang="en-US" dirty="0">
              <a:solidFill>
                <a:srgbClr val="FF0000"/>
              </a:solidFill>
            </a:endParaRPr>
          </a:p>
        </p:txBody>
      </p:sp>
    </p:spTree>
    <p:extLst>
      <p:ext uri="{BB962C8B-B14F-4D97-AF65-F5344CB8AC3E}">
        <p14:creationId xmlns:p14="http://schemas.microsoft.com/office/powerpoint/2010/main" val="1716020745"/>
      </p:ext>
    </p:extLst>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93799" y="1558925"/>
            <a:ext cx="7589715"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zh-CN" altLang="en-US" b="1" dirty="0" smtClean="0"/>
              <a:t>第六、“数字资源量”、“电子图书”的指标的修订</a:t>
            </a:r>
            <a:endParaRPr lang="en-US" altLang="zh-CN" b="1" dirty="0" smtClean="0"/>
          </a:p>
          <a:p>
            <a:pPr>
              <a:buFont typeface="Wingdings" panose="05000000000000000000" pitchFamily="2" charset="2"/>
              <a:buChar char="Ø"/>
            </a:pPr>
            <a:endParaRPr lang="en-US" altLang="zh-CN" b="1" dirty="0" smtClean="0"/>
          </a:p>
          <a:p>
            <a:pPr marL="742950" lvl="2" indent="-342900">
              <a:spcBef>
                <a:spcPts val="400"/>
              </a:spcBef>
              <a:buClr>
                <a:schemeClr val="accent4">
                  <a:lumMod val="20000"/>
                  <a:lumOff val="80000"/>
                </a:schemeClr>
              </a:buClr>
              <a:buFont typeface="Wingdings" panose="05000000000000000000" pitchFamily="2" charset="2"/>
              <a:buChar char="Ø"/>
            </a:pPr>
            <a:r>
              <a:rPr lang="zh-CN" altLang="en-US" b="1" dirty="0"/>
              <a:t>三、指标解释和填报说明</a:t>
            </a:r>
            <a:endParaRPr lang="en-US" altLang="zh-CN" b="1" dirty="0"/>
          </a:p>
          <a:p>
            <a:pPr>
              <a:buFont typeface="Wingdings" panose="05000000000000000000" pitchFamily="2" charset="2"/>
              <a:buChar char="Ø"/>
            </a:pPr>
            <a:endParaRPr lang="en-US" altLang="zh-CN" b="1" dirty="0" smtClean="0"/>
          </a:p>
          <a:p>
            <a:pPr lvl="2">
              <a:buFont typeface="Wingdings" panose="05000000000000000000" pitchFamily="2" charset="2"/>
              <a:buChar char="Ø"/>
            </a:pPr>
            <a:r>
              <a:rPr lang="en-US" altLang="zh-CN" dirty="0" smtClean="0"/>
              <a:t>2</a:t>
            </a:r>
            <a:r>
              <a:rPr lang="zh-CN" altLang="en-US" dirty="0" smtClean="0"/>
              <a:t>。</a:t>
            </a:r>
            <a:r>
              <a:rPr lang="zh-CN" altLang="zh-CN" dirty="0" smtClean="0"/>
              <a:t>填报</a:t>
            </a:r>
            <a:r>
              <a:rPr lang="zh-CN" altLang="zh-CN" dirty="0"/>
              <a:t>说明</a:t>
            </a:r>
          </a:p>
          <a:p>
            <a:pPr lvl="2">
              <a:buFont typeface="Wingdings" panose="05000000000000000000" pitchFamily="2" charset="2"/>
              <a:buChar char="Ø"/>
            </a:pPr>
            <a:r>
              <a:rPr lang="zh-CN" altLang="zh-CN" sz="1600" b="1" dirty="0"/>
              <a:t>数字资源量：</a:t>
            </a:r>
            <a:r>
              <a:rPr lang="zh-CN" altLang="zh-CN" sz="1600" dirty="0"/>
              <a:t>数字资源划分为四种类型：电子图书（包括与图书类似的出版物）；电子期刊（包括与期刊类似的连续出版物）；二次文献数据库（包括题录、文摘、索引等）；其他数据库，分别按中、外文文种进行计量。试用的数字资源和免费使用的数字资源、随纸本书刊所配的光盘以及非书资料不作为数字资源计量</a:t>
            </a:r>
            <a:r>
              <a:rPr lang="zh-CN" altLang="zh-CN" sz="1600" dirty="0" smtClean="0"/>
              <a:t>。</a:t>
            </a:r>
            <a:endParaRPr lang="en-US" altLang="zh-CN" sz="1600" dirty="0" smtClean="0"/>
          </a:p>
          <a:p>
            <a:pPr lvl="2">
              <a:buFont typeface="Wingdings" panose="05000000000000000000" pitchFamily="2" charset="2"/>
              <a:buChar char="Ø"/>
            </a:pPr>
            <a:endParaRPr lang="zh-CN" altLang="zh-CN" sz="1600" dirty="0"/>
          </a:p>
          <a:p>
            <a:pPr lvl="2">
              <a:buFont typeface="Wingdings" panose="05000000000000000000" pitchFamily="2" charset="2"/>
              <a:buChar char="Ø"/>
            </a:pPr>
            <a:r>
              <a:rPr lang="zh-CN" altLang="zh-CN" sz="1600" b="1" dirty="0"/>
              <a:t>数据库（个）</a:t>
            </a:r>
            <a:r>
              <a:rPr lang="zh-CN" altLang="zh-CN" sz="1600" b="1" dirty="0" smtClean="0"/>
              <a:t>：</a:t>
            </a:r>
            <a:r>
              <a:rPr lang="zh-CN" altLang="en-US" sz="1600" b="1" dirty="0" smtClean="0"/>
              <a:t>指</a:t>
            </a:r>
            <a:r>
              <a:rPr lang="zh-CN" altLang="zh-CN" sz="1600" dirty="0" smtClean="0"/>
              <a:t>统计</a:t>
            </a:r>
            <a:r>
              <a:rPr lang="zh-CN" altLang="zh-CN" sz="1600" dirty="0"/>
              <a:t>数字资源中可供使用的数据库数量</a:t>
            </a:r>
            <a:r>
              <a:rPr lang="zh-CN" altLang="zh-CN" sz="1600" dirty="0" smtClean="0"/>
              <a:t>。</a:t>
            </a:r>
            <a:r>
              <a:rPr lang="zh-CN" altLang="zh-CN" sz="1600" dirty="0"/>
              <a:t>其中统计引进数据库的个数以数据库供应商按学科、主题或回溯年份等分包销售的子库计量，每个子库算为一个数据库</a:t>
            </a:r>
            <a:r>
              <a:rPr lang="zh-CN" altLang="zh-CN" sz="1600" dirty="0" smtClean="0"/>
              <a:t>。</a:t>
            </a:r>
            <a:endParaRPr lang="en-US" altLang="zh-CN" sz="1600" dirty="0" smtClean="0"/>
          </a:p>
          <a:p>
            <a:pPr lvl="2">
              <a:buFont typeface="Wingdings" panose="05000000000000000000" pitchFamily="2" charset="2"/>
              <a:buChar char="Ø"/>
            </a:pPr>
            <a:endParaRPr lang="zh-CN" altLang="zh-CN" sz="1600" dirty="0"/>
          </a:p>
          <a:p>
            <a:pPr lvl="2">
              <a:buFont typeface="Wingdings" panose="05000000000000000000" pitchFamily="2" charset="2"/>
              <a:buChar char="Ø"/>
            </a:pPr>
            <a:r>
              <a:rPr lang="zh-CN" altLang="zh-CN" sz="1600" b="1" dirty="0"/>
              <a:t>电子图书（册）</a:t>
            </a:r>
            <a:r>
              <a:rPr lang="zh-CN" altLang="zh-CN" sz="1600" b="1" dirty="0" smtClean="0"/>
              <a:t>：</a:t>
            </a:r>
            <a:r>
              <a:rPr lang="zh-CN" altLang="en-US" sz="1600" b="1" dirty="0" smtClean="0"/>
              <a:t>指</a:t>
            </a:r>
            <a:r>
              <a:rPr lang="zh-CN" altLang="zh-CN" sz="1600" dirty="0" smtClean="0"/>
              <a:t>统计</a:t>
            </a:r>
            <a:r>
              <a:rPr lang="zh-CN" altLang="zh-CN" sz="1600" dirty="0"/>
              <a:t>可供使用数据库中所包含全文电子图书和期刊以及按单册挑选订购的电子图书和期刊的数量；其中电子图书</a:t>
            </a:r>
            <a:r>
              <a:rPr lang="en-US" altLang="zh-CN" sz="1600" dirty="0"/>
              <a:t>1</a:t>
            </a:r>
            <a:r>
              <a:rPr lang="zh-CN" altLang="zh-CN" sz="1600" dirty="0"/>
              <a:t>种算</a:t>
            </a:r>
            <a:r>
              <a:rPr lang="en-US" altLang="zh-CN" sz="1600" dirty="0"/>
              <a:t>1</a:t>
            </a:r>
            <a:r>
              <a:rPr lang="zh-CN" altLang="zh-CN" sz="1600" dirty="0"/>
              <a:t>册，中文电子期刊每种每年算</a:t>
            </a:r>
            <a:r>
              <a:rPr lang="en-US" altLang="zh-CN" sz="1600" dirty="0"/>
              <a:t>1</a:t>
            </a:r>
            <a:r>
              <a:rPr lang="zh-CN" altLang="zh-CN" sz="1600" dirty="0"/>
              <a:t>册，外文电子期刊每种每年算</a:t>
            </a:r>
            <a:r>
              <a:rPr lang="en-US" altLang="zh-CN" sz="1600" dirty="0"/>
              <a:t>2</a:t>
            </a:r>
            <a:r>
              <a:rPr lang="zh-CN" altLang="zh-CN" sz="1600" dirty="0"/>
              <a:t>册，不同数据库包含的同种书刊分别计算</a:t>
            </a:r>
            <a:r>
              <a:rPr lang="zh-CN" altLang="zh-CN" sz="1600" dirty="0" smtClean="0"/>
              <a:t>。</a:t>
            </a:r>
            <a:endParaRPr lang="en-US" altLang="zh-CN" sz="1600" dirty="0" smtClean="0"/>
          </a:p>
          <a:p>
            <a:pPr lvl="2">
              <a:buFont typeface="Wingdings" panose="05000000000000000000" pitchFamily="2" charset="2"/>
              <a:buChar char="Ø"/>
            </a:pPr>
            <a:endParaRPr lang="zh-CN" altLang="zh-CN" sz="1600" dirty="0"/>
          </a:p>
          <a:p>
            <a:pPr lvl="2">
              <a:buFont typeface="Wingdings" panose="05000000000000000000" pitchFamily="2" charset="2"/>
              <a:buChar char="Ø"/>
            </a:pPr>
            <a:r>
              <a:rPr lang="zh-CN" altLang="zh-CN" sz="1600" b="1" dirty="0"/>
              <a:t>音视频（小时）：</a:t>
            </a:r>
            <a:r>
              <a:rPr lang="zh-CN" altLang="zh-CN" sz="1600" dirty="0"/>
              <a:t>音视频资源按累计时长计算。</a:t>
            </a:r>
          </a:p>
          <a:p>
            <a:pPr lvl="2">
              <a:buFont typeface="Wingdings" panose="05000000000000000000" pitchFamily="2" charset="2"/>
              <a:buChar char="Ø"/>
            </a:pPr>
            <a:endParaRPr lang="en-US" altLang="zh-CN" b="1" dirty="0"/>
          </a:p>
        </p:txBody>
      </p:sp>
      <p:sp>
        <p:nvSpPr>
          <p:cNvPr id="2" name="灯片编号占位符 1"/>
          <p:cNvSpPr>
            <a:spLocks noGrp="1"/>
          </p:cNvSpPr>
          <p:nvPr>
            <p:ph type="sldNum" sz="quarter" idx="12"/>
          </p:nvPr>
        </p:nvSpPr>
        <p:spPr/>
        <p:txBody>
          <a:bodyPr/>
          <a:lstStyle/>
          <a:p>
            <a:fld id="{08A7F96F-1D34-4AD8-A324-DDD9B7126D3B}" type="slidenum">
              <a:rPr lang="en-US" smtClean="0"/>
              <a:pPr/>
              <a:t>25</a:t>
            </a:fld>
            <a:endParaRPr lang="en-US" dirty="0"/>
          </a:p>
        </p:txBody>
      </p:sp>
      <p:sp>
        <p:nvSpPr>
          <p:cNvPr id="6"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基础教育</a:t>
            </a:r>
            <a:endParaRPr lang="en-US" dirty="0">
              <a:solidFill>
                <a:srgbClr val="FF0000"/>
              </a:solidFill>
            </a:endParaRPr>
          </a:p>
        </p:txBody>
      </p:sp>
    </p:spTree>
    <p:extLst>
      <p:ext uri="{BB962C8B-B14F-4D97-AF65-F5344CB8AC3E}">
        <p14:creationId xmlns:p14="http://schemas.microsoft.com/office/powerpoint/2010/main" val="2652661400"/>
      </p:ext>
    </p:extLst>
  </p:cSld>
  <p:clrMapOvr>
    <a:masterClrMapping/>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93800" y="1558925"/>
            <a:ext cx="7668846"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zh-CN" altLang="en-US" b="1" dirty="0" smtClean="0"/>
              <a:t>第六、“数字资源量”、“电子图书”的指标的修订</a:t>
            </a:r>
            <a:endParaRPr lang="en-US" altLang="zh-CN" b="1" dirty="0" smtClean="0"/>
          </a:p>
          <a:p>
            <a:pPr>
              <a:buFont typeface="Wingdings" panose="05000000000000000000" pitchFamily="2" charset="2"/>
              <a:buChar char="Ø"/>
            </a:pPr>
            <a:endParaRPr lang="en-US" altLang="zh-CN" b="1" dirty="0" smtClean="0"/>
          </a:p>
          <a:p>
            <a:pPr lvl="1">
              <a:buFont typeface="Wingdings" panose="05000000000000000000" pitchFamily="2" charset="2"/>
              <a:buChar char="Ø"/>
            </a:pPr>
            <a:r>
              <a:rPr lang="zh-CN" altLang="en-US" b="1" dirty="0" smtClean="0"/>
              <a:t>四、报表修订</a:t>
            </a:r>
            <a:endParaRPr lang="en-US" altLang="zh-CN" b="1" dirty="0" smtClean="0"/>
          </a:p>
          <a:p>
            <a:pPr lvl="1">
              <a:buFont typeface="Wingdings" panose="05000000000000000000" pitchFamily="2" charset="2"/>
              <a:buChar char="Ø"/>
            </a:pPr>
            <a:endParaRPr lang="en-US" altLang="zh-CN" dirty="0" smtClean="0"/>
          </a:p>
          <a:p>
            <a:pPr lvl="2">
              <a:buFont typeface="Wingdings" panose="05000000000000000000" pitchFamily="2" charset="2"/>
              <a:buChar char="Ø"/>
            </a:pPr>
            <a:r>
              <a:rPr lang="en-US" altLang="zh-CN" dirty="0" smtClean="0"/>
              <a:t>1.</a:t>
            </a:r>
            <a:r>
              <a:rPr lang="zh-CN" altLang="en-US" dirty="0" smtClean="0"/>
              <a:t>基表（</a:t>
            </a:r>
            <a:r>
              <a:rPr lang="en-US" altLang="zh-CN" dirty="0" smtClean="0"/>
              <a:t>2</a:t>
            </a:r>
            <a:r>
              <a:rPr lang="zh-CN" altLang="en-US" dirty="0" smtClean="0"/>
              <a:t>张）</a:t>
            </a:r>
            <a:endParaRPr lang="en-US" altLang="zh-CN" dirty="0" smtClean="0"/>
          </a:p>
          <a:p>
            <a:pPr lvl="3">
              <a:buFont typeface="Wingdings" panose="05000000000000000000" pitchFamily="2" charset="2"/>
              <a:buChar char="Ø"/>
            </a:pPr>
            <a:r>
              <a:rPr lang="zh-CN" altLang="zh-CN" b="1" dirty="0">
                <a:hlinkClick r:id="rId2" action="ppaction://hlinkfile"/>
              </a:rPr>
              <a:t>基础基</a:t>
            </a:r>
            <a:r>
              <a:rPr lang="en-US" altLang="zh-CN" b="1" dirty="0">
                <a:hlinkClick r:id="rId2" action="ppaction://hlinkfile"/>
              </a:rPr>
              <a:t>521</a:t>
            </a:r>
            <a:r>
              <a:rPr lang="zh-CN" altLang="zh-CN" b="1" dirty="0">
                <a:hlinkClick r:id="rId2" action="ppaction://hlinkfile"/>
              </a:rPr>
              <a:t>幼儿园、特殊教育学校占地面积及其他办学条件</a:t>
            </a:r>
            <a:endParaRPr lang="en-US" altLang="zh-CN" b="1" dirty="0"/>
          </a:p>
          <a:p>
            <a:pPr lvl="3">
              <a:buFont typeface="Wingdings" panose="05000000000000000000" pitchFamily="2" charset="2"/>
              <a:buChar char="Ø"/>
            </a:pPr>
            <a:r>
              <a:rPr lang="zh-CN" altLang="zh-CN" b="1" dirty="0">
                <a:hlinkClick r:id="rId3" action="ppaction://hlinkfile"/>
              </a:rPr>
              <a:t>基础基</a:t>
            </a:r>
            <a:r>
              <a:rPr lang="en-US" altLang="zh-CN" b="1" dirty="0">
                <a:hlinkClick r:id="rId3" action="ppaction://hlinkfile"/>
              </a:rPr>
              <a:t>531</a:t>
            </a:r>
            <a:r>
              <a:rPr lang="zh-CN" altLang="zh-CN" b="1" dirty="0">
                <a:hlinkClick r:id="rId3" action="ppaction://hlinkfile"/>
              </a:rPr>
              <a:t>中小学信息化建设</a:t>
            </a:r>
            <a:r>
              <a:rPr lang="zh-CN" altLang="zh-CN" b="1" dirty="0" smtClean="0">
                <a:hlinkClick r:id="rId3" action="ppaction://hlinkfile"/>
              </a:rPr>
              <a:t>情况</a:t>
            </a:r>
            <a:endParaRPr lang="en-US" altLang="zh-CN" b="1" dirty="0" smtClean="0"/>
          </a:p>
          <a:p>
            <a:pPr lvl="2">
              <a:buFont typeface="Wingdings" panose="05000000000000000000" pitchFamily="2" charset="2"/>
              <a:buChar char="Ø"/>
            </a:pPr>
            <a:endParaRPr lang="en-US" altLang="zh-CN" b="1" dirty="0" smtClean="0"/>
          </a:p>
          <a:p>
            <a:pPr lvl="4">
              <a:buFont typeface="Wingdings" panose="05000000000000000000" pitchFamily="2" charset="2"/>
              <a:buChar char="Ø"/>
            </a:pPr>
            <a:r>
              <a:rPr lang="en-US" altLang="zh-CN" b="1" dirty="0" smtClean="0"/>
              <a:t>——</a:t>
            </a:r>
            <a:r>
              <a:rPr lang="zh-CN" altLang="zh-CN" dirty="0"/>
              <a:t>“数字资源量”指标，以“数据库”的个数、“电子图书”的册数和“音视频”的小时数</a:t>
            </a:r>
            <a:r>
              <a:rPr lang="zh-CN" altLang="zh-CN" dirty="0" smtClean="0"/>
              <a:t>呈现</a:t>
            </a:r>
            <a:endParaRPr lang="en-US" altLang="zh-CN" dirty="0" smtClean="0"/>
          </a:p>
          <a:p>
            <a:pPr lvl="3">
              <a:buFont typeface="Wingdings" panose="05000000000000000000" pitchFamily="2" charset="2"/>
              <a:buChar char="Ø"/>
            </a:pPr>
            <a:endParaRPr lang="en-US" altLang="zh-CN" b="1" dirty="0"/>
          </a:p>
          <a:p>
            <a:pPr lvl="2">
              <a:buFont typeface="Wingdings" panose="05000000000000000000" pitchFamily="2" charset="2"/>
              <a:buChar char="Ø"/>
            </a:pPr>
            <a:r>
              <a:rPr lang="en-US" altLang="zh-CN" b="1" dirty="0" smtClean="0"/>
              <a:t>2.</a:t>
            </a:r>
            <a:r>
              <a:rPr lang="zh-CN" altLang="en-US" b="1" dirty="0" smtClean="0"/>
              <a:t>综表（</a:t>
            </a:r>
            <a:r>
              <a:rPr lang="en-US" altLang="zh-CN" b="1" dirty="0" smtClean="0"/>
              <a:t>4</a:t>
            </a:r>
            <a:r>
              <a:rPr lang="zh-CN" altLang="en-US" b="1" dirty="0" smtClean="0"/>
              <a:t>张）</a:t>
            </a:r>
            <a:endParaRPr lang="en-US" altLang="zh-CN" b="1" dirty="0" smtClean="0"/>
          </a:p>
          <a:p>
            <a:pPr lvl="2">
              <a:buFont typeface="Wingdings" panose="05000000000000000000" pitchFamily="2" charset="2"/>
              <a:buChar char="Ø"/>
            </a:pPr>
            <a:endParaRPr lang="en-US" altLang="zh-CN" b="1" dirty="0" smtClean="0"/>
          </a:p>
          <a:p>
            <a:pPr lvl="3">
              <a:buFont typeface="Wingdings" panose="05000000000000000000" pitchFamily="2" charset="2"/>
              <a:buChar char="Ø"/>
            </a:pPr>
            <a:r>
              <a:rPr lang="zh-CN" altLang="zh-CN" dirty="0"/>
              <a:t>基础综</a:t>
            </a:r>
            <a:r>
              <a:rPr lang="en-US" altLang="zh-CN" dirty="0"/>
              <a:t>5211</a:t>
            </a:r>
            <a:r>
              <a:rPr lang="zh-CN" altLang="zh-CN" dirty="0"/>
              <a:t>幼儿园占地面积及其他办学条件</a:t>
            </a:r>
          </a:p>
          <a:p>
            <a:pPr lvl="3">
              <a:buFont typeface="Wingdings" panose="05000000000000000000" pitchFamily="2" charset="2"/>
              <a:buChar char="Ø"/>
            </a:pPr>
            <a:r>
              <a:rPr lang="zh-CN" altLang="zh-CN" dirty="0"/>
              <a:t>基础综</a:t>
            </a:r>
            <a:r>
              <a:rPr lang="en-US" altLang="zh-CN" dirty="0"/>
              <a:t>5212</a:t>
            </a:r>
            <a:r>
              <a:rPr lang="zh-CN" altLang="zh-CN" dirty="0"/>
              <a:t>特殊教育学校占地面积及其他办学条件</a:t>
            </a:r>
          </a:p>
          <a:p>
            <a:pPr lvl="3">
              <a:buFont typeface="Wingdings" panose="05000000000000000000" pitchFamily="2" charset="2"/>
              <a:buChar char="Ø"/>
            </a:pPr>
            <a:r>
              <a:rPr lang="zh-CN" altLang="zh-CN" dirty="0" smtClean="0"/>
              <a:t>基础</a:t>
            </a:r>
            <a:r>
              <a:rPr lang="zh-CN" altLang="zh-CN" dirty="0"/>
              <a:t>综</a:t>
            </a:r>
            <a:r>
              <a:rPr lang="en-US" altLang="zh-CN" dirty="0"/>
              <a:t>5311</a:t>
            </a:r>
            <a:r>
              <a:rPr lang="zh-CN" altLang="zh-CN" dirty="0"/>
              <a:t>小学学校信息化建设情况</a:t>
            </a:r>
            <a:r>
              <a:rPr lang="en-US" altLang="zh-CN" dirty="0"/>
              <a:t>(</a:t>
            </a:r>
            <a:r>
              <a:rPr lang="zh-CN" altLang="zh-CN" dirty="0"/>
              <a:t>小学、教学点</a:t>
            </a:r>
            <a:r>
              <a:rPr lang="en-US" altLang="zh-CN" dirty="0" smtClean="0"/>
              <a:t>)</a:t>
            </a:r>
          </a:p>
          <a:p>
            <a:pPr lvl="3">
              <a:buFont typeface="Wingdings" panose="05000000000000000000" pitchFamily="2" charset="2"/>
              <a:buChar char="Ø"/>
            </a:pPr>
            <a:r>
              <a:rPr lang="zh-CN" altLang="zh-CN" dirty="0"/>
              <a:t>基础综</a:t>
            </a:r>
            <a:r>
              <a:rPr lang="en-US" altLang="zh-CN" dirty="0"/>
              <a:t>5312</a:t>
            </a:r>
            <a:r>
              <a:rPr lang="zh-CN" altLang="zh-CN" dirty="0"/>
              <a:t>中学学校信息化建设情况</a:t>
            </a:r>
            <a:r>
              <a:rPr lang="en-US" altLang="zh-CN" dirty="0"/>
              <a:t>(</a:t>
            </a:r>
            <a:r>
              <a:rPr lang="zh-CN" altLang="zh-CN" dirty="0"/>
              <a:t>初级中学、九年一贯制学校、职业初中、完全中学、高级中学、十二年一贯制学校</a:t>
            </a:r>
            <a:r>
              <a:rPr lang="en-US" altLang="zh-CN" dirty="0" smtClean="0"/>
              <a:t>)</a:t>
            </a:r>
          </a:p>
          <a:p>
            <a:pPr lvl="3">
              <a:buFont typeface="Wingdings" panose="05000000000000000000" pitchFamily="2" charset="2"/>
              <a:buChar char="Ø"/>
            </a:pPr>
            <a:endParaRPr lang="en-US" altLang="zh-CN" dirty="0"/>
          </a:p>
          <a:p>
            <a:pPr lvl="4">
              <a:buFont typeface="Wingdings" panose="05000000000000000000" pitchFamily="2" charset="2"/>
              <a:buChar char="Ø"/>
            </a:pPr>
            <a:r>
              <a:rPr lang="en-US" altLang="zh-CN" dirty="0"/>
              <a:t>——</a:t>
            </a:r>
            <a:r>
              <a:rPr lang="zh-CN" altLang="zh-CN" dirty="0"/>
              <a:t>表式依据基表修订</a:t>
            </a:r>
            <a:endParaRPr lang="en-US" altLang="zh-CN" dirty="0"/>
          </a:p>
          <a:p>
            <a:pPr lvl="3">
              <a:buFont typeface="Wingdings" panose="05000000000000000000" pitchFamily="2" charset="2"/>
              <a:buChar char="Ø"/>
            </a:pPr>
            <a:endParaRPr lang="en-US" altLang="zh-CN" dirty="0" smtClean="0"/>
          </a:p>
          <a:p>
            <a:pPr lvl="3">
              <a:buFont typeface="Wingdings" panose="05000000000000000000" pitchFamily="2" charset="2"/>
              <a:buChar char="Ø"/>
            </a:pPr>
            <a:endParaRPr lang="en-US" altLang="zh-CN" b="1" dirty="0"/>
          </a:p>
        </p:txBody>
      </p:sp>
      <p:sp>
        <p:nvSpPr>
          <p:cNvPr id="2" name="灯片编号占位符 1"/>
          <p:cNvSpPr>
            <a:spLocks noGrp="1"/>
          </p:cNvSpPr>
          <p:nvPr>
            <p:ph type="sldNum" sz="quarter" idx="12"/>
          </p:nvPr>
        </p:nvSpPr>
        <p:spPr/>
        <p:txBody>
          <a:bodyPr/>
          <a:lstStyle/>
          <a:p>
            <a:fld id="{08A7F96F-1D34-4AD8-A324-DDD9B7126D3B}" type="slidenum">
              <a:rPr lang="en-US" smtClean="0"/>
              <a:pPr/>
              <a:t>26</a:t>
            </a:fld>
            <a:endParaRPr lang="en-US" dirty="0"/>
          </a:p>
        </p:txBody>
      </p:sp>
      <p:sp>
        <p:nvSpPr>
          <p:cNvPr id="6"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基础教育</a:t>
            </a:r>
            <a:endParaRPr lang="en-US" dirty="0">
              <a:solidFill>
                <a:srgbClr val="FF0000"/>
              </a:solidFill>
            </a:endParaRPr>
          </a:p>
        </p:txBody>
      </p:sp>
    </p:spTree>
    <p:extLst>
      <p:ext uri="{BB962C8B-B14F-4D97-AF65-F5344CB8AC3E}">
        <p14:creationId xmlns:p14="http://schemas.microsoft.com/office/powerpoint/2010/main" val="717546409"/>
      </p:ext>
    </p:extLst>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93800" y="1558925"/>
            <a:ext cx="7492998"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zh-CN" altLang="en-US" b="1" dirty="0" smtClean="0"/>
              <a:t>第七、本年</a:t>
            </a:r>
            <a:r>
              <a:rPr lang="zh-CN" altLang="zh-CN" b="1" dirty="0" smtClean="0"/>
              <a:t>撤销学校报表</a:t>
            </a:r>
            <a:r>
              <a:rPr lang="zh-CN" altLang="zh-CN" b="1" dirty="0"/>
              <a:t>的</a:t>
            </a:r>
            <a:r>
              <a:rPr lang="zh-CN" altLang="zh-CN" b="1" dirty="0" smtClean="0"/>
              <a:t>填报</a:t>
            </a:r>
            <a:endParaRPr lang="en-US" altLang="zh-CN" b="1" dirty="0" smtClean="0"/>
          </a:p>
          <a:p>
            <a:endParaRPr lang="en-US" altLang="zh-CN" b="1" dirty="0"/>
          </a:p>
          <a:p>
            <a:pPr marL="742950" lvl="2" indent="-342900">
              <a:spcBef>
                <a:spcPts val="400"/>
              </a:spcBef>
              <a:buClr>
                <a:schemeClr val="accent4">
                  <a:lumMod val="20000"/>
                  <a:lumOff val="80000"/>
                </a:schemeClr>
              </a:buClr>
              <a:buFont typeface="Wingdings" panose="05000000000000000000" pitchFamily="2" charset="2"/>
              <a:buChar char="Ø"/>
            </a:pPr>
            <a:r>
              <a:rPr lang="zh-CN" altLang="en-US" dirty="0" smtClean="0"/>
              <a:t>一、概念</a:t>
            </a:r>
            <a:endParaRPr lang="en-US" altLang="zh-CN" dirty="0" smtClean="0"/>
          </a:p>
          <a:p>
            <a:pPr marL="742950" lvl="2" indent="-342900">
              <a:spcBef>
                <a:spcPts val="400"/>
              </a:spcBef>
              <a:buClr>
                <a:schemeClr val="accent4">
                  <a:lumMod val="20000"/>
                  <a:lumOff val="80000"/>
                </a:schemeClr>
              </a:buClr>
              <a:buFont typeface="Wingdings" panose="05000000000000000000" pitchFamily="2" charset="2"/>
              <a:buChar char="Ø"/>
            </a:pPr>
            <a:endParaRPr lang="en-US" altLang="zh-CN" dirty="0"/>
          </a:p>
          <a:p>
            <a:pPr marL="742950" lvl="2" indent="-342900">
              <a:spcBef>
                <a:spcPts val="400"/>
              </a:spcBef>
              <a:buClr>
                <a:schemeClr val="accent4">
                  <a:lumMod val="20000"/>
                  <a:lumOff val="80000"/>
                </a:schemeClr>
              </a:buClr>
              <a:buFont typeface="Wingdings" panose="05000000000000000000" pitchFamily="2" charset="2"/>
              <a:buChar char="Ø"/>
            </a:pPr>
            <a:r>
              <a:rPr lang="zh-CN" altLang="zh-CN" dirty="0" smtClean="0"/>
              <a:t>本年</a:t>
            </a:r>
            <a:r>
              <a:rPr lang="zh-CN" altLang="zh-CN" dirty="0"/>
              <a:t>撤销学校是指</a:t>
            </a:r>
            <a:r>
              <a:rPr lang="en-US" altLang="zh-CN" dirty="0"/>
              <a:t>”</a:t>
            </a:r>
            <a:r>
              <a:rPr lang="zh-CN" altLang="zh-CN" dirty="0"/>
              <a:t>上年</a:t>
            </a:r>
            <a:r>
              <a:rPr lang="en-US" altLang="zh-CN" dirty="0"/>
              <a:t>9</a:t>
            </a:r>
            <a:r>
              <a:rPr lang="zh-CN" altLang="zh-CN" dirty="0"/>
              <a:t>月</a:t>
            </a:r>
            <a:r>
              <a:rPr lang="en-US" altLang="zh-CN" dirty="0"/>
              <a:t>1</a:t>
            </a:r>
            <a:r>
              <a:rPr lang="zh-CN" altLang="zh-CN" dirty="0"/>
              <a:t>日至本年</a:t>
            </a:r>
            <a:r>
              <a:rPr lang="en-US" altLang="zh-CN" dirty="0"/>
              <a:t>8</a:t>
            </a:r>
            <a:r>
              <a:rPr lang="zh-CN" altLang="zh-CN" dirty="0"/>
              <a:t>月</a:t>
            </a:r>
            <a:r>
              <a:rPr lang="en-US" altLang="zh-CN" dirty="0"/>
              <a:t>31</a:t>
            </a:r>
            <a:r>
              <a:rPr lang="zh-CN" altLang="zh-CN" dirty="0"/>
              <a:t>日</a:t>
            </a:r>
            <a:r>
              <a:rPr lang="en-US" altLang="zh-CN" dirty="0"/>
              <a:t>”</a:t>
            </a:r>
            <a:r>
              <a:rPr lang="zh-CN" altLang="zh-CN" dirty="0"/>
              <a:t>时间段内（学校（机构）代码年度标准时间段），教育行政部门按照国家有关规定办理了“撤销”手续的学校。</a:t>
            </a:r>
          </a:p>
          <a:p>
            <a:pPr lvl="1">
              <a:buFont typeface="Wingdings" panose="05000000000000000000" pitchFamily="2" charset="2"/>
              <a:buChar char="Ø"/>
            </a:pPr>
            <a:endParaRPr lang="en-US" altLang="zh-CN" b="1" dirty="0" smtClean="0"/>
          </a:p>
          <a:p>
            <a:pPr lvl="1">
              <a:buFont typeface="Wingdings" panose="05000000000000000000" pitchFamily="2" charset="2"/>
              <a:buChar char="Ø"/>
            </a:pPr>
            <a:endParaRPr lang="en-US" altLang="zh-CN" b="1" dirty="0" smtClean="0"/>
          </a:p>
          <a:p>
            <a:pPr lvl="1">
              <a:buFont typeface="Wingdings" panose="05000000000000000000" pitchFamily="2" charset="2"/>
              <a:buChar char="Ø"/>
            </a:pPr>
            <a:r>
              <a:rPr lang="zh-CN" altLang="en-US" b="1" dirty="0" smtClean="0"/>
              <a:t>二、</a:t>
            </a:r>
            <a:r>
              <a:rPr lang="zh-CN" altLang="en-US" dirty="0" smtClean="0"/>
              <a:t>背景</a:t>
            </a:r>
            <a:endParaRPr lang="en-US" altLang="zh-CN" dirty="0" smtClean="0"/>
          </a:p>
          <a:p>
            <a:pPr lvl="1">
              <a:buFont typeface="Wingdings" panose="05000000000000000000" pitchFamily="2" charset="2"/>
              <a:buChar char="Ø"/>
            </a:pPr>
            <a:endParaRPr lang="en-US" altLang="zh-CN" b="1" dirty="0" smtClean="0"/>
          </a:p>
          <a:p>
            <a:pPr lvl="2">
              <a:buFont typeface="Wingdings" panose="05000000000000000000" pitchFamily="2" charset="2"/>
              <a:buChar char="Ø"/>
            </a:pPr>
            <a:r>
              <a:rPr lang="en-US" altLang="zh-CN" dirty="0" smtClean="0"/>
              <a:t>1.</a:t>
            </a:r>
            <a:r>
              <a:rPr lang="zh-CN" altLang="en-US" dirty="0" smtClean="0"/>
              <a:t>教育事业统计报表制度，是经国家统计局批准备案的法定报表制度；教育事业统计报表，是用数据全面描述学校发展现状的法定报表；报表数据具有连续性，是用数据书写的学校发展史。</a:t>
            </a:r>
            <a:endParaRPr lang="en-US" altLang="zh-CN" dirty="0" smtClean="0"/>
          </a:p>
          <a:p>
            <a:pPr lvl="1">
              <a:buFont typeface="Wingdings" panose="05000000000000000000" pitchFamily="2" charset="2"/>
              <a:buChar char="Ø"/>
            </a:pPr>
            <a:endParaRPr lang="en-US" altLang="zh-CN" b="1" dirty="0" smtClean="0"/>
          </a:p>
          <a:p>
            <a:pPr lvl="1">
              <a:buFont typeface="Wingdings" panose="05000000000000000000" pitchFamily="2" charset="2"/>
              <a:buChar char="Ø"/>
            </a:pPr>
            <a:endParaRPr lang="en-US" altLang="zh-CN" dirty="0"/>
          </a:p>
        </p:txBody>
      </p:sp>
      <p:sp>
        <p:nvSpPr>
          <p:cNvPr id="2" name="灯片编号占位符 1"/>
          <p:cNvSpPr>
            <a:spLocks noGrp="1"/>
          </p:cNvSpPr>
          <p:nvPr>
            <p:ph type="sldNum" sz="quarter" idx="12"/>
          </p:nvPr>
        </p:nvSpPr>
        <p:spPr/>
        <p:txBody>
          <a:bodyPr/>
          <a:lstStyle/>
          <a:p>
            <a:fld id="{08A7F96F-1D34-4AD8-A324-DDD9B7126D3B}" type="slidenum">
              <a:rPr lang="en-US" smtClean="0"/>
              <a:pPr/>
              <a:t>27</a:t>
            </a:fld>
            <a:endParaRPr lang="en-US" dirty="0"/>
          </a:p>
        </p:txBody>
      </p:sp>
      <p:sp>
        <p:nvSpPr>
          <p:cNvPr id="6"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基础教育</a:t>
            </a:r>
            <a:endParaRPr lang="en-US" dirty="0">
              <a:solidFill>
                <a:srgbClr val="FF0000"/>
              </a:solidFill>
            </a:endParaRPr>
          </a:p>
        </p:txBody>
      </p:sp>
    </p:spTree>
    <p:extLst>
      <p:ext uri="{BB962C8B-B14F-4D97-AF65-F5344CB8AC3E}">
        <p14:creationId xmlns:p14="http://schemas.microsoft.com/office/powerpoint/2010/main" val="2163644320"/>
      </p:ext>
    </p:extLst>
  </p:cSld>
  <p:clrMapOvr>
    <a:masterClrMapping/>
  </p:clrMapOvr>
  <p:transition>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93800" y="1558925"/>
            <a:ext cx="7492998"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zh-CN" altLang="en-US" b="1" dirty="0" smtClean="0"/>
              <a:t>第七、本年</a:t>
            </a:r>
            <a:r>
              <a:rPr lang="zh-CN" altLang="zh-CN" b="1" dirty="0" smtClean="0"/>
              <a:t>撤销学校报表</a:t>
            </a:r>
            <a:r>
              <a:rPr lang="zh-CN" altLang="zh-CN" b="1" dirty="0"/>
              <a:t>的填报</a:t>
            </a:r>
          </a:p>
          <a:p>
            <a:pPr lvl="1">
              <a:buFont typeface="Wingdings" panose="05000000000000000000" pitchFamily="2" charset="2"/>
              <a:buChar char="Ø"/>
            </a:pPr>
            <a:endParaRPr lang="en-US" altLang="zh-CN" b="1" dirty="0" smtClean="0"/>
          </a:p>
          <a:p>
            <a:pPr lvl="1">
              <a:buFont typeface="Wingdings" panose="05000000000000000000" pitchFamily="2" charset="2"/>
              <a:buChar char="Ø"/>
            </a:pPr>
            <a:r>
              <a:rPr lang="zh-CN" altLang="en-US" b="1" dirty="0" smtClean="0"/>
              <a:t>二、背景</a:t>
            </a:r>
            <a:endParaRPr lang="en-US" altLang="zh-CN" b="1" dirty="0" smtClean="0"/>
          </a:p>
          <a:p>
            <a:pPr lvl="1">
              <a:buFont typeface="Wingdings" panose="05000000000000000000" pitchFamily="2" charset="2"/>
              <a:buChar char="Ø"/>
            </a:pPr>
            <a:endParaRPr lang="en-US" altLang="zh-CN" b="1" dirty="0" smtClean="0"/>
          </a:p>
          <a:p>
            <a:pPr lvl="2">
              <a:buFont typeface="Wingdings" panose="05000000000000000000" pitchFamily="2" charset="2"/>
              <a:buChar char="Ø"/>
            </a:pPr>
            <a:r>
              <a:rPr lang="en-US" altLang="zh-CN" dirty="0" smtClean="0"/>
              <a:t>2.</a:t>
            </a:r>
            <a:r>
              <a:rPr lang="zh-CN" altLang="en-US" dirty="0" smtClean="0"/>
              <a:t>教育</a:t>
            </a:r>
            <a:r>
              <a:rPr lang="zh-CN" altLang="en-US" dirty="0"/>
              <a:t>事业统计报表中，“上学年报表在校生数</a:t>
            </a:r>
            <a:r>
              <a:rPr lang="zh-CN" altLang="en-US" dirty="0" smtClean="0"/>
              <a:t>”与“</a:t>
            </a:r>
            <a:r>
              <a:rPr lang="zh-CN" altLang="zh-CN" dirty="0"/>
              <a:t>本学年初报表在校学生数</a:t>
            </a:r>
            <a:r>
              <a:rPr lang="zh-CN" altLang="en-US" dirty="0" smtClean="0"/>
              <a:t>”，“</a:t>
            </a:r>
            <a:r>
              <a:rPr lang="zh-CN" altLang="en-US" dirty="0"/>
              <a:t>上学年报表专任教师数</a:t>
            </a:r>
            <a:r>
              <a:rPr lang="zh-CN" altLang="en-US" dirty="0" smtClean="0"/>
              <a:t>”与“本学年</a:t>
            </a:r>
            <a:r>
              <a:rPr lang="zh-CN" altLang="en-US" dirty="0"/>
              <a:t>报表专任教师数</a:t>
            </a:r>
            <a:r>
              <a:rPr lang="zh-CN" altLang="en-US" dirty="0" smtClean="0"/>
              <a:t>”存在接续关系。为确保统计数据的完整性和连续性，要求本年撤销的学校也要填报报表。</a:t>
            </a:r>
            <a:endParaRPr lang="en-US" altLang="zh-CN" dirty="0" smtClean="0"/>
          </a:p>
          <a:p>
            <a:pPr lvl="2">
              <a:buFont typeface="Wingdings" panose="05000000000000000000" pitchFamily="2" charset="2"/>
              <a:buChar char="Ø"/>
            </a:pPr>
            <a:endParaRPr lang="en-US" altLang="zh-CN" dirty="0" smtClean="0"/>
          </a:p>
          <a:p>
            <a:pPr lvl="2">
              <a:buFont typeface="Wingdings" panose="05000000000000000000" pitchFamily="2" charset="2"/>
              <a:buChar char="Ø"/>
            </a:pPr>
            <a:r>
              <a:rPr lang="en-US" altLang="zh-CN" dirty="0" smtClean="0"/>
              <a:t>3.</a:t>
            </a:r>
            <a:r>
              <a:rPr lang="zh-CN" altLang="en-US" dirty="0" smtClean="0"/>
              <a:t>今年</a:t>
            </a:r>
            <a:r>
              <a:rPr lang="zh-CN" altLang="en-US" dirty="0"/>
              <a:t>以前</a:t>
            </a:r>
            <a:r>
              <a:rPr lang="zh-CN" altLang="en-US" dirty="0" smtClean="0"/>
              <a:t>，对本年撤销学校，</a:t>
            </a:r>
            <a:r>
              <a:rPr lang="zh-CN" altLang="en-US" dirty="0"/>
              <a:t>只</a:t>
            </a:r>
            <a:r>
              <a:rPr lang="zh-CN" altLang="en-US" dirty="0" smtClean="0"/>
              <a:t>要求区域内上</a:t>
            </a:r>
            <a:r>
              <a:rPr lang="zh-CN" altLang="en-US" dirty="0"/>
              <a:t>学年与本学年数据的对接，</a:t>
            </a:r>
            <a:r>
              <a:rPr lang="zh-CN" altLang="en-US" dirty="0" smtClean="0"/>
              <a:t>并没有对撤销学校的报表填报做具体要求，这样就造成各省操作方法不同，最终上</a:t>
            </a:r>
            <a:r>
              <a:rPr lang="zh-CN" altLang="en-US" dirty="0"/>
              <a:t>学年与本学年数据很难对接。</a:t>
            </a:r>
            <a:endParaRPr lang="en-US" altLang="zh-CN" dirty="0"/>
          </a:p>
          <a:p>
            <a:pPr lvl="2">
              <a:buFont typeface="Wingdings" panose="05000000000000000000" pitchFamily="2" charset="2"/>
              <a:buChar char="Ø"/>
            </a:pPr>
            <a:endParaRPr lang="en-US" altLang="zh-CN" dirty="0" smtClean="0"/>
          </a:p>
          <a:p>
            <a:pPr lvl="2">
              <a:buFont typeface="Wingdings" panose="05000000000000000000" pitchFamily="2" charset="2"/>
              <a:buChar char="Ø"/>
            </a:pPr>
            <a:r>
              <a:rPr lang="en-US" altLang="zh-CN" dirty="0" smtClean="0"/>
              <a:t>4.</a:t>
            </a:r>
            <a:r>
              <a:rPr lang="zh-CN" altLang="en-US" dirty="0" smtClean="0"/>
              <a:t>随着信息化的发展，学校的管理逐渐精细化。我们规范报表的填报，实际上就是将学生、教师等统计元数据与事业统计报表实现规范对接。</a:t>
            </a:r>
            <a:endParaRPr lang="en-US" altLang="zh-CN" dirty="0" smtClean="0"/>
          </a:p>
          <a:p>
            <a:pPr lvl="2">
              <a:buFont typeface="Wingdings" panose="05000000000000000000" pitchFamily="2" charset="2"/>
              <a:buChar char="Ø"/>
            </a:pPr>
            <a:endParaRPr lang="en-US" altLang="zh-CN" dirty="0" smtClean="0"/>
          </a:p>
        </p:txBody>
      </p:sp>
      <p:sp>
        <p:nvSpPr>
          <p:cNvPr id="2" name="灯片编号占位符 1"/>
          <p:cNvSpPr>
            <a:spLocks noGrp="1"/>
          </p:cNvSpPr>
          <p:nvPr>
            <p:ph type="sldNum" sz="quarter" idx="12"/>
          </p:nvPr>
        </p:nvSpPr>
        <p:spPr/>
        <p:txBody>
          <a:bodyPr/>
          <a:lstStyle/>
          <a:p>
            <a:fld id="{08A7F96F-1D34-4AD8-A324-DDD9B7126D3B}" type="slidenum">
              <a:rPr lang="en-US" smtClean="0"/>
              <a:pPr/>
              <a:t>28</a:t>
            </a:fld>
            <a:endParaRPr lang="en-US" dirty="0"/>
          </a:p>
        </p:txBody>
      </p:sp>
      <p:sp>
        <p:nvSpPr>
          <p:cNvPr id="6"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基础教育</a:t>
            </a:r>
            <a:endParaRPr lang="en-US" dirty="0">
              <a:solidFill>
                <a:srgbClr val="FF0000"/>
              </a:solidFill>
            </a:endParaRPr>
          </a:p>
        </p:txBody>
      </p:sp>
    </p:spTree>
    <p:extLst>
      <p:ext uri="{BB962C8B-B14F-4D97-AF65-F5344CB8AC3E}">
        <p14:creationId xmlns:p14="http://schemas.microsoft.com/office/powerpoint/2010/main" val="2898481389"/>
      </p:ext>
    </p:extLst>
  </p:cSld>
  <p:clrMapOvr>
    <a:masterClrMapping/>
  </p:clrMapOvr>
  <p:transition>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93800" y="1558925"/>
            <a:ext cx="7492998"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zh-CN" altLang="en-US" b="1" dirty="0" smtClean="0"/>
              <a:t>第七、</a:t>
            </a:r>
            <a:r>
              <a:rPr lang="zh-CN" altLang="en-US" b="1" dirty="0"/>
              <a:t>本年</a:t>
            </a:r>
            <a:r>
              <a:rPr lang="zh-CN" altLang="zh-CN" b="1" dirty="0"/>
              <a:t>撤销学校报表的填报</a:t>
            </a:r>
            <a:endParaRPr lang="zh-CN" altLang="zh-CN" dirty="0"/>
          </a:p>
          <a:p>
            <a:pPr lvl="1">
              <a:buFont typeface="Wingdings" panose="05000000000000000000" pitchFamily="2" charset="2"/>
              <a:buChar char="Ø"/>
            </a:pPr>
            <a:endParaRPr lang="en-US" altLang="zh-CN" b="1" dirty="0" smtClean="0"/>
          </a:p>
          <a:p>
            <a:pPr lvl="1">
              <a:buFont typeface="Wingdings" panose="05000000000000000000" pitchFamily="2" charset="2"/>
              <a:buChar char="Ø"/>
            </a:pPr>
            <a:r>
              <a:rPr lang="zh-CN" altLang="en-US" b="1" dirty="0" smtClean="0"/>
              <a:t>二、背景</a:t>
            </a:r>
            <a:endParaRPr lang="en-US" altLang="zh-CN" b="1" dirty="0" smtClean="0"/>
          </a:p>
          <a:p>
            <a:pPr lvl="1">
              <a:buFont typeface="Wingdings" panose="05000000000000000000" pitchFamily="2" charset="2"/>
              <a:buChar char="Ø"/>
            </a:pPr>
            <a:endParaRPr lang="en-US" altLang="zh-CN" b="1" dirty="0" smtClean="0"/>
          </a:p>
          <a:p>
            <a:pPr lvl="2">
              <a:buFont typeface="Wingdings" panose="05000000000000000000" pitchFamily="2" charset="2"/>
              <a:buChar char="Ø"/>
            </a:pPr>
            <a:r>
              <a:rPr lang="en-US" altLang="zh-CN" dirty="0" smtClean="0"/>
              <a:t>5.</a:t>
            </a:r>
            <a:r>
              <a:rPr lang="zh-CN" altLang="zh-CN" dirty="0" smtClean="0"/>
              <a:t>自</a:t>
            </a:r>
            <a:r>
              <a:rPr lang="en-US" altLang="zh-CN" dirty="0"/>
              <a:t>2015</a:t>
            </a:r>
            <a:r>
              <a:rPr lang="zh-CN" altLang="zh-CN" dirty="0"/>
              <a:t>年始，要求学校关键属性发生变化，都要有管理部门出具文件作为依据，已撤销学校，撤销文件中都应包含有关于学生、教师、资产的</a:t>
            </a:r>
            <a:r>
              <a:rPr lang="zh-CN" altLang="zh-CN" dirty="0" smtClean="0"/>
              <a:t>处置</a:t>
            </a:r>
            <a:endParaRPr lang="en-US" altLang="zh-CN" dirty="0" smtClean="0"/>
          </a:p>
          <a:p>
            <a:pPr lvl="2">
              <a:buFont typeface="Wingdings" panose="05000000000000000000" pitchFamily="2" charset="2"/>
              <a:buChar char="Ø"/>
            </a:pPr>
            <a:endParaRPr lang="en-US" altLang="zh-CN" b="1" dirty="0"/>
          </a:p>
          <a:p>
            <a:pPr lvl="1">
              <a:buFont typeface="Wingdings" panose="05000000000000000000" pitchFamily="2" charset="2"/>
              <a:buChar char="Ø"/>
            </a:pPr>
            <a:r>
              <a:rPr lang="zh-CN" altLang="en-US" b="1" dirty="0" smtClean="0"/>
              <a:t>三、规范填报</a:t>
            </a:r>
            <a:endParaRPr lang="en-US" altLang="zh-CN" b="1" dirty="0" smtClean="0"/>
          </a:p>
          <a:p>
            <a:pPr lvl="1">
              <a:buFont typeface="Wingdings" panose="05000000000000000000" pitchFamily="2" charset="2"/>
              <a:buChar char="Ø"/>
            </a:pPr>
            <a:endParaRPr lang="en-US" altLang="zh-CN" b="1" dirty="0"/>
          </a:p>
          <a:p>
            <a:pPr lvl="2">
              <a:buFont typeface="Wingdings" panose="05000000000000000000" pitchFamily="2" charset="2"/>
              <a:buChar char="Ø"/>
            </a:pPr>
            <a:r>
              <a:rPr lang="zh-CN" altLang="zh-CN" dirty="0"/>
              <a:t>本年撤销的基础教育学校只填报如下报表</a:t>
            </a:r>
            <a:r>
              <a:rPr lang="en-US" altLang="zh-CN" dirty="0" smtClean="0"/>
              <a:t>:</a:t>
            </a:r>
          </a:p>
          <a:p>
            <a:pPr lvl="2">
              <a:buFont typeface="Wingdings" panose="05000000000000000000" pitchFamily="2" charset="2"/>
              <a:buChar char="Ø"/>
            </a:pPr>
            <a:endParaRPr lang="zh-CN" altLang="zh-CN" dirty="0"/>
          </a:p>
          <a:p>
            <a:pPr lvl="2">
              <a:buFont typeface="Wingdings" panose="05000000000000000000" pitchFamily="2" charset="2"/>
              <a:buChar char="Ø"/>
            </a:pPr>
            <a:r>
              <a:rPr lang="en-US" altLang="zh-CN" dirty="0"/>
              <a:t>1</a:t>
            </a:r>
            <a:r>
              <a:rPr lang="zh-CN" altLang="zh-CN" dirty="0"/>
              <a:t>、“基础基</a:t>
            </a:r>
            <a:r>
              <a:rPr lang="en-US" altLang="zh-CN" dirty="0"/>
              <a:t>112</a:t>
            </a:r>
            <a:r>
              <a:rPr lang="zh-CN" altLang="zh-CN" dirty="0"/>
              <a:t>学校（机构）基本情况”的“上学年体检学生数”和“上学年参加国家学生体质健康标准测试人数”指标</a:t>
            </a:r>
          </a:p>
          <a:p>
            <a:pPr lvl="2">
              <a:buFont typeface="Wingdings" panose="05000000000000000000" pitchFamily="2" charset="2"/>
              <a:buChar char="Ø"/>
            </a:pPr>
            <a:r>
              <a:rPr lang="en-US" altLang="zh-CN" dirty="0" smtClean="0"/>
              <a:t>2</a:t>
            </a:r>
            <a:r>
              <a:rPr lang="zh-CN" altLang="en-US" dirty="0" smtClean="0"/>
              <a:t>、</a:t>
            </a:r>
            <a:r>
              <a:rPr lang="en-US" altLang="zh-CN" dirty="0"/>
              <a:t>2</a:t>
            </a:r>
            <a:r>
              <a:rPr lang="zh-CN" altLang="zh-CN" dirty="0"/>
              <a:t>、</a:t>
            </a:r>
            <a:r>
              <a:rPr lang="en-US" altLang="zh-CN" dirty="0"/>
              <a:t>“</a:t>
            </a:r>
            <a:r>
              <a:rPr lang="zh-CN" altLang="zh-CN" dirty="0"/>
              <a:t>基础基</a:t>
            </a:r>
            <a:r>
              <a:rPr lang="en-US" altLang="zh-CN" dirty="0"/>
              <a:t>311</a:t>
            </a:r>
            <a:r>
              <a:rPr lang="zh-CN" altLang="zh-CN" dirty="0"/>
              <a:t>幼儿园、幼儿班分年龄幼儿数</a:t>
            </a:r>
            <a:r>
              <a:rPr lang="en-US" altLang="zh-CN" dirty="0"/>
              <a:t>”</a:t>
            </a:r>
            <a:r>
              <a:rPr lang="zh-CN" altLang="zh-CN" dirty="0"/>
              <a:t>，“在园（班）人数</a:t>
            </a:r>
            <a:r>
              <a:rPr lang="zh-CN" altLang="zh-CN" dirty="0">
                <a:solidFill>
                  <a:srgbClr val="FF0000"/>
                </a:solidFill>
              </a:rPr>
              <a:t>” 为零</a:t>
            </a:r>
          </a:p>
          <a:p>
            <a:pPr lvl="2">
              <a:buFont typeface="Wingdings" panose="05000000000000000000" pitchFamily="2" charset="2"/>
              <a:buChar char="Ø"/>
            </a:pPr>
            <a:r>
              <a:rPr lang="en-US" altLang="zh-CN" dirty="0" smtClean="0"/>
              <a:t>3</a:t>
            </a:r>
            <a:r>
              <a:rPr lang="zh-CN" altLang="zh-CN" dirty="0" smtClean="0"/>
              <a:t>、</a:t>
            </a:r>
            <a:r>
              <a:rPr lang="zh-CN" altLang="zh-CN" dirty="0"/>
              <a:t>学生数表（</a:t>
            </a:r>
            <a:r>
              <a:rPr lang="en-US" altLang="zh-CN" dirty="0"/>
              <a:t>312</a:t>
            </a:r>
            <a:r>
              <a:rPr lang="zh-CN" altLang="zh-CN" dirty="0"/>
              <a:t>、</a:t>
            </a:r>
            <a:r>
              <a:rPr lang="en-US" altLang="zh-CN" dirty="0"/>
              <a:t>313</a:t>
            </a:r>
            <a:r>
              <a:rPr lang="zh-CN" altLang="zh-CN" dirty="0"/>
              <a:t>、</a:t>
            </a:r>
            <a:r>
              <a:rPr lang="en-US" altLang="zh-CN" dirty="0"/>
              <a:t>314</a:t>
            </a:r>
            <a:r>
              <a:rPr lang="zh-CN" altLang="zh-CN" dirty="0"/>
              <a:t>、</a:t>
            </a:r>
            <a:r>
              <a:rPr lang="en-US" altLang="zh-CN" dirty="0"/>
              <a:t>315</a:t>
            </a:r>
            <a:r>
              <a:rPr lang="zh-CN" altLang="zh-CN" dirty="0"/>
              <a:t>）的 “毕业生数”指标</a:t>
            </a:r>
          </a:p>
          <a:p>
            <a:pPr lvl="2">
              <a:buFont typeface="Wingdings" panose="05000000000000000000" pitchFamily="2" charset="2"/>
              <a:buChar char="Ø"/>
            </a:pPr>
            <a:r>
              <a:rPr lang="en-US" altLang="zh-CN" dirty="0" smtClean="0"/>
              <a:t>4</a:t>
            </a:r>
            <a:r>
              <a:rPr lang="zh-CN" altLang="zh-CN" dirty="0" smtClean="0"/>
              <a:t>、</a:t>
            </a:r>
            <a:r>
              <a:rPr lang="zh-CN" altLang="zh-CN" dirty="0"/>
              <a:t>“基础基</a:t>
            </a:r>
            <a:r>
              <a:rPr lang="en-US" altLang="zh-CN" dirty="0"/>
              <a:t>331</a:t>
            </a:r>
            <a:r>
              <a:rPr lang="zh-CN" altLang="zh-CN" dirty="0"/>
              <a:t>中小学、特殊教育学生变动情况”表，其中：“招生”</a:t>
            </a:r>
            <a:r>
              <a:rPr lang="zh-CN" altLang="zh-CN" dirty="0">
                <a:solidFill>
                  <a:srgbClr val="FF0000"/>
                </a:solidFill>
              </a:rPr>
              <a:t>为零</a:t>
            </a:r>
            <a:r>
              <a:rPr lang="zh-CN" altLang="zh-CN" dirty="0"/>
              <a:t>， “本学年初报表在校学生数”</a:t>
            </a:r>
            <a:r>
              <a:rPr lang="zh-CN" altLang="zh-CN" dirty="0">
                <a:solidFill>
                  <a:srgbClr val="FF0000"/>
                </a:solidFill>
              </a:rPr>
              <a:t>为</a:t>
            </a:r>
            <a:r>
              <a:rPr lang="zh-CN" altLang="zh-CN" dirty="0" smtClean="0">
                <a:solidFill>
                  <a:srgbClr val="FF0000"/>
                </a:solidFill>
              </a:rPr>
              <a:t>零</a:t>
            </a:r>
            <a:r>
              <a:rPr lang="zh-CN" altLang="en-US" dirty="0" smtClean="0">
                <a:solidFill>
                  <a:srgbClr val="FF0000"/>
                </a:solidFill>
              </a:rPr>
              <a:t>。</a:t>
            </a:r>
            <a:endParaRPr lang="zh-CN" altLang="zh-CN" dirty="0">
              <a:solidFill>
                <a:srgbClr val="FF0000"/>
              </a:solidFill>
            </a:endParaRPr>
          </a:p>
          <a:p>
            <a:pPr lvl="4">
              <a:buFont typeface="Wingdings" panose="05000000000000000000" pitchFamily="2" charset="2"/>
              <a:buChar char="Ø"/>
            </a:pPr>
            <a:endParaRPr lang="en-US" altLang="zh-CN" dirty="0">
              <a:solidFill>
                <a:srgbClr val="FF0000"/>
              </a:solidFill>
            </a:endParaRPr>
          </a:p>
        </p:txBody>
      </p:sp>
      <p:sp>
        <p:nvSpPr>
          <p:cNvPr id="2" name="灯片编号占位符 1"/>
          <p:cNvSpPr>
            <a:spLocks noGrp="1"/>
          </p:cNvSpPr>
          <p:nvPr>
            <p:ph type="sldNum" sz="quarter" idx="12"/>
          </p:nvPr>
        </p:nvSpPr>
        <p:spPr/>
        <p:txBody>
          <a:bodyPr/>
          <a:lstStyle/>
          <a:p>
            <a:fld id="{08A7F96F-1D34-4AD8-A324-DDD9B7126D3B}" type="slidenum">
              <a:rPr lang="en-US" smtClean="0"/>
              <a:pPr/>
              <a:t>29</a:t>
            </a:fld>
            <a:endParaRPr lang="en-US" dirty="0"/>
          </a:p>
        </p:txBody>
      </p:sp>
      <p:sp>
        <p:nvSpPr>
          <p:cNvPr id="6"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基础教育</a:t>
            </a:r>
            <a:endParaRPr lang="en-US" dirty="0">
              <a:solidFill>
                <a:srgbClr val="FF0000"/>
              </a:solidFill>
            </a:endParaRPr>
          </a:p>
        </p:txBody>
      </p:sp>
    </p:spTree>
    <p:extLst>
      <p:ext uri="{BB962C8B-B14F-4D97-AF65-F5344CB8AC3E}">
        <p14:creationId xmlns:p14="http://schemas.microsoft.com/office/powerpoint/2010/main" val="1777783422"/>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08A7F96F-1D34-4AD8-A324-DDD9B7126D3B}" type="slidenum">
              <a:rPr lang="en-US" smtClean="0"/>
              <a:pPr/>
              <a:t>3</a:t>
            </a:fld>
            <a:endParaRPr lang="en-US" dirty="0"/>
          </a:p>
        </p:txBody>
      </p:sp>
      <p:grpSp>
        <p:nvGrpSpPr>
          <p:cNvPr id="13" name="组合 12"/>
          <p:cNvGrpSpPr/>
          <p:nvPr/>
        </p:nvGrpSpPr>
        <p:grpSpPr>
          <a:xfrm>
            <a:off x="508000" y="1389220"/>
            <a:ext cx="8255000" cy="5133816"/>
            <a:chOff x="556855" y="1363500"/>
            <a:chExt cx="8255000" cy="5133816"/>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6855" y="1363500"/>
              <a:ext cx="8255000" cy="584200"/>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6855" y="1946844"/>
              <a:ext cx="8255000" cy="1689100"/>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6855" y="3621622"/>
              <a:ext cx="8255000" cy="533400"/>
            </a:xfrm>
            <a:prstGeom prst="rect">
              <a:avLst/>
            </a:prstGeom>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6855" y="4148329"/>
              <a:ext cx="8255000" cy="965200"/>
            </a:xfrm>
            <a:prstGeom prst="rect">
              <a:avLst/>
            </a:prstGeom>
          </p:spPr>
        </p:pic>
        <p:pic>
          <p:nvPicPr>
            <p:cNvPr id="11" name="图片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6855" y="5049516"/>
              <a:ext cx="8255000" cy="520700"/>
            </a:xfrm>
            <a:prstGeom prst="rect">
              <a:avLst/>
            </a:prstGeom>
          </p:spPr>
        </p:pic>
        <p:pic>
          <p:nvPicPr>
            <p:cNvPr id="12" name="图片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6855" y="5570216"/>
              <a:ext cx="8255000" cy="927100"/>
            </a:xfrm>
            <a:prstGeom prst="rect">
              <a:avLst/>
            </a:prstGeom>
          </p:spPr>
        </p:pic>
      </p:grpSp>
      <p:sp>
        <p:nvSpPr>
          <p:cNvPr id="14"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endParaRPr lang="en-US" dirty="0">
              <a:solidFill>
                <a:srgbClr val="FF0000"/>
              </a:solidFill>
            </a:endParaRPr>
          </a:p>
        </p:txBody>
      </p:sp>
    </p:spTree>
    <p:extLst>
      <p:ext uri="{BB962C8B-B14F-4D97-AF65-F5344CB8AC3E}">
        <p14:creationId xmlns:p14="http://schemas.microsoft.com/office/powerpoint/2010/main" val="2632068536"/>
      </p:ext>
    </p:extLst>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93800" y="1558925"/>
            <a:ext cx="7492998"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zh-CN" altLang="en-US" b="1" dirty="0" smtClean="0"/>
              <a:t>第七、</a:t>
            </a:r>
            <a:r>
              <a:rPr lang="zh-CN" altLang="en-US" b="1" dirty="0"/>
              <a:t>本年</a:t>
            </a:r>
            <a:r>
              <a:rPr lang="zh-CN" altLang="zh-CN" b="1" dirty="0"/>
              <a:t>撤销学校报表的</a:t>
            </a:r>
            <a:r>
              <a:rPr lang="zh-CN" altLang="zh-CN" b="1" dirty="0" smtClean="0"/>
              <a:t>填报</a:t>
            </a:r>
            <a:endParaRPr lang="en-US" altLang="zh-CN" b="1" dirty="0" smtClean="0"/>
          </a:p>
          <a:p>
            <a:endParaRPr lang="en-US" altLang="zh-CN" b="1" dirty="0" smtClean="0"/>
          </a:p>
          <a:p>
            <a:pPr lvl="1">
              <a:buFont typeface="Wingdings" panose="05000000000000000000" pitchFamily="2" charset="2"/>
              <a:buChar char="Ø"/>
            </a:pPr>
            <a:r>
              <a:rPr lang="en-US" altLang="zh-CN" b="1" dirty="0" smtClean="0"/>
              <a:t>3</a:t>
            </a:r>
            <a:r>
              <a:rPr lang="zh-CN" altLang="en-US" b="1" dirty="0" smtClean="0"/>
              <a:t>、规范填报</a:t>
            </a:r>
            <a:endParaRPr lang="en-US" altLang="zh-CN" b="1" dirty="0" smtClean="0"/>
          </a:p>
          <a:p>
            <a:pPr lvl="1">
              <a:buFont typeface="Wingdings" panose="05000000000000000000" pitchFamily="2" charset="2"/>
              <a:buChar char="Ø"/>
            </a:pPr>
            <a:endParaRPr lang="en-US" altLang="zh-CN" b="1" dirty="0"/>
          </a:p>
          <a:p>
            <a:pPr lvl="2">
              <a:buFont typeface="Wingdings" panose="05000000000000000000" pitchFamily="2" charset="2"/>
              <a:buChar char="Ø"/>
            </a:pPr>
            <a:r>
              <a:rPr lang="en-US" altLang="zh-CN" dirty="0" smtClean="0"/>
              <a:t>5</a:t>
            </a:r>
            <a:r>
              <a:rPr lang="zh-CN" altLang="zh-CN" dirty="0" smtClean="0"/>
              <a:t>、</a:t>
            </a:r>
            <a:r>
              <a:rPr lang="zh-CN" altLang="zh-CN" dirty="0"/>
              <a:t>“基础基</a:t>
            </a:r>
            <a:r>
              <a:rPr lang="en-US" altLang="zh-CN" dirty="0"/>
              <a:t>332</a:t>
            </a:r>
            <a:r>
              <a:rPr lang="zh-CN" altLang="zh-CN" dirty="0"/>
              <a:t>在校生中死亡的主要原因”表</a:t>
            </a:r>
          </a:p>
          <a:p>
            <a:pPr lvl="2">
              <a:buFont typeface="Wingdings" panose="05000000000000000000" pitchFamily="2" charset="2"/>
              <a:buChar char="Ø"/>
            </a:pPr>
            <a:r>
              <a:rPr lang="en-US" altLang="zh-CN" dirty="0" smtClean="0"/>
              <a:t>6</a:t>
            </a:r>
            <a:r>
              <a:rPr lang="zh-CN" altLang="zh-CN" dirty="0" smtClean="0"/>
              <a:t>、</a:t>
            </a:r>
            <a:r>
              <a:rPr lang="zh-CN" altLang="zh-CN" dirty="0"/>
              <a:t>“基础基</a:t>
            </a:r>
            <a:r>
              <a:rPr lang="en-US" altLang="zh-CN" dirty="0"/>
              <a:t>333</a:t>
            </a:r>
            <a:r>
              <a:rPr lang="zh-CN" altLang="zh-CN" dirty="0"/>
              <a:t>中小学、特殊教育学生退学的主要原因”表</a:t>
            </a:r>
          </a:p>
          <a:p>
            <a:pPr lvl="2">
              <a:buFont typeface="Wingdings" panose="05000000000000000000" pitchFamily="2" charset="2"/>
              <a:buChar char="Ø"/>
            </a:pPr>
            <a:r>
              <a:rPr lang="en-US" altLang="zh-CN" dirty="0" smtClean="0"/>
              <a:t>7</a:t>
            </a:r>
            <a:r>
              <a:rPr lang="zh-CN" altLang="zh-CN" dirty="0" smtClean="0"/>
              <a:t>、</a:t>
            </a:r>
            <a:r>
              <a:rPr lang="zh-CN" altLang="zh-CN" dirty="0"/>
              <a:t>“基础基</a:t>
            </a:r>
            <a:r>
              <a:rPr lang="en-US" altLang="zh-CN" dirty="0"/>
              <a:t>431</a:t>
            </a:r>
            <a:r>
              <a:rPr lang="zh-CN" altLang="zh-CN" dirty="0"/>
              <a:t>中小学、特殊教育专任教师变动情况”表，其中：“本学年初报表专任教师数”</a:t>
            </a:r>
            <a:r>
              <a:rPr lang="zh-CN" altLang="zh-CN" dirty="0">
                <a:solidFill>
                  <a:srgbClr val="FF0000"/>
                </a:solidFill>
              </a:rPr>
              <a:t>为零</a:t>
            </a:r>
            <a:r>
              <a:rPr lang="zh-CN" altLang="zh-CN" dirty="0" smtClean="0">
                <a:solidFill>
                  <a:srgbClr val="FF0000"/>
                </a:solidFill>
              </a:rPr>
              <a:t>。</a:t>
            </a:r>
            <a:endParaRPr lang="en-US" altLang="zh-CN" dirty="0" smtClean="0">
              <a:solidFill>
                <a:srgbClr val="FF0000"/>
              </a:solidFill>
            </a:endParaRPr>
          </a:p>
          <a:p>
            <a:pPr lvl="2">
              <a:buFont typeface="Wingdings" panose="05000000000000000000" pitchFamily="2" charset="2"/>
              <a:buChar char="Ø"/>
            </a:pPr>
            <a:endParaRPr lang="en-US" altLang="zh-CN" dirty="0"/>
          </a:p>
          <a:p>
            <a:pPr lvl="2">
              <a:buFont typeface="Wingdings" panose="05000000000000000000" pitchFamily="2" charset="2"/>
              <a:buChar char="Ø"/>
            </a:pPr>
            <a:endParaRPr lang="en-US" altLang="zh-CN" dirty="0" smtClean="0"/>
          </a:p>
          <a:p>
            <a:pPr lvl="2">
              <a:buFont typeface="Wingdings" panose="05000000000000000000" pitchFamily="2" charset="2"/>
              <a:buChar char="Ø"/>
            </a:pPr>
            <a:endParaRPr lang="en-US" altLang="zh-CN" dirty="0"/>
          </a:p>
          <a:p>
            <a:pPr lvl="2">
              <a:buFont typeface="Wingdings" panose="05000000000000000000" pitchFamily="2" charset="2"/>
              <a:buChar char="Ø"/>
            </a:pPr>
            <a:r>
              <a:rPr lang="zh-CN" altLang="en-US" b="1" dirty="0"/>
              <a:t>本年</a:t>
            </a:r>
            <a:r>
              <a:rPr lang="zh-CN" altLang="zh-CN" b="1" dirty="0"/>
              <a:t>撤销</a:t>
            </a:r>
            <a:r>
              <a:rPr lang="zh-CN" altLang="zh-CN" b="1" dirty="0" smtClean="0"/>
              <a:t>学校填报</a:t>
            </a:r>
            <a:r>
              <a:rPr lang="zh-CN" altLang="zh-CN" b="1" dirty="0"/>
              <a:t>的</a:t>
            </a:r>
            <a:r>
              <a:rPr lang="zh-CN" altLang="zh-CN" b="1" dirty="0" smtClean="0"/>
              <a:t>报表</a:t>
            </a:r>
            <a:endParaRPr lang="en-US" altLang="zh-CN" b="1" dirty="0" smtClean="0"/>
          </a:p>
          <a:p>
            <a:pPr lvl="2">
              <a:buFont typeface="Wingdings" panose="05000000000000000000" pitchFamily="2" charset="2"/>
              <a:buChar char="Ø"/>
            </a:pPr>
            <a:endParaRPr lang="en-US" altLang="zh-CN" b="1" dirty="0"/>
          </a:p>
          <a:p>
            <a:pPr lvl="2">
              <a:buFont typeface="Wingdings" panose="05000000000000000000" pitchFamily="2" charset="2"/>
              <a:buChar char="Ø"/>
            </a:pPr>
            <a:r>
              <a:rPr lang="en-US" altLang="zh-CN" b="1" dirty="0" smtClean="0"/>
              <a:t>—</a:t>
            </a:r>
            <a:r>
              <a:rPr lang="zh-CN" altLang="zh-CN" dirty="0">
                <a:hlinkClick r:id="rId2" action="ppaction://hlinkfile"/>
              </a:rPr>
              <a:t>基础基</a:t>
            </a:r>
            <a:r>
              <a:rPr lang="en-US" altLang="zh-CN" dirty="0" smtClean="0">
                <a:hlinkClick r:id="rId2" action="ppaction://hlinkfile"/>
              </a:rPr>
              <a:t>112</a:t>
            </a:r>
            <a:r>
              <a:rPr lang="zh-CN" altLang="en-US" dirty="0" smtClean="0">
                <a:hlinkClick r:id="rId2" action="ppaction://hlinkfile"/>
              </a:rPr>
              <a:t>、</a:t>
            </a:r>
            <a:r>
              <a:rPr lang="en-US" altLang="zh-CN" dirty="0">
                <a:hlinkClick r:id="rId2" action="ppaction://hlinkfile"/>
              </a:rPr>
              <a:t> 312</a:t>
            </a:r>
            <a:r>
              <a:rPr lang="zh-CN" altLang="zh-CN" dirty="0">
                <a:hlinkClick r:id="rId2" action="ppaction://hlinkfile"/>
              </a:rPr>
              <a:t>、</a:t>
            </a:r>
            <a:r>
              <a:rPr lang="en-US" altLang="zh-CN" dirty="0">
                <a:hlinkClick r:id="rId2" action="ppaction://hlinkfile"/>
              </a:rPr>
              <a:t>313</a:t>
            </a:r>
            <a:r>
              <a:rPr lang="zh-CN" altLang="zh-CN" dirty="0">
                <a:hlinkClick r:id="rId2" action="ppaction://hlinkfile"/>
              </a:rPr>
              <a:t>、</a:t>
            </a:r>
            <a:r>
              <a:rPr lang="en-US" altLang="zh-CN" dirty="0">
                <a:hlinkClick r:id="rId2" action="ppaction://hlinkfile"/>
              </a:rPr>
              <a:t>314</a:t>
            </a:r>
            <a:r>
              <a:rPr lang="zh-CN" altLang="zh-CN" dirty="0">
                <a:hlinkClick r:id="rId2" action="ppaction://hlinkfile"/>
              </a:rPr>
              <a:t>、</a:t>
            </a:r>
            <a:r>
              <a:rPr lang="en-US" altLang="zh-CN" dirty="0" smtClean="0">
                <a:hlinkClick r:id="rId2" action="ppaction://hlinkfile"/>
              </a:rPr>
              <a:t>315</a:t>
            </a:r>
            <a:r>
              <a:rPr lang="zh-CN" altLang="en-US" dirty="0" smtClean="0">
                <a:hlinkClick r:id="rId2" action="ppaction://hlinkfile"/>
              </a:rPr>
              <a:t>、</a:t>
            </a:r>
            <a:r>
              <a:rPr lang="en-US" altLang="zh-CN" dirty="0">
                <a:hlinkClick r:id="rId2" action="ppaction://hlinkfile"/>
              </a:rPr>
              <a:t> </a:t>
            </a:r>
            <a:r>
              <a:rPr lang="en-US" altLang="zh-CN" dirty="0" smtClean="0">
                <a:hlinkClick r:id="rId2" action="ppaction://hlinkfile"/>
              </a:rPr>
              <a:t>331</a:t>
            </a:r>
            <a:r>
              <a:rPr lang="zh-CN" altLang="en-US" dirty="0" smtClean="0">
                <a:hlinkClick r:id="rId2" action="ppaction://hlinkfile"/>
              </a:rPr>
              <a:t>、</a:t>
            </a:r>
            <a:r>
              <a:rPr lang="en-US" altLang="zh-CN" dirty="0">
                <a:hlinkClick r:id="rId2" action="ppaction://hlinkfile"/>
              </a:rPr>
              <a:t> </a:t>
            </a:r>
            <a:r>
              <a:rPr lang="en-US" altLang="zh-CN" dirty="0" smtClean="0">
                <a:hlinkClick r:id="rId2" action="ppaction://hlinkfile"/>
              </a:rPr>
              <a:t>332</a:t>
            </a:r>
            <a:r>
              <a:rPr lang="zh-CN" altLang="en-US" dirty="0" smtClean="0">
                <a:hlinkClick r:id="rId2" action="ppaction://hlinkfile"/>
              </a:rPr>
              <a:t>、</a:t>
            </a:r>
            <a:r>
              <a:rPr lang="en-US" altLang="zh-CN" dirty="0">
                <a:hlinkClick r:id="rId2" action="ppaction://hlinkfile"/>
              </a:rPr>
              <a:t> </a:t>
            </a:r>
            <a:r>
              <a:rPr lang="en-US" altLang="zh-CN" dirty="0" smtClean="0">
                <a:hlinkClick r:id="rId2" action="ppaction://hlinkfile"/>
              </a:rPr>
              <a:t>333</a:t>
            </a:r>
            <a:r>
              <a:rPr lang="zh-CN" altLang="en-US" dirty="0" smtClean="0">
                <a:hlinkClick r:id="rId2" action="ppaction://hlinkfile"/>
              </a:rPr>
              <a:t>、</a:t>
            </a:r>
            <a:r>
              <a:rPr lang="en-US" altLang="zh-CN" dirty="0">
                <a:hlinkClick r:id="rId2" action="ppaction://hlinkfile"/>
              </a:rPr>
              <a:t> </a:t>
            </a:r>
            <a:r>
              <a:rPr lang="en-US" altLang="zh-CN" dirty="0" smtClean="0">
                <a:hlinkClick r:id="rId2" action="ppaction://hlinkfile"/>
              </a:rPr>
              <a:t>431</a:t>
            </a:r>
            <a:r>
              <a:rPr lang="zh-CN" altLang="en-US" dirty="0" smtClean="0">
                <a:hlinkClick r:id="rId2" action="ppaction://hlinkfile"/>
              </a:rPr>
              <a:t>表</a:t>
            </a:r>
            <a:endParaRPr lang="zh-CN" altLang="zh-CN" dirty="0"/>
          </a:p>
          <a:p>
            <a:pPr lvl="4">
              <a:buFont typeface="Wingdings" panose="05000000000000000000" pitchFamily="2" charset="2"/>
              <a:buChar char="Ø"/>
            </a:pPr>
            <a:endParaRPr lang="en-US" altLang="zh-CN" dirty="0"/>
          </a:p>
        </p:txBody>
      </p:sp>
      <p:sp>
        <p:nvSpPr>
          <p:cNvPr id="2" name="灯片编号占位符 1"/>
          <p:cNvSpPr>
            <a:spLocks noGrp="1"/>
          </p:cNvSpPr>
          <p:nvPr>
            <p:ph type="sldNum" sz="quarter" idx="12"/>
          </p:nvPr>
        </p:nvSpPr>
        <p:spPr/>
        <p:txBody>
          <a:bodyPr/>
          <a:lstStyle/>
          <a:p>
            <a:fld id="{08A7F96F-1D34-4AD8-A324-DDD9B7126D3B}" type="slidenum">
              <a:rPr lang="en-US" smtClean="0"/>
              <a:pPr/>
              <a:t>30</a:t>
            </a:fld>
            <a:endParaRPr lang="en-US" dirty="0"/>
          </a:p>
        </p:txBody>
      </p:sp>
      <p:sp>
        <p:nvSpPr>
          <p:cNvPr id="6"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基础教育</a:t>
            </a:r>
            <a:endParaRPr lang="en-US" dirty="0">
              <a:solidFill>
                <a:srgbClr val="FF0000"/>
              </a:solidFill>
            </a:endParaRPr>
          </a:p>
        </p:txBody>
      </p:sp>
    </p:spTree>
    <p:extLst>
      <p:ext uri="{BB962C8B-B14F-4D97-AF65-F5344CB8AC3E}">
        <p14:creationId xmlns:p14="http://schemas.microsoft.com/office/powerpoint/2010/main" val="1916468958"/>
      </p:ext>
    </p:extLst>
  </p:cSld>
  <p:clrMapOvr>
    <a:masterClrMapping/>
  </p:clrMapOvr>
  <p:transition>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93800" y="1558925"/>
            <a:ext cx="7492998"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zh-CN" altLang="en-US" b="1" dirty="0" smtClean="0"/>
              <a:t>第八、</a:t>
            </a:r>
            <a:r>
              <a:rPr lang="zh-CN" altLang="zh-CN" b="1" dirty="0"/>
              <a:t>办学类型变化了的学校的报表填报</a:t>
            </a:r>
          </a:p>
          <a:p>
            <a:endParaRPr lang="zh-CN" altLang="zh-CN" dirty="0"/>
          </a:p>
          <a:p>
            <a:pPr lvl="1">
              <a:buFont typeface="Wingdings" panose="05000000000000000000" pitchFamily="2" charset="2"/>
              <a:buChar char="Ø"/>
            </a:pPr>
            <a:r>
              <a:rPr lang="zh-CN" altLang="en-US" b="1" dirty="0" smtClean="0"/>
              <a:t>一、背景</a:t>
            </a:r>
            <a:endParaRPr lang="en-US" altLang="zh-CN" b="1" dirty="0" smtClean="0"/>
          </a:p>
          <a:p>
            <a:pPr lvl="1">
              <a:buFont typeface="Wingdings" panose="05000000000000000000" pitchFamily="2" charset="2"/>
              <a:buChar char="Ø"/>
            </a:pPr>
            <a:endParaRPr lang="en-US" altLang="zh-CN" b="1" dirty="0"/>
          </a:p>
          <a:p>
            <a:pPr lvl="1">
              <a:buFont typeface="Wingdings" panose="05000000000000000000" pitchFamily="2" charset="2"/>
              <a:buChar char="Ø"/>
            </a:pPr>
            <a:r>
              <a:rPr lang="zh-CN" altLang="en-US" dirty="0" smtClean="0"/>
              <a:t>本年与上年相比，同一所学校由于“办学类型”的调整，造成统计报表无处填报的问题。</a:t>
            </a:r>
            <a:endParaRPr lang="en-US" altLang="zh-CN" dirty="0" smtClean="0"/>
          </a:p>
          <a:p>
            <a:pPr lvl="2">
              <a:buFont typeface="Wingdings" panose="05000000000000000000" pitchFamily="2" charset="2"/>
              <a:buChar char="Ø"/>
            </a:pPr>
            <a:endParaRPr lang="en-US" altLang="zh-CN" dirty="0"/>
          </a:p>
          <a:p>
            <a:pPr lvl="2">
              <a:buFont typeface="Wingdings" panose="05000000000000000000" pitchFamily="2" charset="2"/>
              <a:buChar char="Ø"/>
            </a:pPr>
            <a:r>
              <a:rPr lang="zh-CN" altLang="en-US" dirty="0" smtClean="0"/>
              <a:t>举例：一所学校，上年办学类型是“十二年一贯制学校”，应包含“小学”、“初中”、“高中”三种教学的类型。今年办学类型调整为完全中学，教学的类型为“初中”、“高中”。今年在填报统计报表是，上年报表中的小学部分的学生数据无处填报，造成上学年报表数据与本学年无法对接。</a:t>
            </a:r>
            <a:endParaRPr lang="en-US" altLang="zh-CN" dirty="0" smtClean="0"/>
          </a:p>
          <a:p>
            <a:pPr lvl="2">
              <a:buFont typeface="Wingdings" panose="05000000000000000000" pitchFamily="2" charset="2"/>
              <a:buChar char="Ø"/>
            </a:pPr>
            <a:endParaRPr lang="en-US" altLang="zh-CN" b="1" dirty="0"/>
          </a:p>
          <a:p>
            <a:pPr lvl="2">
              <a:buFont typeface="Wingdings" panose="05000000000000000000" pitchFamily="2" charset="2"/>
              <a:buChar char="Ø"/>
            </a:pPr>
            <a:r>
              <a:rPr lang="zh-CN" altLang="en-US" dirty="0" smtClean="0"/>
              <a:t>上年部分省的做法是，为对接本学年报表与上年报表的平衡关系，凭空增加一个“附设小学班”，这样操作虽然确保报表的平衡，但造成了学校（机构）代码标准的混乱，并与实际情况不符。</a:t>
            </a:r>
            <a:endParaRPr lang="en-US" altLang="zh-CN" b="1" dirty="0"/>
          </a:p>
        </p:txBody>
      </p:sp>
      <p:sp>
        <p:nvSpPr>
          <p:cNvPr id="2" name="灯片编号占位符 1"/>
          <p:cNvSpPr>
            <a:spLocks noGrp="1"/>
          </p:cNvSpPr>
          <p:nvPr>
            <p:ph type="sldNum" sz="quarter" idx="12"/>
          </p:nvPr>
        </p:nvSpPr>
        <p:spPr/>
        <p:txBody>
          <a:bodyPr/>
          <a:lstStyle/>
          <a:p>
            <a:fld id="{08A7F96F-1D34-4AD8-A324-DDD9B7126D3B}" type="slidenum">
              <a:rPr lang="en-US" smtClean="0"/>
              <a:pPr/>
              <a:t>31</a:t>
            </a:fld>
            <a:endParaRPr lang="en-US" dirty="0"/>
          </a:p>
        </p:txBody>
      </p:sp>
      <p:sp>
        <p:nvSpPr>
          <p:cNvPr id="6"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基础教育</a:t>
            </a:r>
            <a:endParaRPr lang="en-US" dirty="0">
              <a:solidFill>
                <a:srgbClr val="FF0000"/>
              </a:solidFill>
            </a:endParaRPr>
          </a:p>
        </p:txBody>
      </p:sp>
    </p:spTree>
    <p:extLst>
      <p:ext uri="{BB962C8B-B14F-4D97-AF65-F5344CB8AC3E}">
        <p14:creationId xmlns:p14="http://schemas.microsoft.com/office/powerpoint/2010/main" val="2972053781"/>
      </p:ext>
    </p:extLst>
  </p:cSld>
  <p:clrMapOvr>
    <a:masterClrMapping/>
  </p:clrMapOvr>
  <p:transition>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93800" y="1558925"/>
            <a:ext cx="7492998"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zh-CN" altLang="en-US" b="1" dirty="0" smtClean="0"/>
              <a:t>第八、</a:t>
            </a:r>
            <a:r>
              <a:rPr lang="zh-CN" altLang="zh-CN" b="1" dirty="0"/>
              <a:t>办学类型变化了的学校的报表填报</a:t>
            </a:r>
          </a:p>
          <a:p>
            <a:endParaRPr lang="zh-CN" altLang="zh-CN" dirty="0"/>
          </a:p>
          <a:p>
            <a:pPr lvl="1">
              <a:buFont typeface="Wingdings" panose="05000000000000000000" pitchFamily="2" charset="2"/>
              <a:buChar char="Ø"/>
            </a:pPr>
            <a:r>
              <a:rPr lang="zh-CN" altLang="en-US" b="1" dirty="0" smtClean="0"/>
              <a:t>二、今年规范做法</a:t>
            </a:r>
            <a:endParaRPr lang="en-US" altLang="zh-CN" b="1" dirty="0" smtClean="0"/>
          </a:p>
          <a:p>
            <a:pPr lvl="1">
              <a:buFont typeface="Wingdings" panose="05000000000000000000" pitchFamily="2" charset="2"/>
              <a:buChar char="Ø"/>
            </a:pPr>
            <a:endParaRPr lang="en-US" altLang="zh-CN" b="1" dirty="0"/>
          </a:p>
          <a:p>
            <a:pPr lvl="1">
              <a:buFont typeface="Wingdings" panose="05000000000000000000" pitchFamily="2" charset="2"/>
              <a:buChar char="Ø"/>
            </a:pPr>
            <a:r>
              <a:rPr lang="zh-CN" altLang="en-US" dirty="0" smtClean="0"/>
              <a:t>自</a:t>
            </a:r>
            <a:r>
              <a:rPr lang="en-US" altLang="zh-CN" dirty="0" smtClean="0"/>
              <a:t>2016</a:t>
            </a:r>
            <a:r>
              <a:rPr lang="zh-CN" altLang="en-US" dirty="0" smtClean="0"/>
              <a:t>年始，将从报表填报和统计系统两方面进行规范</a:t>
            </a:r>
            <a:endParaRPr lang="en-US" altLang="zh-CN" dirty="0" smtClean="0"/>
          </a:p>
          <a:p>
            <a:pPr lvl="1">
              <a:buFont typeface="Wingdings" panose="05000000000000000000" pitchFamily="2" charset="2"/>
              <a:buChar char="Ø"/>
            </a:pPr>
            <a:endParaRPr lang="en-US" altLang="zh-CN" dirty="0"/>
          </a:p>
          <a:p>
            <a:pPr lvl="1">
              <a:buFont typeface="Wingdings" panose="05000000000000000000" pitchFamily="2" charset="2"/>
              <a:buChar char="Ø"/>
            </a:pPr>
            <a:r>
              <a:rPr lang="zh-CN" altLang="en-US" dirty="0" smtClean="0"/>
              <a:t>报表：</a:t>
            </a:r>
            <a:endParaRPr lang="en-US" altLang="zh-CN" dirty="0" smtClean="0"/>
          </a:p>
          <a:p>
            <a:pPr lvl="1">
              <a:buFont typeface="Wingdings" panose="05000000000000000000" pitchFamily="2" charset="2"/>
              <a:buChar char="Ø"/>
            </a:pPr>
            <a:endParaRPr lang="en-US" altLang="zh-CN" dirty="0"/>
          </a:p>
          <a:p>
            <a:pPr lvl="2">
              <a:buFont typeface="Wingdings" panose="05000000000000000000" pitchFamily="2" charset="2"/>
              <a:buChar char="Ø"/>
            </a:pPr>
            <a:r>
              <a:rPr lang="zh-CN" altLang="en-US" dirty="0" smtClean="0"/>
              <a:t>本</a:t>
            </a:r>
            <a:r>
              <a:rPr lang="zh-CN" altLang="zh-CN" dirty="0" smtClean="0"/>
              <a:t>年</a:t>
            </a:r>
            <a:r>
              <a:rPr lang="zh-CN" altLang="zh-CN" dirty="0"/>
              <a:t>与上年对比</a:t>
            </a:r>
            <a:r>
              <a:rPr lang="zh-CN" altLang="zh-CN" dirty="0" smtClean="0"/>
              <a:t>，</a:t>
            </a:r>
            <a:r>
              <a:rPr lang="zh-CN" altLang="en-US" dirty="0"/>
              <a:t>同一所学校由于“办学类型”的</a:t>
            </a:r>
            <a:r>
              <a:rPr lang="zh-CN" altLang="en-US" dirty="0" smtClean="0"/>
              <a:t>调整造成学校“教学的类型”变化，一种是增加了“教学的类型”（如：初级中学调整为九年一贯制学校），这种按本年实际情况填报；第二种是减少了“教学的类型”（如九年一贯制学校调整为初级中学），减少了的“教学的类型”学生、教师，需填报的报表与要求与“本年撤销学校”报表相同。</a:t>
            </a:r>
            <a:endParaRPr lang="en-US" altLang="zh-CN" dirty="0" smtClean="0"/>
          </a:p>
          <a:p>
            <a:pPr lvl="1">
              <a:buFont typeface="Wingdings" panose="05000000000000000000" pitchFamily="2" charset="2"/>
              <a:buChar char="Ø"/>
            </a:pPr>
            <a:endParaRPr lang="en-US" altLang="zh-CN" dirty="0" smtClean="0"/>
          </a:p>
          <a:p>
            <a:pPr lvl="1">
              <a:buFont typeface="Wingdings" panose="05000000000000000000" pitchFamily="2" charset="2"/>
              <a:buChar char="Ø"/>
            </a:pPr>
            <a:endParaRPr lang="en-US" altLang="zh-CN" dirty="0"/>
          </a:p>
          <a:p>
            <a:pPr lvl="1">
              <a:buFont typeface="Wingdings" panose="05000000000000000000" pitchFamily="2" charset="2"/>
              <a:buChar char="Ø"/>
            </a:pPr>
            <a:endParaRPr lang="en-US" altLang="zh-CN" dirty="0"/>
          </a:p>
        </p:txBody>
      </p:sp>
      <p:sp>
        <p:nvSpPr>
          <p:cNvPr id="2" name="灯片编号占位符 1"/>
          <p:cNvSpPr>
            <a:spLocks noGrp="1"/>
          </p:cNvSpPr>
          <p:nvPr>
            <p:ph type="sldNum" sz="quarter" idx="12"/>
          </p:nvPr>
        </p:nvSpPr>
        <p:spPr/>
        <p:txBody>
          <a:bodyPr/>
          <a:lstStyle/>
          <a:p>
            <a:fld id="{08A7F96F-1D34-4AD8-A324-DDD9B7126D3B}" type="slidenum">
              <a:rPr lang="en-US" smtClean="0"/>
              <a:pPr/>
              <a:t>32</a:t>
            </a:fld>
            <a:endParaRPr lang="en-US" dirty="0"/>
          </a:p>
        </p:txBody>
      </p:sp>
      <p:sp>
        <p:nvSpPr>
          <p:cNvPr id="6"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基础教育</a:t>
            </a:r>
            <a:endParaRPr lang="en-US" dirty="0">
              <a:solidFill>
                <a:srgbClr val="FF0000"/>
              </a:solidFill>
            </a:endParaRPr>
          </a:p>
        </p:txBody>
      </p:sp>
    </p:spTree>
    <p:extLst>
      <p:ext uri="{BB962C8B-B14F-4D97-AF65-F5344CB8AC3E}">
        <p14:creationId xmlns:p14="http://schemas.microsoft.com/office/powerpoint/2010/main" val="120972352"/>
      </p:ext>
    </p:extLst>
  </p:cSld>
  <p:clrMapOvr>
    <a:masterClrMapping/>
  </p:clrMapOvr>
  <p:transition>
    <p:wipe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93800" y="1558925"/>
            <a:ext cx="7492998"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zh-CN" altLang="en-US" b="1" dirty="0" smtClean="0"/>
              <a:t>第八、</a:t>
            </a:r>
            <a:r>
              <a:rPr lang="zh-CN" altLang="zh-CN" b="1" dirty="0"/>
              <a:t>办学类型变化了的学校的报表填报</a:t>
            </a:r>
          </a:p>
          <a:p>
            <a:endParaRPr lang="zh-CN" altLang="zh-CN" dirty="0"/>
          </a:p>
          <a:p>
            <a:pPr lvl="1">
              <a:buFont typeface="Wingdings" panose="05000000000000000000" pitchFamily="2" charset="2"/>
              <a:buChar char="Ø"/>
            </a:pPr>
            <a:r>
              <a:rPr lang="zh-CN" altLang="en-US" b="1" dirty="0" smtClean="0"/>
              <a:t>二、今年规范做法</a:t>
            </a:r>
            <a:endParaRPr lang="en-US" altLang="zh-CN" b="1" dirty="0" smtClean="0"/>
          </a:p>
          <a:p>
            <a:pPr lvl="1">
              <a:buFont typeface="Wingdings" panose="05000000000000000000" pitchFamily="2" charset="2"/>
              <a:buChar char="Ø"/>
            </a:pPr>
            <a:endParaRPr lang="en-US" altLang="zh-CN" b="1" dirty="0"/>
          </a:p>
          <a:p>
            <a:pPr lvl="1">
              <a:buFont typeface="Wingdings" panose="05000000000000000000" pitchFamily="2" charset="2"/>
              <a:buChar char="Ø"/>
            </a:pPr>
            <a:r>
              <a:rPr lang="zh-CN" altLang="en-US" dirty="0" smtClean="0"/>
              <a:t>具体填报</a:t>
            </a:r>
            <a:endParaRPr lang="en-US" altLang="zh-CN" dirty="0" smtClean="0"/>
          </a:p>
          <a:p>
            <a:pPr lvl="1">
              <a:buFont typeface="Wingdings" panose="05000000000000000000" pitchFamily="2" charset="2"/>
              <a:buChar char="Ø"/>
            </a:pPr>
            <a:endParaRPr lang="en-US" altLang="zh-CN" dirty="0"/>
          </a:p>
          <a:p>
            <a:pPr lvl="2">
              <a:buFont typeface="Wingdings" panose="05000000000000000000" pitchFamily="2" charset="2"/>
              <a:buChar char="Ø"/>
            </a:pPr>
            <a:r>
              <a:rPr lang="en-US" altLang="zh-CN" dirty="0"/>
              <a:t>1</a:t>
            </a:r>
            <a:r>
              <a:rPr lang="zh-CN" altLang="zh-CN" dirty="0"/>
              <a:t>、“基础基</a:t>
            </a:r>
            <a:r>
              <a:rPr lang="en-US" altLang="zh-CN" dirty="0"/>
              <a:t>112</a:t>
            </a:r>
            <a:r>
              <a:rPr lang="zh-CN" altLang="zh-CN" dirty="0"/>
              <a:t>学校（机构）基本情况”的“上学年体检学生数”和“上学年参加国家学生体质健康标准测试人数”指标</a:t>
            </a:r>
          </a:p>
          <a:p>
            <a:pPr lvl="2">
              <a:buFont typeface="Wingdings" panose="05000000000000000000" pitchFamily="2" charset="2"/>
              <a:buChar char="Ø"/>
            </a:pPr>
            <a:r>
              <a:rPr lang="en-US" altLang="zh-CN" dirty="0"/>
              <a:t>2</a:t>
            </a:r>
            <a:r>
              <a:rPr lang="zh-CN" altLang="zh-CN" dirty="0"/>
              <a:t>、学生数表（</a:t>
            </a:r>
            <a:r>
              <a:rPr lang="en-US" altLang="zh-CN" dirty="0"/>
              <a:t>312</a:t>
            </a:r>
            <a:r>
              <a:rPr lang="zh-CN" altLang="zh-CN" dirty="0"/>
              <a:t>、</a:t>
            </a:r>
            <a:r>
              <a:rPr lang="en-US" altLang="zh-CN" dirty="0"/>
              <a:t>313</a:t>
            </a:r>
            <a:r>
              <a:rPr lang="zh-CN" altLang="zh-CN" dirty="0"/>
              <a:t>、</a:t>
            </a:r>
            <a:r>
              <a:rPr lang="en-US" altLang="zh-CN" dirty="0"/>
              <a:t>314</a:t>
            </a:r>
            <a:r>
              <a:rPr lang="zh-CN" altLang="zh-CN" dirty="0"/>
              <a:t>、</a:t>
            </a:r>
            <a:r>
              <a:rPr lang="en-US" altLang="zh-CN" dirty="0"/>
              <a:t>315</a:t>
            </a:r>
            <a:r>
              <a:rPr lang="zh-CN" altLang="zh-CN" dirty="0"/>
              <a:t>）的 “毕业生数”指标</a:t>
            </a:r>
          </a:p>
          <a:p>
            <a:pPr lvl="2">
              <a:buFont typeface="Wingdings" panose="05000000000000000000" pitchFamily="2" charset="2"/>
              <a:buChar char="Ø"/>
            </a:pPr>
            <a:r>
              <a:rPr lang="en-US" altLang="zh-CN" dirty="0"/>
              <a:t>3</a:t>
            </a:r>
            <a:r>
              <a:rPr lang="zh-CN" altLang="zh-CN" dirty="0"/>
              <a:t>、“基础基</a:t>
            </a:r>
            <a:r>
              <a:rPr lang="en-US" altLang="zh-CN" dirty="0"/>
              <a:t>331</a:t>
            </a:r>
            <a:r>
              <a:rPr lang="zh-CN" altLang="zh-CN" dirty="0"/>
              <a:t>中小学、特殊教育学生变动情况”表，其中：“招生”</a:t>
            </a:r>
            <a:r>
              <a:rPr lang="zh-CN" altLang="zh-CN" dirty="0">
                <a:solidFill>
                  <a:srgbClr val="FF0000"/>
                </a:solidFill>
              </a:rPr>
              <a:t>为零</a:t>
            </a:r>
            <a:r>
              <a:rPr lang="zh-CN" altLang="zh-CN" dirty="0"/>
              <a:t>， “本学年初报表在校学生数”</a:t>
            </a:r>
            <a:r>
              <a:rPr lang="zh-CN" altLang="zh-CN" dirty="0">
                <a:solidFill>
                  <a:srgbClr val="FF0000"/>
                </a:solidFill>
              </a:rPr>
              <a:t>为零</a:t>
            </a:r>
            <a:r>
              <a:rPr lang="zh-CN" altLang="en-US" dirty="0"/>
              <a:t>。</a:t>
            </a:r>
            <a:endParaRPr lang="zh-CN" altLang="zh-CN" dirty="0"/>
          </a:p>
          <a:p>
            <a:pPr lvl="2">
              <a:buFont typeface="Wingdings" panose="05000000000000000000" pitchFamily="2" charset="2"/>
              <a:buChar char="Ø"/>
            </a:pPr>
            <a:r>
              <a:rPr lang="en-US" altLang="zh-CN" dirty="0"/>
              <a:t>4</a:t>
            </a:r>
            <a:r>
              <a:rPr lang="zh-CN" altLang="zh-CN" dirty="0"/>
              <a:t>、“基础基</a:t>
            </a:r>
            <a:r>
              <a:rPr lang="en-US" altLang="zh-CN" dirty="0"/>
              <a:t>332</a:t>
            </a:r>
            <a:r>
              <a:rPr lang="zh-CN" altLang="zh-CN" dirty="0"/>
              <a:t>在校生中死亡的主要原因”表</a:t>
            </a:r>
          </a:p>
          <a:p>
            <a:pPr lvl="2">
              <a:buFont typeface="Wingdings" panose="05000000000000000000" pitchFamily="2" charset="2"/>
              <a:buChar char="Ø"/>
            </a:pPr>
            <a:r>
              <a:rPr lang="en-US" altLang="zh-CN" dirty="0"/>
              <a:t>5</a:t>
            </a:r>
            <a:r>
              <a:rPr lang="zh-CN" altLang="zh-CN" dirty="0"/>
              <a:t>、“基础基</a:t>
            </a:r>
            <a:r>
              <a:rPr lang="en-US" altLang="zh-CN" dirty="0"/>
              <a:t>333</a:t>
            </a:r>
            <a:r>
              <a:rPr lang="zh-CN" altLang="zh-CN" dirty="0"/>
              <a:t>中小学、特殊教育学生退学的主要原因”表</a:t>
            </a:r>
          </a:p>
          <a:p>
            <a:pPr lvl="2">
              <a:buFont typeface="Wingdings" panose="05000000000000000000" pitchFamily="2" charset="2"/>
              <a:buChar char="Ø"/>
            </a:pPr>
            <a:r>
              <a:rPr lang="en-US" altLang="zh-CN" dirty="0"/>
              <a:t>6</a:t>
            </a:r>
            <a:r>
              <a:rPr lang="zh-CN" altLang="zh-CN" dirty="0"/>
              <a:t>、“基础基</a:t>
            </a:r>
            <a:r>
              <a:rPr lang="en-US" altLang="zh-CN" dirty="0"/>
              <a:t>431</a:t>
            </a:r>
            <a:r>
              <a:rPr lang="zh-CN" altLang="zh-CN" dirty="0"/>
              <a:t>中小学、特殊教育专任教师变动情况”表，其中：“本学年初报表专任教师数”</a:t>
            </a:r>
            <a:r>
              <a:rPr lang="zh-CN" altLang="zh-CN" dirty="0">
                <a:solidFill>
                  <a:srgbClr val="FF0000"/>
                </a:solidFill>
              </a:rPr>
              <a:t>为零</a:t>
            </a:r>
            <a:r>
              <a:rPr lang="zh-CN" altLang="zh-CN" dirty="0"/>
              <a:t>。</a:t>
            </a:r>
            <a:endParaRPr lang="en-US" altLang="zh-CN" dirty="0"/>
          </a:p>
          <a:p>
            <a:pPr lvl="1">
              <a:buFont typeface="Wingdings" panose="05000000000000000000" pitchFamily="2" charset="2"/>
              <a:buChar char="Ø"/>
            </a:pPr>
            <a:r>
              <a:rPr lang="zh-CN" altLang="en-US" dirty="0" smtClean="0"/>
              <a:t>统计系统</a:t>
            </a:r>
            <a:endParaRPr lang="en-US" altLang="zh-CN" dirty="0" smtClean="0"/>
          </a:p>
          <a:p>
            <a:pPr lvl="1">
              <a:buFont typeface="Wingdings" panose="05000000000000000000" pitchFamily="2" charset="2"/>
              <a:buChar char="Ø"/>
            </a:pPr>
            <a:endParaRPr lang="en-US" altLang="zh-CN" dirty="0"/>
          </a:p>
          <a:p>
            <a:pPr lvl="2">
              <a:buFont typeface="Wingdings" panose="05000000000000000000" pitchFamily="2" charset="2"/>
              <a:buChar char="Ø"/>
            </a:pPr>
            <a:r>
              <a:rPr lang="zh-CN" altLang="en-US" dirty="0" smtClean="0"/>
              <a:t>统计系统做到相应调整，系统自动计算，提示填报相应报表。</a:t>
            </a:r>
            <a:endParaRPr lang="en-US" altLang="zh-CN" dirty="0"/>
          </a:p>
        </p:txBody>
      </p:sp>
      <p:sp>
        <p:nvSpPr>
          <p:cNvPr id="2" name="灯片编号占位符 1"/>
          <p:cNvSpPr>
            <a:spLocks noGrp="1"/>
          </p:cNvSpPr>
          <p:nvPr>
            <p:ph type="sldNum" sz="quarter" idx="12"/>
          </p:nvPr>
        </p:nvSpPr>
        <p:spPr/>
        <p:txBody>
          <a:bodyPr/>
          <a:lstStyle/>
          <a:p>
            <a:fld id="{08A7F96F-1D34-4AD8-A324-DDD9B7126D3B}" type="slidenum">
              <a:rPr lang="en-US" smtClean="0"/>
              <a:pPr/>
              <a:t>33</a:t>
            </a:fld>
            <a:endParaRPr lang="en-US" dirty="0"/>
          </a:p>
        </p:txBody>
      </p:sp>
      <p:sp>
        <p:nvSpPr>
          <p:cNvPr id="6"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基础教育</a:t>
            </a:r>
            <a:endParaRPr lang="en-US" dirty="0">
              <a:solidFill>
                <a:srgbClr val="FF0000"/>
              </a:solidFill>
            </a:endParaRPr>
          </a:p>
        </p:txBody>
      </p:sp>
    </p:spTree>
    <p:extLst>
      <p:ext uri="{BB962C8B-B14F-4D97-AF65-F5344CB8AC3E}">
        <p14:creationId xmlns:p14="http://schemas.microsoft.com/office/powerpoint/2010/main" val="494370070"/>
      </p:ext>
    </p:extLst>
  </p:cSld>
  <p:clrMapOvr>
    <a:masterClrMapping/>
  </p:clrMapOvr>
  <p:transition>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93800" y="1558925"/>
            <a:ext cx="7492998"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zh-CN" altLang="en-US" b="1" dirty="0" smtClean="0"/>
              <a:t>第八、</a:t>
            </a:r>
            <a:r>
              <a:rPr lang="zh-CN" altLang="zh-CN" b="1" dirty="0"/>
              <a:t>办学类型变化了的学校的报表填报</a:t>
            </a:r>
          </a:p>
          <a:p>
            <a:endParaRPr lang="zh-CN" altLang="zh-CN" dirty="0"/>
          </a:p>
          <a:p>
            <a:pPr lvl="1">
              <a:buFont typeface="Wingdings" panose="05000000000000000000" pitchFamily="2" charset="2"/>
              <a:buChar char="Ø"/>
            </a:pPr>
            <a:r>
              <a:rPr lang="zh-CN" altLang="en-US" b="1" dirty="0" smtClean="0"/>
              <a:t>三、</a:t>
            </a:r>
            <a:r>
              <a:rPr lang="zh-CN" altLang="zh-CN" b="1" dirty="0"/>
              <a:t>特别</a:t>
            </a:r>
            <a:r>
              <a:rPr lang="zh-CN" altLang="zh-CN" b="1" dirty="0" smtClean="0"/>
              <a:t>提醒</a:t>
            </a:r>
            <a:endParaRPr lang="en-US" altLang="zh-CN" b="1" dirty="0" smtClean="0"/>
          </a:p>
          <a:p>
            <a:pPr lvl="1">
              <a:buFont typeface="Wingdings" panose="05000000000000000000" pitchFamily="2" charset="2"/>
              <a:buChar char="Ø"/>
            </a:pPr>
            <a:endParaRPr lang="en-US" altLang="zh-CN" b="1" dirty="0" smtClean="0"/>
          </a:p>
          <a:p>
            <a:pPr lvl="1">
              <a:buFont typeface="Wingdings" panose="05000000000000000000" pitchFamily="2" charset="2"/>
              <a:buChar char="Ø"/>
            </a:pPr>
            <a:endParaRPr lang="en-US" altLang="zh-CN" b="1" dirty="0"/>
          </a:p>
          <a:p>
            <a:pPr lvl="2">
              <a:buFont typeface="Wingdings" panose="05000000000000000000" pitchFamily="2" charset="2"/>
              <a:buChar char="Ø"/>
            </a:pPr>
            <a:r>
              <a:rPr lang="en-US" altLang="zh-CN" dirty="0"/>
              <a:t>1</a:t>
            </a:r>
            <a:r>
              <a:rPr lang="zh-CN" altLang="zh-CN" dirty="0"/>
              <a:t>、使用自有系统计算时，要用本年和上年的“教学的类型”之和减去上年的“教学的类型”，如：上年是“十二年一贯制学校”，今年是“完全中学”，结果是减少了“小学”的“教学的类型”</a:t>
            </a:r>
            <a:r>
              <a:rPr lang="zh-CN" altLang="zh-CN" dirty="0" smtClean="0"/>
              <a:t>。</a:t>
            </a:r>
            <a:endParaRPr lang="en-US" altLang="zh-CN" dirty="0" smtClean="0"/>
          </a:p>
          <a:p>
            <a:pPr lvl="2">
              <a:buFont typeface="Wingdings" panose="05000000000000000000" pitchFamily="2" charset="2"/>
              <a:buChar char="Ø"/>
            </a:pPr>
            <a:endParaRPr lang="en-US" altLang="zh-CN" dirty="0"/>
          </a:p>
          <a:p>
            <a:pPr lvl="2">
              <a:buFont typeface="Wingdings" panose="05000000000000000000" pitchFamily="2" charset="2"/>
              <a:buChar char="Ø"/>
            </a:pPr>
            <a:endParaRPr lang="zh-CN" altLang="zh-CN" dirty="0"/>
          </a:p>
          <a:p>
            <a:pPr lvl="2">
              <a:buFont typeface="Wingdings" panose="05000000000000000000" pitchFamily="2" charset="2"/>
              <a:buChar char="Ø"/>
            </a:pPr>
            <a:r>
              <a:rPr lang="en-US" altLang="zh-CN" dirty="0"/>
              <a:t>    </a:t>
            </a:r>
            <a:r>
              <a:rPr lang="en-US" altLang="zh-CN" dirty="0" smtClean="0"/>
              <a:t>2</a:t>
            </a:r>
            <a:r>
              <a:rPr lang="zh-CN" altLang="zh-CN" dirty="0"/>
              <a:t>、使用自有系统或其他分析系统在数据库中取数时，不要丢掉这部分数据（今后这样填报时，会出现办学类型为“初级中学”的学校，还存在小学的学生数、教师</a:t>
            </a:r>
            <a:r>
              <a:rPr lang="zh-CN" altLang="zh-CN" dirty="0" smtClean="0"/>
              <a:t>数</a:t>
            </a:r>
            <a:r>
              <a:rPr lang="zh-CN" altLang="en-US" dirty="0"/>
              <a:t>，</a:t>
            </a:r>
            <a:r>
              <a:rPr lang="zh-CN" altLang="zh-CN" dirty="0" smtClean="0"/>
              <a:t>是因为</a:t>
            </a:r>
            <a:r>
              <a:rPr lang="zh-CN" altLang="en-US" dirty="0" smtClean="0"/>
              <a:t>本年的这所“</a:t>
            </a:r>
            <a:r>
              <a:rPr lang="zh-CN" altLang="zh-CN" dirty="0" smtClean="0"/>
              <a:t>初级中学</a:t>
            </a:r>
            <a:r>
              <a:rPr lang="zh-CN" altLang="en-US" dirty="0" smtClean="0"/>
              <a:t>”，上年的办学类型是“</a:t>
            </a:r>
            <a:r>
              <a:rPr lang="zh-CN" altLang="zh-CN" dirty="0" smtClean="0"/>
              <a:t>九年一贯制</a:t>
            </a:r>
            <a:r>
              <a:rPr lang="zh-CN" altLang="en-US" dirty="0" smtClean="0"/>
              <a:t>学校”，减少了的“教学的类型”小学，要填报报表</a:t>
            </a:r>
            <a:r>
              <a:rPr lang="zh-CN" altLang="zh-CN" dirty="0" smtClean="0"/>
              <a:t>）</a:t>
            </a:r>
            <a:endParaRPr lang="en-US" altLang="zh-CN" b="1" dirty="0"/>
          </a:p>
        </p:txBody>
      </p:sp>
      <p:sp>
        <p:nvSpPr>
          <p:cNvPr id="2" name="灯片编号占位符 1"/>
          <p:cNvSpPr>
            <a:spLocks noGrp="1"/>
          </p:cNvSpPr>
          <p:nvPr>
            <p:ph type="sldNum" sz="quarter" idx="12"/>
          </p:nvPr>
        </p:nvSpPr>
        <p:spPr/>
        <p:txBody>
          <a:bodyPr/>
          <a:lstStyle/>
          <a:p>
            <a:fld id="{08A7F96F-1D34-4AD8-A324-DDD9B7126D3B}" type="slidenum">
              <a:rPr lang="en-US" smtClean="0"/>
              <a:pPr/>
              <a:t>34</a:t>
            </a:fld>
            <a:endParaRPr lang="en-US" dirty="0"/>
          </a:p>
        </p:txBody>
      </p:sp>
      <p:sp>
        <p:nvSpPr>
          <p:cNvPr id="6"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基础教育</a:t>
            </a:r>
            <a:endParaRPr lang="en-US" dirty="0">
              <a:solidFill>
                <a:srgbClr val="FF0000"/>
              </a:solidFill>
            </a:endParaRPr>
          </a:p>
        </p:txBody>
      </p:sp>
    </p:spTree>
    <p:extLst>
      <p:ext uri="{BB962C8B-B14F-4D97-AF65-F5344CB8AC3E}">
        <p14:creationId xmlns:p14="http://schemas.microsoft.com/office/powerpoint/2010/main" val="3445385862"/>
      </p:ext>
    </p:extLst>
  </p:cSld>
  <p:clrMapOvr>
    <a:masterClrMapping/>
  </p:clrMapOvr>
  <p:transition>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93800" y="1558925"/>
            <a:ext cx="7492998"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buFont typeface="Wingdings" panose="05000000000000000000" pitchFamily="2" charset="2"/>
              <a:buChar char="Ø"/>
            </a:pPr>
            <a:r>
              <a:rPr lang="zh-CN" altLang="en-US" sz="2800" dirty="0">
                <a:solidFill>
                  <a:srgbClr val="FF0000"/>
                </a:solidFill>
              </a:rPr>
              <a:t>第二部分  中等职业教育</a:t>
            </a:r>
            <a:endParaRPr lang="en-US" altLang="zh-CN" sz="2800" dirty="0">
              <a:solidFill>
                <a:srgbClr val="FF0000"/>
              </a:solidFill>
            </a:endParaRPr>
          </a:p>
          <a:p>
            <a:pPr>
              <a:buFont typeface="Wingdings" panose="05000000000000000000" pitchFamily="2" charset="2"/>
              <a:buChar char="Ø"/>
            </a:pPr>
            <a:endParaRPr lang="en-US" altLang="zh-CN" b="1" dirty="0" smtClean="0">
              <a:solidFill>
                <a:srgbClr val="FFFF00"/>
              </a:solidFill>
            </a:endParaRPr>
          </a:p>
          <a:p>
            <a:pPr>
              <a:buFont typeface="Wingdings" panose="05000000000000000000" pitchFamily="2" charset="2"/>
              <a:buChar char="Ø"/>
            </a:pPr>
            <a:r>
              <a:rPr lang="zh-CN" altLang="en-US" b="1" dirty="0" smtClean="0"/>
              <a:t>第一、修订“</a:t>
            </a:r>
            <a:r>
              <a:rPr lang="zh-CN" altLang="zh-CN" b="1" dirty="0" smtClean="0"/>
              <a:t>教工住宅</a:t>
            </a:r>
            <a:r>
              <a:rPr lang="zh-CN" altLang="en-US" b="1" dirty="0" smtClean="0"/>
              <a:t>”</a:t>
            </a:r>
            <a:endParaRPr lang="en-US" altLang="zh-CN" b="1" dirty="0" smtClean="0"/>
          </a:p>
          <a:p>
            <a:pPr>
              <a:buFont typeface="Wingdings" panose="05000000000000000000" pitchFamily="2" charset="2"/>
              <a:buChar char="Ø"/>
            </a:pPr>
            <a:endParaRPr lang="en-US" altLang="zh-CN" dirty="0" smtClean="0"/>
          </a:p>
          <a:p>
            <a:pPr marL="742950" lvl="2" indent="-342900">
              <a:spcBef>
                <a:spcPts val="400"/>
              </a:spcBef>
              <a:buClr>
                <a:schemeClr val="accent4">
                  <a:lumMod val="20000"/>
                  <a:lumOff val="80000"/>
                </a:schemeClr>
              </a:buClr>
              <a:buFont typeface="Wingdings" panose="05000000000000000000" pitchFamily="2" charset="2"/>
              <a:buChar char="Ø"/>
            </a:pPr>
            <a:r>
              <a:rPr lang="zh-CN" altLang="en-US" dirty="0" smtClean="0"/>
              <a:t>一、背景</a:t>
            </a:r>
            <a:endParaRPr lang="en-US" altLang="zh-CN" dirty="0" smtClean="0"/>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29306" y="2822719"/>
            <a:ext cx="3040673" cy="3595542"/>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graphicFrame>
        <p:nvGraphicFramePr>
          <p:cNvPr id="10" name="图示 9"/>
          <p:cNvGraphicFramePr/>
          <p:nvPr>
            <p:extLst>
              <p:ext uri="{D42A27DB-BD31-4B8C-83A1-F6EECF244321}">
                <p14:modId xmlns:p14="http://schemas.microsoft.com/office/powerpoint/2010/main" val="3378620448"/>
              </p:ext>
            </p:extLst>
          </p:nvPr>
        </p:nvGraphicFramePr>
        <p:xfrm>
          <a:off x="-1225062" y="2822719"/>
          <a:ext cx="6096000" cy="436733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灯片编号占位符 2"/>
          <p:cNvSpPr>
            <a:spLocks noGrp="1"/>
          </p:cNvSpPr>
          <p:nvPr>
            <p:ph type="sldNum" sz="quarter" idx="12"/>
          </p:nvPr>
        </p:nvSpPr>
        <p:spPr/>
        <p:txBody>
          <a:bodyPr/>
          <a:lstStyle/>
          <a:p>
            <a:fld id="{08A7F96F-1D34-4AD8-A324-DDD9B7126D3B}" type="slidenum">
              <a:rPr lang="en-US" smtClean="0"/>
              <a:pPr/>
              <a:t>35</a:t>
            </a:fld>
            <a:endParaRPr lang="en-US" dirty="0"/>
          </a:p>
        </p:txBody>
      </p:sp>
      <p:sp>
        <p:nvSpPr>
          <p:cNvPr id="8"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中等职业教育</a:t>
            </a:r>
            <a:endParaRPr lang="en-US" dirty="0">
              <a:solidFill>
                <a:srgbClr val="FF0000"/>
              </a:solidFill>
            </a:endParaRPr>
          </a:p>
        </p:txBody>
      </p:sp>
    </p:spTree>
    <p:extLst>
      <p:ext uri="{BB962C8B-B14F-4D97-AF65-F5344CB8AC3E}">
        <p14:creationId xmlns:p14="http://schemas.microsoft.com/office/powerpoint/2010/main" val="1980227182"/>
      </p:ext>
    </p:extLst>
  </p:cSld>
  <p:clrMapOvr>
    <a:masterClrMapping/>
  </p:clrMapOvr>
  <p:transition>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93800" y="1558925"/>
            <a:ext cx="7492998"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zh-CN" altLang="en-US" b="1" dirty="0"/>
              <a:t>第一、修订“</a:t>
            </a:r>
            <a:r>
              <a:rPr lang="zh-CN" altLang="zh-CN" b="1" dirty="0"/>
              <a:t>教工住宅</a:t>
            </a:r>
            <a:r>
              <a:rPr lang="zh-CN" altLang="en-US" b="1" dirty="0"/>
              <a:t>”</a:t>
            </a:r>
            <a:endParaRPr lang="en-US" altLang="zh-CN" b="1" dirty="0"/>
          </a:p>
          <a:p>
            <a:pPr marL="742950" lvl="2" indent="-342900">
              <a:spcBef>
                <a:spcPts val="400"/>
              </a:spcBef>
              <a:buClr>
                <a:schemeClr val="accent4">
                  <a:lumMod val="20000"/>
                  <a:lumOff val="80000"/>
                </a:schemeClr>
              </a:buClr>
              <a:buFont typeface="Wingdings" panose="05000000000000000000" pitchFamily="2" charset="2"/>
              <a:buChar char="Ø"/>
            </a:pPr>
            <a:endParaRPr lang="en-US" altLang="zh-CN" dirty="0" smtClean="0"/>
          </a:p>
          <a:p>
            <a:pPr marL="742950" lvl="2" indent="-342900">
              <a:spcBef>
                <a:spcPts val="400"/>
              </a:spcBef>
              <a:buClr>
                <a:schemeClr val="accent4">
                  <a:lumMod val="20000"/>
                  <a:lumOff val="80000"/>
                </a:schemeClr>
              </a:buClr>
              <a:buFont typeface="Wingdings" panose="05000000000000000000" pitchFamily="2" charset="2"/>
              <a:buChar char="Ø"/>
            </a:pPr>
            <a:r>
              <a:rPr lang="zh-CN" altLang="en-US" dirty="0" smtClean="0"/>
              <a:t>二、指标解释</a:t>
            </a:r>
            <a:endParaRPr lang="en-US" altLang="zh-CN" dirty="0" smtClean="0"/>
          </a:p>
          <a:p>
            <a:pPr marL="742950" lvl="2" indent="-342900">
              <a:spcBef>
                <a:spcPts val="400"/>
              </a:spcBef>
              <a:buClr>
                <a:schemeClr val="accent4">
                  <a:lumMod val="20000"/>
                  <a:lumOff val="80000"/>
                </a:schemeClr>
              </a:buClr>
              <a:buFont typeface="Wingdings" panose="05000000000000000000" pitchFamily="2" charset="2"/>
              <a:buChar char="Ø"/>
            </a:pPr>
            <a:endParaRPr lang="en-US" altLang="zh-CN" dirty="0">
              <a:solidFill>
                <a:srgbClr val="FFFF00"/>
              </a:solidFill>
            </a:endParaRPr>
          </a:p>
          <a:p>
            <a:pPr marL="742950" lvl="2" indent="-342900">
              <a:spcBef>
                <a:spcPts val="400"/>
              </a:spcBef>
              <a:buClr>
                <a:schemeClr val="accent4">
                  <a:lumMod val="20000"/>
                  <a:lumOff val="80000"/>
                </a:schemeClr>
              </a:buClr>
              <a:buFont typeface="Wingdings" panose="05000000000000000000" pitchFamily="2" charset="2"/>
              <a:buChar char="Ø"/>
            </a:pPr>
            <a:endParaRPr lang="en-US" altLang="zh-CN" dirty="0" smtClean="0">
              <a:solidFill>
                <a:srgbClr val="FFFF00"/>
              </a:solidFill>
            </a:endParaRPr>
          </a:p>
          <a:p>
            <a:pPr marL="742950" lvl="2" indent="-342900">
              <a:spcBef>
                <a:spcPts val="400"/>
              </a:spcBef>
              <a:buClr>
                <a:schemeClr val="accent4">
                  <a:lumMod val="20000"/>
                  <a:lumOff val="80000"/>
                </a:schemeClr>
              </a:buClr>
              <a:buFont typeface="Wingdings" panose="05000000000000000000" pitchFamily="2" charset="2"/>
              <a:buChar char="Ø"/>
            </a:pPr>
            <a:endParaRPr lang="en-US" altLang="zh-CN" dirty="0">
              <a:solidFill>
                <a:srgbClr val="FFFF00"/>
              </a:solidFill>
            </a:endParaRPr>
          </a:p>
          <a:p>
            <a:pPr marL="742950" lvl="2" indent="-342900">
              <a:spcBef>
                <a:spcPts val="400"/>
              </a:spcBef>
              <a:buClr>
                <a:schemeClr val="accent4">
                  <a:lumMod val="20000"/>
                  <a:lumOff val="80000"/>
                </a:schemeClr>
              </a:buClr>
              <a:buFont typeface="Wingdings" panose="05000000000000000000" pitchFamily="2" charset="2"/>
              <a:buChar char="Ø"/>
            </a:pPr>
            <a:endParaRPr lang="en-US" altLang="zh-CN" dirty="0" smtClean="0">
              <a:solidFill>
                <a:srgbClr val="FFFF00"/>
              </a:solidFill>
            </a:endParaRPr>
          </a:p>
          <a:p>
            <a:pPr marL="742950" lvl="2" indent="-342900">
              <a:spcBef>
                <a:spcPts val="400"/>
              </a:spcBef>
              <a:buClr>
                <a:schemeClr val="accent4">
                  <a:lumMod val="20000"/>
                  <a:lumOff val="80000"/>
                </a:schemeClr>
              </a:buClr>
              <a:buFont typeface="Wingdings" panose="05000000000000000000" pitchFamily="2" charset="2"/>
              <a:buChar char="Ø"/>
            </a:pPr>
            <a:endParaRPr lang="en-US" altLang="zh-CN" dirty="0">
              <a:solidFill>
                <a:srgbClr val="FFFF00"/>
              </a:solidFill>
            </a:endParaRPr>
          </a:p>
          <a:p>
            <a:pPr marL="742950" lvl="2" indent="-342900">
              <a:spcBef>
                <a:spcPts val="400"/>
              </a:spcBef>
              <a:buClr>
                <a:schemeClr val="accent4">
                  <a:lumMod val="20000"/>
                  <a:lumOff val="80000"/>
                </a:schemeClr>
              </a:buClr>
              <a:buFont typeface="Wingdings" panose="05000000000000000000" pitchFamily="2" charset="2"/>
              <a:buChar char="Ø"/>
            </a:pPr>
            <a:endParaRPr lang="en-US" altLang="zh-CN" dirty="0" smtClean="0">
              <a:solidFill>
                <a:srgbClr val="FFFF00"/>
              </a:solidFill>
            </a:endParaRPr>
          </a:p>
          <a:p>
            <a:pPr marL="742950" lvl="2" indent="-342900">
              <a:spcBef>
                <a:spcPts val="400"/>
              </a:spcBef>
              <a:buClr>
                <a:schemeClr val="accent4">
                  <a:lumMod val="20000"/>
                  <a:lumOff val="80000"/>
                </a:schemeClr>
              </a:buClr>
              <a:buFont typeface="Wingdings" panose="05000000000000000000" pitchFamily="2" charset="2"/>
              <a:buChar char="Ø"/>
            </a:pPr>
            <a:endParaRPr lang="en-US" altLang="zh-CN" dirty="0">
              <a:solidFill>
                <a:srgbClr val="FFFF00"/>
              </a:solidFill>
            </a:endParaRPr>
          </a:p>
          <a:p>
            <a:pPr marL="742950" lvl="2" indent="-342900">
              <a:spcBef>
                <a:spcPts val="400"/>
              </a:spcBef>
              <a:buClr>
                <a:schemeClr val="accent4">
                  <a:lumMod val="20000"/>
                  <a:lumOff val="80000"/>
                </a:schemeClr>
              </a:buClr>
              <a:buFont typeface="Wingdings" panose="05000000000000000000" pitchFamily="2" charset="2"/>
              <a:buChar char="Ø"/>
            </a:pPr>
            <a:endParaRPr lang="en-US" altLang="zh-CN" dirty="0" smtClean="0">
              <a:solidFill>
                <a:srgbClr val="FFFF00"/>
              </a:solidFill>
            </a:endParaRPr>
          </a:p>
          <a:p>
            <a:pPr marL="742950" lvl="2" indent="-342900">
              <a:spcBef>
                <a:spcPts val="400"/>
              </a:spcBef>
              <a:buClr>
                <a:schemeClr val="accent4">
                  <a:lumMod val="20000"/>
                  <a:lumOff val="80000"/>
                </a:schemeClr>
              </a:buClr>
              <a:buFont typeface="Wingdings" panose="05000000000000000000" pitchFamily="2" charset="2"/>
              <a:buChar char="Ø"/>
            </a:pPr>
            <a:endParaRPr lang="en-US" altLang="zh-CN" dirty="0">
              <a:solidFill>
                <a:srgbClr val="FFFF00"/>
              </a:solidFill>
            </a:endParaRPr>
          </a:p>
          <a:p>
            <a:pPr marL="742950" lvl="2" indent="-342900">
              <a:spcBef>
                <a:spcPts val="400"/>
              </a:spcBef>
              <a:buClr>
                <a:schemeClr val="accent4">
                  <a:lumMod val="20000"/>
                  <a:lumOff val="80000"/>
                </a:schemeClr>
              </a:buClr>
              <a:buFont typeface="Wingdings" panose="05000000000000000000" pitchFamily="2" charset="2"/>
              <a:buChar char="Ø"/>
            </a:pPr>
            <a:endParaRPr lang="en-US" altLang="zh-CN" dirty="0" smtClean="0">
              <a:solidFill>
                <a:srgbClr val="FFFF00"/>
              </a:solidFill>
            </a:endParaRPr>
          </a:p>
          <a:p>
            <a:pPr marL="742950" lvl="2" indent="-342900">
              <a:spcBef>
                <a:spcPts val="400"/>
              </a:spcBef>
              <a:buClr>
                <a:schemeClr val="accent4">
                  <a:lumMod val="20000"/>
                  <a:lumOff val="80000"/>
                </a:schemeClr>
              </a:buClr>
              <a:buFont typeface="Wingdings" panose="05000000000000000000" pitchFamily="2" charset="2"/>
              <a:buChar char="Ø"/>
            </a:pPr>
            <a:endParaRPr lang="en-US" altLang="zh-CN" dirty="0">
              <a:solidFill>
                <a:srgbClr val="FFFF00"/>
              </a:solidFill>
            </a:endParaRPr>
          </a:p>
          <a:p>
            <a:pPr marL="742950" lvl="2" indent="-342900">
              <a:spcBef>
                <a:spcPts val="400"/>
              </a:spcBef>
              <a:buClr>
                <a:schemeClr val="accent4">
                  <a:lumMod val="20000"/>
                  <a:lumOff val="80000"/>
                </a:schemeClr>
              </a:buClr>
              <a:buFont typeface="Wingdings" panose="05000000000000000000" pitchFamily="2" charset="2"/>
              <a:buChar char="Ø"/>
            </a:pPr>
            <a:endParaRPr lang="en-US" altLang="zh-CN" dirty="0" smtClean="0">
              <a:solidFill>
                <a:srgbClr val="FFFF00"/>
              </a:solidFill>
            </a:endParaRPr>
          </a:p>
          <a:p>
            <a:pPr marL="742950" lvl="2" indent="-342900">
              <a:spcBef>
                <a:spcPts val="400"/>
              </a:spcBef>
              <a:buClr>
                <a:schemeClr val="accent4">
                  <a:lumMod val="20000"/>
                  <a:lumOff val="80000"/>
                </a:schemeClr>
              </a:buClr>
              <a:buFont typeface="Wingdings" panose="05000000000000000000" pitchFamily="2" charset="2"/>
              <a:buChar char="Ø"/>
            </a:pPr>
            <a:r>
              <a:rPr lang="zh-CN" altLang="en-US" dirty="0" smtClean="0"/>
              <a:t>三、涉及报表</a:t>
            </a:r>
            <a:endParaRPr lang="en-US" altLang="zh-CN" dirty="0"/>
          </a:p>
          <a:p>
            <a:pPr marL="400050" lvl="2" indent="0">
              <a:spcBef>
                <a:spcPts val="400"/>
              </a:spcBef>
              <a:buClr>
                <a:schemeClr val="accent4">
                  <a:lumMod val="20000"/>
                  <a:lumOff val="80000"/>
                </a:schemeClr>
              </a:buClr>
              <a:buNone/>
            </a:pPr>
            <a:r>
              <a:rPr lang="en-US" altLang="zh-CN" dirty="0" smtClean="0"/>
              <a:t>    ——</a:t>
            </a:r>
            <a:r>
              <a:rPr lang="zh-CN" altLang="zh-CN" dirty="0">
                <a:latin typeface="宋体" panose="02010600030101010101" pitchFamily="2" charset="-122"/>
                <a:ea typeface="宋体" panose="02010600030101010101" pitchFamily="2" charset="-122"/>
              </a:rPr>
              <a:t>中职基</a:t>
            </a:r>
            <a:r>
              <a:rPr lang="en-US" altLang="zh-CN" dirty="0">
                <a:latin typeface="宋体" panose="02010600030101010101" pitchFamily="2" charset="-122"/>
                <a:ea typeface="宋体" panose="02010600030101010101" pitchFamily="2" charset="-122"/>
              </a:rPr>
              <a:t>511</a:t>
            </a:r>
            <a:r>
              <a:rPr lang="zh-CN" altLang="zh-CN" dirty="0">
                <a:latin typeface="宋体" panose="02010600030101010101" pitchFamily="2" charset="-122"/>
                <a:ea typeface="宋体" panose="02010600030101010101" pitchFamily="2" charset="-122"/>
              </a:rPr>
              <a:t>校舍</a:t>
            </a:r>
            <a:r>
              <a:rPr lang="zh-CN" altLang="zh-CN" dirty="0" smtClean="0">
                <a:latin typeface="宋体" panose="02010600030101010101" pitchFamily="2" charset="-122"/>
                <a:ea typeface="宋体" panose="02010600030101010101" pitchFamily="2" charset="-122"/>
              </a:rPr>
              <a:t>情况</a:t>
            </a:r>
            <a:endParaRPr lang="en-US" altLang="zh-CN" dirty="0" smtClean="0">
              <a:latin typeface="宋体" panose="02010600030101010101" pitchFamily="2" charset="-122"/>
              <a:ea typeface="宋体" panose="02010600030101010101" pitchFamily="2" charset="-122"/>
            </a:endParaRPr>
          </a:p>
        </p:txBody>
      </p:sp>
      <p:graphicFrame>
        <p:nvGraphicFramePr>
          <p:cNvPr id="2" name="图示 1"/>
          <p:cNvGraphicFramePr/>
          <p:nvPr>
            <p:extLst>
              <p:ext uri="{D42A27DB-BD31-4B8C-83A1-F6EECF244321}">
                <p14:modId xmlns:p14="http://schemas.microsoft.com/office/powerpoint/2010/main" val="654403872"/>
              </p:ext>
            </p:extLst>
          </p:nvPr>
        </p:nvGraphicFramePr>
        <p:xfrm>
          <a:off x="2097741" y="2392082"/>
          <a:ext cx="6096000" cy="35246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灯片编号占位符 2"/>
          <p:cNvSpPr>
            <a:spLocks noGrp="1"/>
          </p:cNvSpPr>
          <p:nvPr>
            <p:ph type="sldNum" sz="quarter" idx="12"/>
          </p:nvPr>
        </p:nvSpPr>
        <p:spPr/>
        <p:txBody>
          <a:bodyPr/>
          <a:lstStyle/>
          <a:p>
            <a:fld id="{08A7F96F-1D34-4AD8-A324-DDD9B7126D3B}" type="slidenum">
              <a:rPr lang="en-US" smtClean="0"/>
              <a:pPr/>
              <a:t>36</a:t>
            </a:fld>
            <a:endParaRPr lang="en-US" dirty="0"/>
          </a:p>
        </p:txBody>
      </p:sp>
      <p:sp>
        <p:nvSpPr>
          <p:cNvPr id="8"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中等职业教育</a:t>
            </a:r>
            <a:endParaRPr lang="en-US" dirty="0">
              <a:solidFill>
                <a:srgbClr val="FF0000"/>
              </a:solidFill>
            </a:endParaRPr>
          </a:p>
        </p:txBody>
      </p:sp>
    </p:spTree>
    <p:extLst>
      <p:ext uri="{BB962C8B-B14F-4D97-AF65-F5344CB8AC3E}">
        <p14:creationId xmlns:p14="http://schemas.microsoft.com/office/powerpoint/2010/main" val="1064593663"/>
      </p:ext>
    </p:extLst>
  </p:cSld>
  <p:clrMapOvr>
    <a:masterClrMapping/>
  </p:clrMapOvr>
  <p:transition>
    <p:wipe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93799" y="1558925"/>
            <a:ext cx="7624885"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zh-CN" altLang="en-US" b="1" dirty="0" smtClean="0"/>
              <a:t>第二、“数字资源量”、“电子图书”的指标的修订</a:t>
            </a:r>
            <a:endParaRPr lang="en-US" altLang="zh-CN" b="1" dirty="0" smtClean="0"/>
          </a:p>
          <a:p>
            <a:pPr>
              <a:buFont typeface="Wingdings" panose="05000000000000000000" pitchFamily="2" charset="2"/>
              <a:buChar char="Ø"/>
            </a:pPr>
            <a:endParaRPr lang="en-US" altLang="zh-CN" b="1" dirty="0"/>
          </a:p>
          <a:p>
            <a:pPr lvl="1">
              <a:buFont typeface="Wingdings" panose="05000000000000000000" pitchFamily="2" charset="2"/>
              <a:buChar char="Ø"/>
            </a:pPr>
            <a:r>
              <a:rPr lang="zh-CN" altLang="en-US" b="1" dirty="0" smtClean="0"/>
              <a:t>一、背景</a:t>
            </a:r>
            <a:endParaRPr lang="en-US" altLang="zh-CN" b="1" dirty="0" smtClean="0"/>
          </a:p>
          <a:p>
            <a:pPr lvl="1">
              <a:buFont typeface="Wingdings" panose="05000000000000000000" pitchFamily="2" charset="2"/>
              <a:buChar char="Ø"/>
            </a:pPr>
            <a:endParaRPr lang="en-US" altLang="zh-CN" b="1" dirty="0" smtClean="0"/>
          </a:p>
          <a:p>
            <a:pPr lvl="2">
              <a:buFont typeface="Wingdings" panose="05000000000000000000" pitchFamily="2" charset="2"/>
              <a:buChar char="Ø"/>
            </a:pPr>
            <a:r>
              <a:rPr lang="zh-CN" altLang="en-US" b="1" dirty="0" smtClean="0"/>
              <a:t>指标沿革</a:t>
            </a:r>
            <a:endParaRPr lang="en-US" altLang="zh-CN" b="1" dirty="0"/>
          </a:p>
          <a:p>
            <a:pPr lvl="3">
              <a:buFont typeface="Wingdings" panose="05000000000000000000" pitchFamily="2" charset="2"/>
              <a:buChar char="Ø"/>
            </a:pPr>
            <a:r>
              <a:rPr lang="en-US" altLang="zh-CN" dirty="0"/>
              <a:t>2001</a:t>
            </a:r>
            <a:r>
              <a:rPr lang="zh-CN" altLang="zh-CN" dirty="0"/>
              <a:t>年</a:t>
            </a:r>
            <a:r>
              <a:rPr lang="en-US" altLang="zh-CN" dirty="0"/>
              <a:t>   </a:t>
            </a:r>
            <a:r>
              <a:rPr lang="zh-CN" altLang="zh-CN" dirty="0"/>
              <a:t>电子图书（片）</a:t>
            </a:r>
          </a:p>
          <a:p>
            <a:pPr lvl="3">
              <a:buFont typeface="Wingdings" panose="05000000000000000000" pitchFamily="2" charset="2"/>
              <a:buChar char="Ø"/>
            </a:pPr>
            <a:r>
              <a:rPr lang="en-US" altLang="zh-CN" dirty="0"/>
              <a:t>2004</a:t>
            </a:r>
            <a:r>
              <a:rPr lang="zh-CN" altLang="zh-CN" dirty="0"/>
              <a:t>年</a:t>
            </a:r>
            <a:r>
              <a:rPr lang="en-US" altLang="zh-CN" dirty="0"/>
              <a:t>   </a:t>
            </a:r>
            <a:r>
              <a:rPr lang="zh-CN" altLang="zh-CN" dirty="0"/>
              <a:t>电子图书（万册）</a:t>
            </a:r>
          </a:p>
          <a:p>
            <a:pPr lvl="3">
              <a:buFont typeface="Wingdings" panose="05000000000000000000" pitchFamily="2" charset="2"/>
              <a:buChar char="Ø"/>
            </a:pPr>
            <a:r>
              <a:rPr lang="en-US" altLang="zh-CN" dirty="0"/>
              <a:t>2009</a:t>
            </a:r>
            <a:r>
              <a:rPr lang="zh-CN" altLang="zh-CN" dirty="0"/>
              <a:t>年</a:t>
            </a:r>
            <a:r>
              <a:rPr lang="en-US" altLang="zh-CN" dirty="0"/>
              <a:t>   </a:t>
            </a:r>
            <a:r>
              <a:rPr lang="zh-CN" altLang="zh-CN" dirty="0"/>
              <a:t>数字资源量（</a:t>
            </a:r>
            <a:r>
              <a:rPr lang="en-US" altLang="zh-CN" dirty="0"/>
              <a:t>GB</a:t>
            </a:r>
            <a:r>
              <a:rPr lang="zh-CN" altLang="zh-CN" dirty="0"/>
              <a:t>） 其中：电子图书（</a:t>
            </a:r>
            <a:r>
              <a:rPr lang="en-US" altLang="zh-CN" dirty="0"/>
              <a:t>GB</a:t>
            </a:r>
            <a:r>
              <a:rPr lang="zh-CN" altLang="zh-CN" dirty="0"/>
              <a:t>）</a:t>
            </a:r>
          </a:p>
          <a:p>
            <a:pPr lvl="2">
              <a:buFont typeface="Wingdings" panose="05000000000000000000" pitchFamily="2" charset="2"/>
              <a:buChar char="Ø"/>
            </a:pPr>
            <a:r>
              <a:rPr lang="zh-CN" altLang="zh-CN" dirty="0"/>
              <a:t>指标解释</a:t>
            </a:r>
          </a:p>
          <a:p>
            <a:pPr lvl="3">
              <a:buFont typeface="Wingdings" panose="05000000000000000000" pitchFamily="2" charset="2"/>
              <a:buChar char="Ø"/>
            </a:pPr>
            <a:r>
              <a:rPr lang="en-US" altLang="zh-CN" b="1" dirty="0" smtClean="0"/>
              <a:t>1</a:t>
            </a:r>
            <a:r>
              <a:rPr lang="en-US" altLang="zh-CN" b="1" dirty="0"/>
              <a:t>.</a:t>
            </a:r>
            <a:r>
              <a:rPr lang="zh-CN" altLang="zh-CN" b="1" dirty="0"/>
              <a:t>图书：</a:t>
            </a:r>
            <a:r>
              <a:rPr lang="zh-CN" altLang="zh-CN" dirty="0"/>
              <a:t>是指学校图书馆及资料室拥有的正式出版书籍。</a:t>
            </a:r>
            <a:endParaRPr lang="zh-CN" altLang="zh-CN" sz="2400" dirty="0"/>
          </a:p>
          <a:p>
            <a:pPr lvl="3">
              <a:buFont typeface="Wingdings" panose="05000000000000000000" pitchFamily="2" charset="2"/>
              <a:buChar char="Ø"/>
            </a:pPr>
            <a:r>
              <a:rPr lang="en-US" altLang="zh-CN" b="1" dirty="0"/>
              <a:t> </a:t>
            </a:r>
            <a:r>
              <a:rPr lang="en-US" altLang="zh-CN" b="1" dirty="0" smtClean="0"/>
              <a:t>2</a:t>
            </a:r>
            <a:r>
              <a:rPr lang="zh-CN" altLang="zh-CN" b="1" dirty="0"/>
              <a:t>、数字资源量（</a:t>
            </a:r>
            <a:r>
              <a:rPr lang="en-US" altLang="zh-CN" b="1" dirty="0"/>
              <a:t>GB</a:t>
            </a:r>
            <a:r>
              <a:rPr lang="zh-CN" altLang="zh-CN" b="1" dirty="0"/>
              <a:t>）：</a:t>
            </a:r>
            <a:r>
              <a:rPr lang="zh-CN" altLang="zh-CN" dirty="0"/>
              <a:t>是指学校引进（包括购买、租用和受赠）或自建（包括扫描、转换和录入）的，拥有磁、光介质或网络使用权的数字形态，可供教师和学生使用的文献资源。单独统计其中电子图书资源量</a:t>
            </a:r>
            <a:r>
              <a:rPr lang="zh-CN" altLang="zh-CN" dirty="0" smtClean="0"/>
              <a:t>。</a:t>
            </a:r>
            <a:endParaRPr lang="en-US" altLang="zh-CN" dirty="0" smtClean="0"/>
          </a:p>
          <a:p>
            <a:pPr lvl="3">
              <a:buFont typeface="Wingdings" panose="05000000000000000000" pitchFamily="2" charset="2"/>
              <a:buChar char="Ø"/>
            </a:pPr>
            <a:r>
              <a:rPr lang="en-US" altLang="zh-CN" b="1" dirty="0" smtClean="0"/>
              <a:t>3</a:t>
            </a:r>
            <a:r>
              <a:rPr lang="en-US" altLang="zh-CN" b="1" dirty="0"/>
              <a:t>.</a:t>
            </a:r>
            <a:r>
              <a:rPr lang="zh-CN" altLang="zh-CN" b="1" dirty="0"/>
              <a:t>电子图书：</a:t>
            </a:r>
            <a:r>
              <a:rPr lang="zh-CN" altLang="zh-CN" dirty="0"/>
              <a:t>是指学校图书馆及资料室拥有的正版电子出版物</a:t>
            </a:r>
            <a:r>
              <a:rPr lang="zh-CN" altLang="zh-CN" dirty="0">
                <a:solidFill>
                  <a:srgbClr val="FFFF00"/>
                </a:solidFill>
              </a:rPr>
              <a:t>。</a:t>
            </a:r>
            <a:endParaRPr lang="zh-CN" altLang="zh-CN" sz="2400" dirty="0">
              <a:solidFill>
                <a:srgbClr val="FFFF00"/>
              </a:solidFill>
            </a:endParaRPr>
          </a:p>
          <a:p>
            <a:pPr lvl="2">
              <a:buFont typeface="Wingdings" panose="05000000000000000000" pitchFamily="2" charset="2"/>
              <a:buChar char="Ø"/>
            </a:pPr>
            <a:endParaRPr lang="en-US" altLang="zh-CN" dirty="0" smtClean="0">
              <a:solidFill>
                <a:srgbClr val="FFFF00"/>
              </a:solidFill>
            </a:endParaRPr>
          </a:p>
          <a:p>
            <a:pPr lvl="1">
              <a:buFont typeface="Wingdings" panose="05000000000000000000" pitchFamily="2" charset="2"/>
              <a:buChar char="Ø"/>
            </a:pPr>
            <a:r>
              <a:rPr lang="zh-CN" altLang="en-US" dirty="0" smtClean="0">
                <a:solidFill>
                  <a:srgbClr val="FF0000"/>
                </a:solidFill>
              </a:rPr>
              <a:t>“数字资源量”和</a:t>
            </a:r>
            <a:r>
              <a:rPr lang="en-US" altLang="zh-CN" dirty="0" smtClean="0">
                <a:solidFill>
                  <a:srgbClr val="FF0000"/>
                </a:solidFill>
              </a:rPr>
              <a:t>”</a:t>
            </a:r>
            <a:r>
              <a:rPr lang="zh-CN" altLang="en-US" dirty="0" smtClean="0">
                <a:solidFill>
                  <a:srgbClr val="FF0000"/>
                </a:solidFill>
              </a:rPr>
              <a:t>电子图书</a:t>
            </a:r>
            <a:r>
              <a:rPr lang="en-US" altLang="zh-CN" dirty="0" smtClean="0">
                <a:solidFill>
                  <a:srgbClr val="FF0000"/>
                </a:solidFill>
              </a:rPr>
              <a:t>”</a:t>
            </a:r>
            <a:r>
              <a:rPr lang="zh-CN" altLang="en-US" dirty="0" smtClean="0">
                <a:solidFill>
                  <a:srgbClr val="FF0000"/>
                </a:solidFill>
              </a:rPr>
              <a:t>，由于没有形成通用规范和计量标准，致使几年内几次修订计量单位，给统计工作造成极大的困惑</a:t>
            </a:r>
            <a:endParaRPr lang="zh-CN" altLang="zh-CN" dirty="0">
              <a:solidFill>
                <a:srgbClr val="FF0000"/>
              </a:solidFill>
            </a:endParaRPr>
          </a:p>
          <a:p>
            <a:pPr lvl="1">
              <a:buFont typeface="Wingdings" panose="05000000000000000000" pitchFamily="2" charset="2"/>
              <a:buChar char="Ø"/>
            </a:pPr>
            <a:endParaRPr lang="en-US" altLang="zh-CN" b="1" dirty="0">
              <a:solidFill>
                <a:srgbClr val="FF0000"/>
              </a:solidFill>
            </a:endParaRPr>
          </a:p>
        </p:txBody>
      </p:sp>
      <p:sp>
        <p:nvSpPr>
          <p:cNvPr id="2" name="灯片编号占位符 1"/>
          <p:cNvSpPr>
            <a:spLocks noGrp="1"/>
          </p:cNvSpPr>
          <p:nvPr>
            <p:ph type="sldNum" sz="quarter" idx="12"/>
          </p:nvPr>
        </p:nvSpPr>
        <p:spPr/>
        <p:txBody>
          <a:bodyPr/>
          <a:lstStyle/>
          <a:p>
            <a:fld id="{08A7F96F-1D34-4AD8-A324-DDD9B7126D3B}" type="slidenum">
              <a:rPr lang="en-US" smtClean="0"/>
              <a:pPr/>
              <a:t>37</a:t>
            </a:fld>
            <a:endParaRPr lang="en-US" dirty="0"/>
          </a:p>
        </p:txBody>
      </p:sp>
      <p:sp>
        <p:nvSpPr>
          <p:cNvPr id="7"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中等职业教育</a:t>
            </a:r>
            <a:endParaRPr lang="en-US" dirty="0">
              <a:solidFill>
                <a:srgbClr val="FF0000"/>
              </a:solidFill>
            </a:endParaRPr>
          </a:p>
        </p:txBody>
      </p:sp>
    </p:spTree>
    <p:extLst>
      <p:ext uri="{BB962C8B-B14F-4D97-AF65-F5344CB8AC3E}">
        <p14:creationId xmlns:p14="http://schemas.microsoft.com/office/powerpoint/2010/main" val="2958390005"/>
      </p:ext>
    </p:extLst>
  </p:cSld>
  <p:clrMapOvr>
    <a:masterClrMapping/>
  </p:clrMapOvr>
  <p:transition>
    <p:wipe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93800" y="1558925"/>
            <a:ext cx="7598508"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zh-CN" altLang="en-US" b="1" dirty="0" smtClean="0"/>
              <a:t>第二、“数字资源量”、“电子图书”的指标的修订</a:t>
            </a:r>
            <a:endParaRPr lang="en-US" altLang="zh-CN" b="1" dirty="0" smtClean="0"/>
          </a:p>
          <a:p>
            <a:pPr>
              <a:buFont typeface="Wingdings" panose="05000000000000000000" pitchFamily="2" charset="2"/>
              <a:buChar char="Ø"/>
            </a:pPr>
            <a:endParaRPr lang="en-US" altLang="zh-CN" b="1" dirty="0"/>
          </a:p>
          <a:p>
            <a:pPr lvl="1">
              <a:buFont typeface="Wingdings" panose="05000000000000000000" pitchFamily="2" charset="2"/>
              <a:buChar char="Ø"/>
            </a:pPr>
            <a:r>
              <a:rPr lang="zh-CN" altLang="zh-CN" sz="1800" b="1" dirty="0" smtClean="0">
                <a:latin typeface="宋体" panose="02010600030101010101" pitchFamily="2" charset="-122"/>
                <a:ea typeface="宋体" panose="02010600030101010101" pitchFamily="2" charset="-122"/>
              </a:rPr>
              <a:t>目前</a:t>
            </a:r>
            <a:r>
              <a:rPr lang="zh-CN" altLang="en-US" sz="1800" b="1" dirty="0" smtClean="0">
                <a:latin typeface="宋体" panose="02010600030101010101" pitchFamily="2" charset="-122"/>
                <a:ea typeface="宋体" panose="02010600030101010101" pitchFamily="2" charset="-122"/>
              </a:rPr>
              <a:t>，</a:t>
            </a:r>
            <a:r>
              <a:rPr lang="zh-CN" altLang="zh-CN" sz="1800" b="1" dirty="0" smtClean="0">
                <a:latin typeface="宋体" panose="02010600030101010101" pitchFamily="2" charset="-122"/>
                <a:ea typeface="宋体" panose="02010600030101010101" pitchFamily="2" charset="-122"/>
              </a:rPr>
              <a:t>数字</a:t>
            </a:r>
            <a:r>
              <a:rPr lang="zh-CN" altLang="zh-CN" sz="1800" b="1" dirty="0">
                <a:latin typeface="宋体" panose="02010600030101010101" pitchFamily="2" charset="-122"/>
                <a:ea typeface="宋体" panose="02010600030101010101" pitchFamily="2" charset="-122"/>
              </a:rPr>
              <a:t>资源存储和传播形式多样化，而且主要的数字资源是商业化的</a:t>
            </a:r>
            <a:r>
              <a:rPr lang="zh-CN" altLang="zh-CN" sz="1800" b="1" dirty="0">
                <a:solidFill>
                  <a:srgbClr val="FF0000"/>
                </a:solidFill>
                <a:latin typeface="宋体" panose="02010600030101010101" pitchFamily="2" charset="-122"/>
                <a:ea typeface="宋体" panose="02010600030101010101" pitchFamily="2" charset="-122"/>
              </a:rPr>
              <a:t>数据库</a:t>
            </a:r>
            <a:r>
              <a:rPr lang="zh-CN" altLang="zh-CN" sz="1800" b="1" dirty="0">
                <a:latin typeface="宋体" panose="02010600030101010101" pitchFamily="2" charset="-122"/>
                <a:ea typeface="宋体" panose="02010600030101010101" pitchFamily="2" charset="-122"/>
              </a:rPr>
              <a:t>，供应商分布在世界各地，学校并无直接掌握数据量的手段，都需要各个数据库供应商提供，如果数据库商不配合或提供虚假数据也没有有效的制约手段，学校难以获得准确的数据。而且数字资源的字节数（</a:t>
            </a:r>
            <a:r>
              <a:rPr lang="en-US" altLang="zh-CN" sz="1800" b="1" dirty="0">
                <a:latin typeface="宋体" panose="02010600030101010101" pitchFamily="2" charset="-122"/>
                <a:ea typeface="宋体" panose="02010600030101010101" pitchFamily="2" charset="-122"/>
              </a:rPr>
              <a:t>GB</a:t>
            </a:r>
            <a:r>
              <a:rPr lang="zh-CN" altLang="zh-CN" sz="1800" b="1" dirty="0">
                <a:latin typeface="宋体" panose="02010600030101010101" pitchFamily="2" charset="-122"/>
                <a:ea typeface="宋体" panose="02010600030101010101" pitchFamily="2" charset="-122"/>
              </a:rPr>
              <a:t>）非常庞大，文字型、多媒体型等不同类型的数字资源量也不具有可比性，统计各校的</a:t>
            </a:r>
            <a:r>
              <a:rPr lang="en-US" altLang="zh-CN" sz="1800" b="1" dirty="0">
                <a:latin typeface="宋体" panose="02010600030101010101" pitchFamily="2" charset="-122"/>
                <a:ea typeface="宋体" panose="02010600030101010101" pitchFamily="2" charset="-122"/>
              </a:rPr>
              <a:t>GB</a:t>
            </a:r>
            <a:r>
              <a:rPr lang="zh-CN" altLang="zh-CN" sz="1800" b="1" dirty="0">
                <a:latin typeface="宋体" panose="02010600030101010101" pitchFamily="2" charset="-122"/>
                <a:ea typeface="宋体" panose="02010600030101010101" pitchFamily="2" charset="-122"/>
              </a:rPr>
              <a:t>数量没有比较、评估的实际意义</a:t>
            </a:r>
            <a:r>
              <a:rPr lang="zh-CN" altLang="zh-CN" sz="1800" b="1" dirty="0" smtClean="0">
                <a:latin typeface="宋体" panose="02010600030101010101" pitchFamily="2" charset="-122"/>
                <a:ea typeface="宋体" panose="02010600030101010101" pitchFamily="2" charset="-122"/>
              </a:rPr>
              <a:t>。</a:t>
            </a:r>
            <a:endParaRPr lang="en-US" altLang="zh-CN" sz="1800" b="1" dirty="0" smtClean="0">
              <a:latin typeface="宋体" panose="02010600030101010101" pitchFamily="2" charset="-122"/>
              <a:ea typeface="宋体" panose="02010600030101010101" pitchFamily="2" charset="-122"/>
            </a:endParaRPr>
          </a:p>
          <a:p>
            <a:pPr>
              <a:buFont typeface="Wingdings" panose="05000000000000000000" pitchFamily="2" charset="2"/>
              <a:buChar char="Ø"/>
            </a:pPr>
            <a:endParaRPr lang="zh-CN" altLang="zh-CN" sz="1800" dirty="0">
              <a:latin typeface="宋体" panose="02010600030101010101" pitchFamily="2" charset="-122"/>
              <a:ea typeface="宋体" panose="02010600030101010101" pitchFamily="2" charset="-122"/>
            </a:endParaRPr>
          </a:p>
          <a:p>
            <a:pPr lvl="1">
              <a:buFont typeface="Wingdings" panose="05000000000000000000" pitchFamily="2" charset="2"/>
              <a:buChar char="Ø"/>
            </a:pPr>
            <a:r>
              <a:rPr lang="zh-CN" altLang="zh-CN" sz="1800" b="1" dirty="0" smtClean="0">
                <a:latin typeface="宋体" panose="02010600030101010101" pitchFamily="2" charset="-122"/>
                <a:ea typeface="宋体" panose="02010600030101010101" pitchFamily="2" charset="-122"/>
              </a:rPr>
              <a:t>教育部</a:t>
            </a:r>
            <a:r>
              <a:rPr lang="zh-CN" altLang="zh-CN" sz="1800" b="1" dirty="0">
                <a:latin typeface="宋体" panose="02010600030101010101" pitchFamily="2" charset="-122"/>
                <a:ea typeface="宋体" panose="02010600030101010101" pitchFamily="2" charset="-122"/>
              </a:rPr>
              <a:t>高等学校图书情报工作指导委员会编制的《</a:t>
            </a:r>
            <a:r>
              <a:rPr lang="zh-CN" altLang="zh-CN" sz="1800" b="1" dirty="0">
                <a:latin typeface="宋体" panose="02010600030101010101" pitchFamily="2" charset="-122"/>
                <a:ea typeface="宋体" panose="02010600030101010101" pitchFamily="2" charset="-122"/>
                <a:hlinkClick r:id="rId2" action="ppaction://hlinkfile"/>
              </a:rPr>
              <a:t>高等学校图书馆数字资源计量指南（</a:t>
            </a:r>
            <a:r>
              <a:rPr lang="en-US" altLang="zh-CN" sz="1800" b="1" dirty="0">
                <a:latin typeface="宋体" panose="02010600030101010101" pitchFamily="2" charset="-122"/>
                <a:ea typeface="宋体" panose="02010600030101010101" pitchFamily="2" charset="-122"/>
                <a:hlinkClick r:id="rId2" action="ppaction://hlinkfile"/>
              </a:rPr>
              <a:t>2007</a:t>
            </a:r>
            <a:r>
              <a:rPr lang="zh-CN" altLang="zh-CN" sz="1800" b="1" dirty="0">
                <a:latin typeface="宋体" panose="02010600030101010101" pitchFamily="2" charset="-122"/>
                <a:ea typeface="宋体" panose="02010600030101010101" pitchFamily="2" charset="-122"/>
                <a:hlinkClick r:id="rId2" action="ppaction://hlinkfile"/>
              </a:rPr>
              <a:t>年）</a:t>
            </a:r>
            <a:r>
              <a:rPr lang="zh-CN" altLang="zh-CN" sz="1800" b="1" dirty="0">
                <a:latin typeface="宋体" panose="02010600030101010101" pitchFamily="2" charset="-122"/>
                <a:ea typeface="宋体" panose="02010600030101010101" pitchFamily="2" charset="-122"/>
              </a:rPr>
              <a:t>》，对数据库和电子图书的统计有明确可行的计量办法，虽然还不是国家权威机构认可的标准，但是已经</a:t>
            </a:r>
            <a:r>
              <a:rPr lang="zh-CN" altLang="zh-CN" sz="1800" b="1" dirty="0" smtClean="0">
                <a:latin typeface="宋体" panose="02010600030101010101" pitchFamily="2" charset="-122"/>
                <a:ea typeface="宋体" panose="02010600030101010101" pitchFamily="2" charset="-122"/>
              </a:rPr>
              <a:t>被图书馆界</a:t>
            </a:r>
            <a:r>
              <a:rPr lang="zh-CN" altLang="zh-CN" sz="1800" b="1" dirty="0">
                <a:latin typeface="宋体" panose="02010600030101010101" pitchFamily="2" charset="-122"/>
                <a:ea typeface="宋体" panose="02010600030101010101" pitchFamily="2" charset="-122"/>
              </a:rPr>
              <a:t>普遍采用，具有可操作性，也能够用于比较各高校数字资源的收藏水平。</a:t>
            </a:r>
          </a:p>
          <a:p>
            <a:pPr lvl="1">
              <a:buFont typeface="Wingdings" panose="05000000000000000000" pitchFamily="2" charset="2"/>
              <a:buChar char="Ø"/>
            </a:pPr>
            <a:endParaRPr lang="en-US" altLang="zh-CN" b="1" dirty="0" smtClean="0">
              <a:solidFill>
                <a:srgbClr val="FFFF00"/>
              </a:solidFill>
              <a:latin typeface="宋体" panose="02010600030101010101" pitchFamily="2" charset="-122"/>
              <a:ea typeface="宋体" panose="02010600030101010101" pitchFamily="2" charset="-122"/>
            </a:endParaRPr>
          </a:p>
          <a:p>
            <a:pPr lvl="1">
              <a:buFont typeface="Wingdings" panose="05000000000000000000" pitchFamily="2" charset="2"/>
              <a:buChar char="Ø"/>
            </a:pPr>
            <a:endParaRPr lang="en-US" altLang="zh-CN" b="1" dirty="0">
              <a:solidFill>
                <a:srgbClr val="FF0000"/>
              </a:solidFill>
              <a:latin typeface="宋体" panose="02010600030101010101" pitchFamily="2" charset="-122"/>
              <a:ea typeface="宋体" panose="02010600030101010101" pitchFamily="2" charset="-122"/>
            </a:endParaRPr>
          </a:p>
        </p:txBody>
      </p:sp>
      <p:sp>
        <p:nvSpPr>
          <p:cNvPr id="2" name="灯片编号占位符 1"/>
          <p:cNvSpPr>
            <a:spLocks noGrp="1"/>
          </p:cNvSpPr>
          <p:nvPr>
            <p:ph type="sldNum" sz="quarter" idx="12"/>
          </p:nvPr>
        </p:nvSpPr>
        <p:spPr/>
        <p:txBody>
          <a:bodyPr/>
          <a:lstStyle/>
          <a:p>
            <a:fld id="{08A7F96F-1D34-4AD8-A324-DDD9B7126D3B}" type="slidenum">
              <a:rPr lang="en-US" smtClean="0"/>
              <a:pPr/>
              <a:t>38</a:t>
            </a:fld>
            <a:endParaRPr lang="en-US" dirty="0"/>
          </a:p>
        </p:txBody>
      </p:sp>
      <p:sp>
        <p:nvSpPr>
          <p:cNvPr id="7"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中等职业教育</a:t>
            </a:r>
            <a:endParaRPr lang="en-US" dirty="0">
              <a:solidFill>
                <a:srgbClr val="FF0000"/>
              </a:solidFill>
            </a:endParaRPr>
          </a:p>
        </p:txBody>
      </p:sp>
    </p:spTree>
    <p:extLst>
      <p:ext uri="{BB962C8B-B14F-4D97-AF65-F5344CB8AC3E}">
        <p14:creationId xmlns:p14="http://schemas.microsoft.com/office/powerpoint/2010/main" val="2904795149"/>
      </p:ext>
    </p:extLst>
  </p:cSld>
  <p:clrMapOvr>
    <a:masterClrMapping/>
  </p:clrMapOvr>
  <p:transition>
    <p:wipe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93799" y="1558925"/>
            <a:ext cx="7624885"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zh-CN" altLang="en-US" b="1" dirty="0" smtClean="0"/>
              <a:t>第二、“数字资源量”、“电子图书”的指标的修订</a:t>
            </a:r>
            <a:endParaRPr lang="en-US" altLang="zh-CN" b="1" dirty="0" smtClean="0"/>
          </a:p>
          <a:p>
            <a:pPr>
              <a:buFont typeface="Wingdings" panose="05000000000000000000" pitchFamily="2" charset="2"/>
              <a:buChar char="Ø"/>
            </a:pPr>
            <a:endParaRPr lang="en-US" altLang="zh-CN" b="1" dirty="0" smtClean="0"/>
          </a:p>
          <a:p>
            <a:pPr lvl="1">
              <a:buFont typeface="Wingdings" panose="05000000000000000000" pitchFamily="2" charset="2"/>
              <a:buChar char="Ø"/>
            </a:pPr>
            <a:r>
              <a:rPr lang="zh-CN" altLang="en-US" b="1" dirty="0" smtClean="0"/>
              <a:t>二、“数字资源量”</a:t>
            </a:r>
            <a:r>
              <a:rPr lang="zh-CN" altLang="en-US" b="1" dirty="0"/>
              <a:t>、“电子图书”</a:t>
            </a:r>
            <a:r>
              <a:rPr lang="zh-CN" altLang="en-US" b="1" dirty="0" smtClean="0"/>
              <a:t>指标的修订</a:t>
            </a:r>
            <a:endParaRPr lang="en-US" altLang="zh-CN" b="1" dirty="0" smtClean="0"/>
          </a:p>
          <a:p>
            <a:pPr lvl="2">
              <a:buFont typeface="Wingdings" panose="05000000000000000000" pitchFamily="2" charset="2"/>
              <a:buChar char="Ø"/>
            </a:pPr>
            <a:endParaRPr lang="en-US" altLang="zh-CN" dirty="0" smtClean="0"/>
          </a:p>
          <a:p>
            <a:pPr lvl="2">
              <a:buFont typeface="Wingdings" panose="05000000000000000000" pitchFamily="2" charset="2"/>
              <a:buChar char="Ø"/>
            </a:pPr>
            <a:r>
              <a:rPr lang="zh-CN" altLang="zh-CN" dirty="0" smtClean="0"/>
              <a:t>“数字资源量”</a:t>
            </a:r>
            <a:r>
              <a:rPr lang="zh-CN" altLang="zh-CN" dirty="0"/>
              <a:t>指标，以“数据库”的个数、“电子图书”的册数和“音视频”的小时数呈现，统计标准和计量方法</a:t>
            </a:r>
            <a:r>
              <a:rPr lang="zh-CN" altLang="zh-CN" dirty="0" smtClean="0"/>
              <a:t>采用图书馆界</a:t>
            </a:r>
            <a:r>
              <a:rPr lang="zh-CN" altLang="zh-CN" dirty="0"/>
              <a:t>普遍使用的由教育部高等学校图书情报工作指导委员会编制的《高等学校图书馆数字资源计量指南（</a:t>
            </a:r>
            <a:r>
              <a:rPr lang="en-US" altLang="zh-CN" dirty="0"/>
              <a:t>2007</a:t>
            </a:r>
            <a:r>
              <a:rPr lang="zh-CN" altLang="zh-CN" dirty="0"/>
              <a:t>年）》，同时，兼顾较小规模学校和中职学校、中小学校的实际，修订了“数字资源量”指标</a:t>
            </a:r>
            <a:r>
              <a:rPr lang="zh-CN" altLang="zh-CN" dirty="0" smtClean="0"/>
              <a:t>。</a:t>
            </a:r>
            <a:endParaRPr lang="en-US" altLang="zh-CN" dirty="0" smtClean="0"/>
          </a:p>
          <a:p>
            <a:pPr lvl="2">
              <a:buFont typeface="Wingdings" panose="05000000000000000000" pitchFamily="2" charset="2"/>
              <a:buChar char="Ø"/>
            </a:pPr>
            <a:endParaRPr lang="en-US" altLang="zh-CN" b="1" dirty="0" smtClean="0"/>
          </a:p>
          <a:p>
            <a:pPr lvl="1">
              <a:buFont typeface="Wingdings" panose="05000000000000000000" pitchFamily="2" charset="2"/>
              <a:buChar char="Ø"/>
            </a:pPr>
            <a:r>
              <a:rPr lang="zh-CN" altLang="en-US" b="1" dirty="0" smtClean="0"/>
              <a:t>三、指标解释和填报说明</a:t>
            </a:r>
            <a:endParaRPr lang="en-US" altLang="zh-CN" b="1" dirty="0" smtClean="0"/>
          </a:p>
          <a:p>
            <a:pPr lvl="1">
              <a:buFont typeface="Wingdings" panose="05000000000000000000" pitchFamily="2" charset="2"/>
              <a:buChar char="Ø"/>
            </a:pPr>
            <a:endParaRPr lang="en-US" altLang="zh-CN" b="1" dirty="0"/>
          </a:p>
          <a:p>
            <a:pPr lvl="2">
              <a:buFont typeface="Wingdings" panose="05000000000000000000" pitchFamily="2" charset="2"/>
              <a:buChar char="Ø"/>
            </a:pPr>
            <a:r>
              <a:rPr lang="en-US" altLang="zh-CN" dirty="0" smtClean="0"/>
              <a:t>1.</a:t>
            </a:r>
            <a:r>
              <a:rPr lang="zh-CN" altLang="zh-CN" dirty="0" smtClean="0"/>
              <a:t>指标</a:t>
            </a:r>
            <a:r>
              <a:rPr lang="zh-CN" altLang="zh-CN" dirty="0"/>
              <a:t>解释</a:t>
            </a:r>
          </a:p>
          <a:p>
            <a:pPr lvl="2">
              <a:buFont typeface="Wingdings" panose="05000000000000000000" pitchFamily="2" charset="2"/>
              <a:buChar char="Ø"/>
            </a:pPr>
            <a:r>
              <a:rPr lang="zh-CN" altLang="zh-CN" b="1" dirty="0"/>
              <a:t>数字资源量：</a:t>
            </a:r>
            <a:r>
              <a:rPr lang="zh-CN" altLang="zh-CN" dirty="0"/>
              <a:t>是指学校引进（包括购买、租用和受赠）或自建（包括扫描、转换和录入）的，拥有磁、光介质或网络使用权的数字形态，可供教师和学生使用的文献资源</a:t>
            </a:r>
            <a:r>
              <a:rPr lang="zh-CN" altLang="zh-CN" dirty="0" smtClean="0"/>
              <a:t>。</a:t>
            </a:r>
            <a:endParaRPr lang="zh-CN" altLang="zh-CN" dirty="0"/>
          </a:p>
        </p:txBody>
      </p:sp>
      <p:sp>
        <p:nvSpPr>
          <p:cNvPr id="2" name="灯片编号占位符 1"/>
          <p:cNvSpPr>
            <a:spLocks noGrp="1"/>
          </p:cNvSpPr>
          <p:nvPr>
            <p:ph type="sldNum" sz="quarter" idx="12"/>
          </p:nvPr>
        </p:nvSpPr>
        <p:spPr/>
        <p:txBody>
          <a:bodyPr/>
          <a:lstStyle/>
          <a:p>
            <a:fld id="{08A7F96F-1D34-4AD8-A324-DDD9B7126D3B}" type="slidenum">
              <a:rPr lang="en-US" smtClean="0"/>
              <a:pPr/>
              <a:t>39</a:t>
            </a:fld>
            <a:endParaRPr lang="en-US" dirty="0"/>
          </a:p>
        </p:txBody>
      </p:sp>
      <p:sp>
        <p:nvSpPr>
          <p:cNvPr id="7"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中等职业教育</a:t>
            </a:r>
            <a:endParaRPr lang="en-US" dirty="0">
              <a:solidFill>
                <a:srgbClr val="FF0000"/>
              </a:solidFill>
            </a:endParaRPr>
          </a:p>
        </p:txBody>
      </p:sp>
    </p:spTree>
    <p:extLst>
      <p:ext uri="{BB962C8B-B14F-4D97-AF65-F5344CB8AC3E}">
        <p14:creationId xmlns:p14="http://schemas.microsoft.com/office/powerpoint/2010/main" val="2697597520"/>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92500" lnSpcReduction="20000"/>
          </a:bodyPr>
          <a:lstStyle/>
          <a:p>
            <a:pPr marL="0" indent="0">
              <a:buNone/>
            </a:pPr>
            <a:r>
              <a:rPr lang="en-US" altLang="zh-CN" b="1" dirty="0" smtClean="0"/>
              <a:t>2016</a:t>
            </a:r>
            <a:r>
              <a:rPr lang="zh-CN" altLang="en-US" b="1" dirty="0" smtClean="0"/>
              <a:t>年，教育事业统计工作紧紧围绕教育工作要点和社会关切的热点问题作如下修订：</a:t>
            </a:r>
            <a:endParaRPr lang="en-US" altLang="zh-CN" b="1" dirty="0" smtClean="0"/>
          </a:p>
          <a:p>
            <a:endParaRPr lang="en-US" altLang="zh-CN" dirty="0"/>
          </a:p>
          <a:p>
            <a:pPr>
              <a:buFont typeface="Wingdings" panose="05000000000000000000" pitchFamily="2" charset="2"/>
              <a:buChar char="Ø"/>
            </a:pPr>
            <a:r>
              <a:rPr lang="en-US" altLang="zh-CN" dirty="0" smtClean="0"/>
              <a:t>1</a:t>
            </a:r>
            <a:r>
              <a:rPr lang="zh-CN" altLang="en-US" dirty="0" smtClean="0"/>
              <a:t>、增加</a:t>
            </a:r>
            <a:r>
              <a:rPr lang="zh-CN" altLang="en-US" dirty="0"/>
              <a:t>了幼儿园</a:t>
            </a:r>
            <a:r>
              <a:rPr lang="zh-CN" altLang="en-US" dirty="0" smtClean="0"/>
              <a:t>中</a:t>
            </a:r>
            <a:r>
              <a:rPr lang="zh-CN" altLang="en-US" dirty="0"/>
              <a:t>的“</a:t>
            </a:r>
            <a:r>
              <a:rPr lang="zh-CN" altLang="zh-CN" dirty="0"/>
              <a:t>普惠性民办幼儿园</a:t>
            </a:r>
            <a:r>
              <a:rPr lang="zh-CN" altLang="en-US" dirty="0"/>
              <a:t>”和</a:t>
            </a:r>
            <a:r>
              <a:rPr lang="zh-CN" altLang="en-US" dirty="0" smtClean="0"/>
              <a:t>“</a:t>
            </a:r>
            <a:r>
              <a:rPr lang="zh-CN" altLang="zh-CN" dirty="0"/>
              <a:t>普惠</a:t>
            </a:r>
            <a:r>
              <a:rPr lang="zh-CN" altLang="zh-CN" dirty="0" smtClean="0"/>
              <a:t>性幼儿园</a:t>
            </a:r>
            <a:r>
              <a:rPr lang="zh-CN" altLang="en-US" dirty="0" smtClean="0"/>
              <a:t>”的分类</a:t>
            </a:r>
            <a:endParaRPr lang="en-US" altLang="zh-CN" dirty="0" smtClean="0"/>
          </a:p>
          <a:p>
            <a:endParaRPr lang="en-US" altLang="zh-CN" dirty="0" smtClean="0"/>
          </a:p>
          <a:p>
            <a:pPr>
              <a:buFont typeface="Wingdings" panose="05000000000000000000" pitchFamily="2" charset="2"/>
              <a:buChar char="Ø"/>
            </a:pPr>
            <a:r>
              <a:rPr lang="en-US" altLang="zh-CN" dirty="0" smtClean="0"/>
              <a:t>2</a:t>
            </a:r>
            <a:r>
              <a:rPr lang="zh-CN" altLang="en-US" dirty="0" smtClean="0"/>
              <a:t>、规范了“留守儿童”、“农村留守儿童”、“华侨”、“教工住宅”、“数字资源量”、“电子图书”等指标的定义和计量单位</a:t>
            </a:r>
            <a:endParaRPr lang="en-US" altLang="zh-CN" dirty="0" smtClean="0"/>
          </a:p>
          <a:p>
            <a:pPr>
              <a:buFont typeface="Wingdings" panose="05000000000000000000" pitchFamily="2" charset="2"/>
              <a:buChar char="Ø"/>
            </a:pPr>
            <a:endParaRPr lang="en-US" altLang="zh-CN" dirty="0" smtClean="0"/>
          </a:p>
          <a:p>
            <a:pPr>
              <a:buFont typeface="Wingdings" panose="05000000000000000000" pitchFamily="2" charset="2"/>
              <a:buChar char="Ø"/>
            </a:pPr>
            <a:r>
              <a:rPr lang="en-US" altLang="zh-CN" dirty="0" smtClean="0"/>
              <a:t>3</a:t>
            </a:r>
            <a:r>
              <a:rPr lang="zh-CN" altLang="en-US" dirty="0" smtClean="0"/>
              <a:t>、完善了“</a:t>
            </a:r>
            <a:r>
              <a:rPr lang="zh-CN" altLang="zh-CN" dirty="0"/>
              <a:t>政府购买学位数</a:t>
            </a:r>
            <a:r>
              <a:rPr lang="zh-CN" altLang="en-US" dirty="0" smtClean="0"/>
              <a:t>”指标，增加了“</a:t>
            </a:r>
            <a:r>
              <a:rPr lang="zh-CN" altLang="zh-CN" dirty="0"/>
              <a:t>其中：用于进城务工人员随迁子女的学位数”指标项</a:t>
            </a:r>
            <a:r>
              <a:rPr lang="zh-CN" altLang="en-US" dirty="0" smtClean="0"/>
              <a:t>”</a:t>
            </a:r>
            <a:endParaRPr lang="en-US" altLang="zh-CN" dirty="0" smtClean="0"/>
          </a:p>
          <a:p>
            <a:pPr>
              <a:buFont typeface="Wingdings" panose="05000000000000000000" pitchFamily="2" charset="2"/>
              <a:buChar char="Ø"/>
            </a:pPr>
            <a:endParaRPr lang="en-US" altLang="zh-CN" dirty="0" smtClean="0"/>
          </a:p>
          <a:p>
            <a:pPr>
              <a:buFont typeface="Wingdings" panose="05000000000000000000" pitchFamily="2" charset="2"/>
              <a:buChar char="Ø"/>
            </a:pPr>
            <a:r>
              <a:rPr lang="en-US" altLang="zh-CN" dirty="0"/>
              <a:t>4</a:t>
            </a:r>
            <a:r>
              <a:rPr lang="zh-CN" altLang="en-US" dirty="0"/>
              <a:t>、修订了“</a:t>
            </a:r>
            <a:r>
              <a:rPr lang="zh-CN" altLang="zh-CN" dirty="0"/>
              <a:t>普通高等学校高等职业教育（专科）专业目录（</a:t>
            </a:r>
            <a:r>
              <a:rPr lang="en-US" altLang="zh-CN" dirty="0"/>
              <a:t>2015</a:t>
            </a:r>
            <a:r>
              <a:rPr lang="zh-CN" altLang="zh-CN" dirty="0"/>
              <a:t>年）</a:t>
            </a:r>
            <a:r>
              <a:rPr lang="zh-CN" altLang="en-US" dirty="0"/>
              <a:t>”、“</a:t>
            </a:r>
            <a:r>
              <a:rPr lang="zh-CN" altLang="zh-CN" dirty="0"/>
              <a:t>《学位授予和人才培养学科目录》</a:t>
            </a:r>
            <a:r>
              <a:rPr lang="zh-CN" altLang="en-US" dirty="0"/>
              <a:t>”、“</a:t>
            </a:r>
            <a:r>
              <a:rPr lang="zh-CN" altLang="zh-CN" dirty="0"/>
              <a:t>《普通高等学校本科专业目录》</a:t>
            </a:r>
            <a:r>
              <a:rPr lang="zh-CN" altLang="en-US" dirty="0"/>
              <a:t>”</a:t>
            </a:r>
            <a:endParaRPr lang="en-US" altLang="zh-CN" dirty="0"/>
          </a:p>
          <a:p>
            <a:endParaRPr lang="zh-CN" altLang="en-US" dirty="0"/>
          </a:p>
        </p:txBody>
      </p:sp>
      <p:sp>
        <p:nvSpPr>
          <p:cNvPr id="2" name="灯片编号占位符 1"/>
          <p:cNvSpPr>
            <a:spLocks noGrp="1"/>
          </p:cNvSpPr>
          <p:nvPr>
            <p:ph type="sldNum" sz="quarter" idx="12"/>
          </p:nvPr>
        </p:nvSpPr>
        <p:spPr/>
        <p:txBody>
          <a:bodyPr/>
          <a:lstStyle/>
          <a:p>
            <a:fld id="{08A7F96F-1D34-4AD8-A324-DDD9B7126D3B}" type="slidenum">
              <a:rPr lang="en-US" smtClean="0"/>
              <a:pPr/>
              <a:t>4</a:t>
            </a:fld>
            <a:endParaRPr lang="en-US" dirty="0"/>
          </a:p>
        </p:txBody>
      </p:sp>
      <p:sp>
        <p:nvSpPr>
          <p:cNvPr id="6"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endParaRPr lang="en-US" dirty="0">
              <a:solidFill>
                <a:srgbClr val="FF0000"/>
              </a:solidFill>
            </a:endParaRPr>
          </a:p>
        </p:txBody>
      </p:sp>
    </p:spTree>
    <p:extLst>
      <p:ext uri="{BB962C8B-B14F-4D97-AF65-F5344CB8AC3E}">
        <p14:creationId xmlns:p14="http://schemas.microsoft.com/office/powerpoint/2010/main" val="1760482944"/>
      </p:ext>
    </p:extLst>
  </p:cSld>
  <p:clrMapOvr>
    <a:masterClrMapping/>
  </p:clrMapOvr>
  <p:transition>
    <p:wipe dir="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93800" y="1558925"/>
            <a:ext cx="7651262"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zh-CN" altLang="en-US" b="1" dirty="0" smtClean="0"/>
              <a:t>第二、“数字资源量”、“电子图书”的指标的修订</a:t>
            </a:r>
            <a:endParaRPr lang="en-US" altLang="zh-CN" b="1" dirty="0" smtClean="0"/>
          </a:p>
          <a:p>
            <a:pPr>
              <a:buFont typeface="Wingdings" panose="05000000000000000000" pitchFamily="2" charset="2"/>
              <a:buChar char="Ø"/>
            </a:pPr>
            <a:endParaRPr lang="en-US" altLang="zh-CN" b="1" dirty="0" smtClean="0"/>
          </a:p>
          <a:p>
            <a:pPr lvl="1">
              <a:buFont typeface="Wingdings" panose="05000000000000000000" pitchFamily="2" charset="2"/>
              <a:buChar char="Ø"/>
            </a:pPr>
            <a:r>
              <a:rPr lang="zh-CN" altLang="en-US" b="1" dirty="0" smtClean="0"/>
              <a:t>三、“数字资源量”</a:t>
            </a:r>
            <a:r>
              <a:rPr lang="zh-CN" altLang="en-US" b="1" dirty="0"/>
              <a:t>、“电子图书”</a:t>
            </a:r>
            <a:r>
              <a:rPr lang="zh-CN" altLang="en-US" b="1" dirty="0" smtClean="0"/>
              <a:t>指标的修订</a:t>
            </a:r>
            <a:endParaRPr lang="en-US" altLang="zh-CN" b="1" dirty="0" smtClean="0"/>
          </a:p>
          <a:p>
            <a:pPr lvl="2">
              <a:buFont typeface="Wingdings" panose="05000000000000000000" pitchFamily="2" charset="2"/>
              <a:buChar char="Ø"/>
            </a:pPr>
            <a:endParaRPr lang="en-US" altLang="zh-CN" dirty="0" smtClean="0"/>
          </a:p>
          <a:p>
            <a:pPr lvl="2">
              <a:buFont typeface="Wingdings" panose="05000000000000000000" pitchFamily="2" charset="2"/>
              <a:buChar char="Ø"/>
            </a:pPr>
            <a:r>
              <a:rPr lang="en-US" altLang="zh-CN" dirty="0" smtClean="0"/>
              <a:t>2.</a:t>
            </a:r>
            <a:r>
              <a:rPr lang="zh-CN" altLang="zh-CN" dirty="0" smtClean="0"/>
              <a:t>填报</a:t>
            </a:r>
            <a:r>
              <a:rPr lang="zh-CN" altLang="zh-CN" dirty="0"/>
              <a:t>说明</a:t>
            </a:r>
          </a:p>
          <a:p>
            <a:pPr lvl="2">
              <a:buFont typeface="Wingdings" panose="05000000000000000000" pitchFamily="2" charset="2"/>
              <a:buChar char="Ø"/>
            </a:pPr>
            <a:r>
              <a:rPr lang="zh-CN" altLang="zh-CN" sz="1600" b="1" dirty="0"/>
              <a:t>数字资源量：</a:t>
            </a:r>
            <a:r>
              <a:rPr lang="zh-CN" altLang="zh-CN" sz="1600" dirty="0"/>
              <a:t>数字资源划分为四种类型：电子图书（包括与图书类似的出版物）；电子期刊（包括与期刊类似的连续出版物）；二次文献数据库（包括题录、文摘、索引等）；其他数据库，分别按中、外文文种进行计量。试用的数字资源和免费使用的数字资源、随纸本书刊所配的光盘以及非书资料不作为数字资源计量</a:t>
            </a:r>
            <a:r>
              <a:rPr lang="zh-CN" altLang="zh-CN" sz="1600" dirty="0" smtClean="0"/>
              <a:t>。</a:t>
            </a:r>
            <a:endParaRPr lang="en-US" altLang="zh-CN" sz="1600" dirty="0" smtClean="0"/>
          </a:p>
          <a:p>
            <a:pPr lvl="2">
              <a:buFont typeface="Wingdings" panose="05000000000000000000" pitchFamily="2" charset="2"/>
              <a:buChar char="Ø"/>
            </a:pPr>
            <a:endParaRPr lang="zh-CN" altLang="zh-CN" sz="1600" dirty="0"/>
          </a:p>
          <a:p>
            <a:pPr lvl="2">
              <a:buFont typeface="Wingdings" panose="05000000000000000000" pitchFamily="2" charset="2"/>
              <a:buChar char="Ø"/>
            </a:pPr>
            <a:r>
              <a:rPr lang="zh-CN" altLang="zh-CN" sz="1600" b="1" dirty="0"/>
              <a:t>数据库（个）</a:t>
            </a:r>
            <a:r>
              <a:rPr lang="zh-CN" altLang="zh-CN" sz="1600" b="1" dirty="0" smtClean="0"/>
              <a:t>：</a:t>
            </a:r>
            <a:r>
              <a:rPr lang="zh-CN" altLang="en-US" sz="1600" b="1" dirty="0" smtClean="0"/>
              <a:t>指</a:t>
            </a:r>
            <a:r>
              <a:rPr lang="zh-CN" altLang="zh-CN" sz="1600" dirty="0" smtClean="0"/>
              <a:t>统计</a:t>
            </a:r>
            <a:r>
              <a:rPr lang="zh-CN" altLang="zh-CN" sz="1600" dirty="0"/>
              <a:t>数字资源中可供使用的数据库数量。其中统计引进数据库的个数以数据库供应商按学科、主题或回溯年份等分包销售的子库计量，每个子库算为一个数据库</a:t>
            </a:r>
            <a:r>
              <a:rPr lang="zh-CN" altLang="zh-CN" sz="1600" dirty="0" smtClean="0"/>
              <a:t>。</a:t>
            </a:r>
            <a:endParaRPr lang="en-US" altLang="zh-CN" sz="1600" dirty="0" smtClean="0"/>
          </a:p>
          <a:p>
            <a:pPr lvl="2">
              <a:buFont typeface="Wingdings" panose="05000000000000000000" pitchFamily="2" charset="2"/>
              <a:buChar char="Ø"/>
            </a:pPr>
            <a:endParaRPr lang="zh-CN" altLang="zh-CN" sz="1600" dirty="0"/>
          </a:p>
          <a:p>
            <a:pPr lvl="2">
              <a:buFont typeface="Wingdings" panose="05000000000000000000" pitchFamily="2" charset="2"/>
              <a:buChar char="Ø"/>
            </a:pPr>
            <a:r>
              <a:rPr lang="zh-CN" altLang="zh-CN" sz="1600" b="1" dirty="0"/>
              <a:t>电子图书（册）</a:t>
            </a:r>
            <a:r>
              <a:rPr lang="zh-CN" altLang="zh-CN" sz="1600" b="1" dirty="0" smtClean="0"/>
              <a:t>：</a:t>
            </a:r>
            <a:r>
              <a:rPr lang="zh-CN" altLang="en-US" sz="1600" b="1" dirty="0" smtClean="0"/>
              <a:t>指</a:t>
            </a:r>
            <a:r>
              <a:rPr lang="zh-CN" altLang="zh-CN" sz="1600" dirty="0" smtClean="0"/>
              <a:t>统计</a:t>
            </a:r>
            <a:r>
              <a:rPr lang="zh-CN" altLang="zh-CN" sz="1600" dirty="0"/>
              <a:t>可供使用数据库中所包含全文电子图书和期刊以及按单册挑选订购的电子图书和期刊的数量；其中电子图书</a:t>
            </a:r>
            <a:r>
              <a:rPr lang="en-US" altLang="zh-CN" sz="1600" dirty="0"/>
              <a:t>1</a:t>
            </a:r>
            <a:r>
              <a:rPr lang="zh-CN" altLang="zh-CN" sz="1600" dirty="0"/>
              <a:t>种算</a:t>
            </a:r>
            <a:r>
              <a:rPr lang="en-US" altLang="zh-CN" sz="1600" dirty="0"/>
              <a:t>1</a:t>
            </a:r>
            <a:r>
              <a:rPr lang="zh-CN" altLang="zh-CN" sz="1600" dirty="0"/>
              <a:t>册，中文电子期刊每种每年算</a:t>
            </a:r>
            <a:r>
              <a:rPr lang="en-US" altLang="zh-CN" sz="1600" dirty="0"/>
              <a:t>1</a:t>
            </a:r>
            <a:r>
              <a:rPr lang="zh-CN" altLang="zh-CN" sz="1600" dirty="0"/>
              <a:t>册，外文电子期刊每种每年算</a:t>
            </a:r>
            <a:r>
              <a:rPr lang="en-US" altLang="zh-CN" sz="1600" dirty="0"/>
              <a:t>2</a:t>
            </a:r>
            <a:r>
              <a:rPr lang="zh-CN" altLang="zh-CN" sz="1600" dirty="0"/>
              <a:t>册，不同数据库包含的同种书刊分别计算</a:t>
            </a:r>
            <a:r>
              <a:rPr lang="zh-CN" altLang="zh-CN" sz="1600" dirty="0" smtClean="0"/>
              <a:t>。</a:t>
            </a:r>
            <a:endParaRPr lang="en-US" altLang="zh-CN" sz="1600" dirty="0" smtClean="0"/>
          </a:p>
          <a:p>
            <a:pPr lvl="2">
              <a:buFont typeface="Wingdings" panose="05000000000000000000" pitchFamily="2" charset="2"/>
              <a:buChar char="Ø"/>
            </a:pPr>
            <a:endParaRPr lang="zh-CN" altLang="zh-CN" sz="1600" dirty="0"/>
          </a:p>
          <a:p>
            <a:pPr lvl="2">
              <a:buFont typeface="Wingdings" panose="05000000000000000000" pitchFamily="2" charset="2"/>
              <a:buChar char="Ø"/>
            </a:pPr>
            <a:r>
              <a:rPr lang="zh-CN" altLang="zh-CN" sz="1600" b="1" dirty="0"/>
              <a:t>音视频（小时）：</a:t>
            </a:r>
            <a:r>
              <a:rPr lang="zh-CN" altLang="zh-CN" sz="1600" dirty="0"/>
              <a:t>音视频资源按累计时长计算。</a:t>
            </a:r>
          </a:p>
          <a:p>
            <a:pPr lvl="2">
              <a:buFont typeface="Wingdings" panose="05000000000000000000" pitchFamily="2" charset="2"/>
              <a:buChar char="Ø"/>
            </a:pPr>
            <a:r>
              <a:rPr lang="en-US" altLang="zh-CN" sz="1600" dirty="0"/>
              <a:t> </a:t>
            </a:r>
            <a:endParaRPr lang="zh-CN" altLang="zh-CN" sz="1600" dirty="0"/>
          </a:p>
          <a:p>
            <a:pPr lvl="3">
              <a:buFont typeface="Wingdings" panose="05000000000000000000" pitchFamily="2" charset="2"/>
              <a:buChar char="Ø"/>
            </a:pPr>
            <a:endParaRPr lang="en-US" altLang="zh-CN" b="1" dirty="0"/>
          </a:p>
        </p:txBody>
      </p:sp>
      <p:sp>
        <p:nvSpPr>
          <p:cNvPr id="2" name="灯片编号占位符 1"/>
          <p:cNvSpPr>
            <a:spLocks noGrp="1"/>
          </p:cNvSpPr>
          <p:nvPr>
            <p:ph type="sldNum" sz="quarter" idx="12"/>
          </p:nvPr>
        </p:nvSpPr>
        <p:spPr/>
        <p:txBody>
          <a:bodyPr/>
          <a:lstStyle/>
          <a:p>
            <a:fld id="{08A7F96F-1D34-4AD8-A324-DDD9B7126D3B}" type="slidenum">
              <a:rPr lang="en-US" smtClean="0"/>
              <a:pPr/>
              <a:t>40</a:t>
            </a:fld>
            <a:endParaRPr lang="en-US" dirty="0"/>
          </a:p>
        </p:txBody>
      </p:sp>
      <p:sp>
        <p:nvSpPr>
          <p:cNvPr id="7"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中等职业教育</a:t>
            </a:r>
            <a:endParaRPr lang="en-US" dirty="0">
              <a:solidFill>
                <a:srgbClr val="FF0000"/>
              </a:solidFill>
            </a:endParaRPr>
          </a:p>
        </p:txBody>
      </p:sp>
    </p:spTree>
    <p:extLst>
      <p:ext uri="{BB962C8B-B14F-4D97-AF65-F5344CB8AC3E}">
        <p14:creationId xmlns:p14="http://schemas.microsoft.com/office/powerpoint/2010/main" val="2303201191"/>
      </p:ext>
    </p:extLst>
  </p:cSld>
  <p:clrMapOvr>
    <a:masterClrMapping/>
  </p:clrMapOvr>
  <p:transition>
    <p:wipe dir="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93800" y="1558925"/>
            <a:ext cx="7651262"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zh-CN" altLang="en-US" b="1" dirty="0" smtClean="0"/>
              <a:t>第二、“数字资源量”、“电子图书”的指标的修订</a:t>
            </a:r>
            <a:endParaRPr lang="en-US" altLang="zh-CN" b="1" dirty="0" smtClean="0"/>
          </a:p>
          <a:p>
            <a:pPr>
              <a:buFont typeface="Wingdings" panose="05000000000000000000" pitchFamily="2" charset="2"/>
              <a:buChar char="Ø"/>
            </a:pPr>
            <a:endParaRPr lang="en-US" altLang="zh-CN" b="1" dirty="0" smtClean="0"/>
          </a:p>
          <a:p>
            <a:pPr lvl="1">
              <a:buFont typeface="Wingdings" panose="05000000000000000000" pitchFamily="2" charset="2"/>
              <a:buChar char="Ø"/>
            </a:pPr>
            <a:r>
              <a:rPr lang="zh-CN" altLang="en-US" b="1" dirty="0" smtClean="0"/>
              <a:t>三、报表修订</a:t>
            </a:r>
            <a:endParaRPr lang="en-US" altLang="zh-CN" b="1" dirty="0" smtClean="0"/>
          </a:p>
          <a:p>
            <a:pPr lvl="1">
              <a:buFont typeface="Wingdings" panose="05000000000000000000" pitchFamily="2" charset="2"/>
              <a:buChar char="Ø"/>
            </a:pPr>
            <a:endParaRPr lang="en-US" altLang="zh-CN" dirty="0" smtClean="0"/>
          </a:p>
          <a:p>
            <a:pPr lvl="2">
              <a:buFont typeface="Wingdings" panose="05000000000000000000" pitchFamily="2" charset="2"/>
              <a:buChar char="Ø"/>
            </a:pPr>
            <a:r>
              <a:rPr lang="en-US" altLang="zh-CN" dirty="0" smtClean="0"/>
              <a:t>1.</a:t>
            </a:r>
            <a:r>
              <a:rPr lang="zh-CN" altLang="en-US" dirty="0" smtClean="0"/>
              <a:t>基表（</a:t>
            </a:r>
            <a:r>
              <a:rPr lang="en-US" altLang="zh-CN" dirty="0" smtClean="0"/>
              <a:t>1</a:t>
            </a:r>
            <a:r>
              <a:rPr lang="zh-CN" altLang="en-US" dirty="0" smtClean="0"/>
              <a:t>张）</a:t>
            </a:r>
            <a:endParaRPr lang="en-US" altLang="zh-CN" dirty="0" smtClean="0"/>
          </a:p>
          <a:p>
            <a:pPr lvl="2">
              <a:buFont typeface="Wingdings" panose="05000000000000000000" pitchFamily="2" charset="2"/>
              <a:buChar char="Ø"/>
            </a:pPr>
            <a:endParaRPr lang="en-US" altLang="zh-CN" b="1" dirty="0" smtClean="0"/>
          </a:p>
          <a:p>
            <a:pPr lvl="3">
              <a:buFont typeface="Wingdings" panose="05000000000000000000" pitchFamily="2" charset="2"/>
              <a:buChar char="Ø"/>
            </a:pPr>
            <a:r>
              <a:rPr lang="zh-CN" altLang="zh-CN" b="1" dirty="0" smtClean="0">
                <a:hlinkClick r:id="rId2" action="ppaction://hlinkfile"/>
              </a:rPr>
              <a:t>中</a:t>
            </a:r>
            <a:r>
              <a:rPr lang="zh-CN" altLang="zh-CN" b="1" dirty="0">
                <a:hlinkClick r:id="rId2" action="ppaction://hlinkfile"/>
              </a:rPr>
              <a:t>职基</a:t>
            </a:r>
            <a:r>
              <a:rPr lang="en-US" altLang="zh-CN" b="1" dirty="0">
                <a:hlinkClick r:id="rId2" action="ppaction://hlinkfile"/>
              </a:rPr>
              <a:t>522</a:t>
            </a:r>
            <a:r>
              <a:rPr lang="zh-CN" altLang="zh-CN" b="1" dirty="0">
                <a:hlinkClick r:id="rId2" action="ppaction://hlinkfile"/>
              </a:rPr>
              <a:t>信息化建设</a:t>
            </a:r>
            <a:r>
              <a:rPr lang="zh-CN" altLang="zh-CN" b="1" dirty="0" smtClean="0">
                <a:hlinkClick r:id="rId2" action="ppaction://hlinkfile"/>
              </a:rPr>
              <a:t>情况</a:t>
            </a:r>
            <a:endParaRPr lang="en-US" altLang="zh-CN" b="1" dirty="0" smtClean="0"/>
          </a:p>
          <a:p>
            <a:pPr lvl="3">
              <a:buFont typeface="Wingdings" panose="05000000000000000000" pitchFamily="2" charset="2"/>
              <a:buChar char="Ø"/>
            </a:pPr>
            <a:endParaRPr lang="en-US" altLang="zh-CN" b="1" dirty="0" smtClean="0"/>
          </a:p>
          <a:p>
            <a:pPr lvl="4">
              <a:buFont typeface="Wingdings" panose="05000000000000000000" pitchFamily="2" charset="2"/>
              <a:buChar char="Ø"/>
            </a:pPr>
            <a:r>
              <a:rPr lang="en-US" altLang="zh-CN" b="1" dirty="0" smtClean="0"/>
              <a:t>——</a:t>
            </a:r>
            <a:r>
              <a:rPr lang="zh-CN" altLang="zh-CN" dirty="0"/>
              <a:t>“数字资源量”指标，以“数据库”的个数、“电子图书”的册数和“音视频”的小时数</a:t>
            </a:r>
            <a:r>
              <a:rPr lang="zh-CN" altLang="zh-CN" dirty="0" smtClean="0"/>
              <a:t>呈现</a:t>
            </a:r>
            <a:endParaRPr lang="en-US" altLang="zh-CN" dirty="0" smtClean="0"/>
          </a:p>
          <a:p>
            <a:pPr lvl="3">
              <a:buFont typeface="Wingdings" panose="05000000000000000000" pitchFamily="2" charset="2"/>
              <a:buChar char="Ø"/>
            </a:pPr>
            <a:endParaRPr lang="en-US" altLang="zh-CN" b="1" dirty="0"/>
          </a:p>
          <a:p>
            <a:pPr lvl="2">
              <a:buFont typeface="Wingdings" panose="05000000000000000000" pitchFamily="2" charset="2"/>
              <a:buChar char="Ø"/>
            </a:pPr>
            <a:r>
              <a:rPr lang="en-US" altLang="zh-CN" b="1" dirty="0" smtClean="0"/>
              <a:t>2.</a:t>
            </a:r>
            <a:r>
              <a:rPr lang="zh-CN" altLang="en-US" b="1" dirty="0" smtClean="0"/>
              <a:t>综表（</a:t>
            </a:r>
            <a:r>
              <a:rPr lang="en-US" altLang="zh-CN" b="1" dirty="0" smtClean="0"/>
              <a:t>6</a:t>
            </a:r>
            <a:r>
              <a:rPr lang="zh-CN" altLang="en-US" b="1" dirty="0" smtClean="0"/>
              <a:t>张）</a:t>
            </a:r>
            <a:endParaRPr lang="en-US" altLang="zh-CN" b="1" dirty="0" smtClean="0"/>
          </a:p>
          <a:p>
            <a:pPr lvl="2">
              <a:buFont typeface="Wingdings" panose="05000000000000000000" pitchFamily="2" charset="2"/>
              <a:buChar char="Ø"/>
            </a:pPr>
            <a:endParaRPr lang="en-US" altLang="zh-CN" b="1" dirty="0"/>
          </a:p>
          <a:p>
            <a:pPr lvl="3">
              <a:buFont typeface="Wingdings" panose="05000000000000000000" pitchFamily="2" charset="2"/>
              <a:buChar char="Ø"/>
            </a:pPr>
            <a:r>
              <a:rPr lang="zh-CN" altLang="zh-CN" dirty="0"/>
              <a:t>中职综</a:t>
            </a:r>
            <a:r>
              <a:rPr lang="en-US" altLang="zh-CN" dirty="0"/>
              <a:t>5221</a:t>
            </a:r>
            <a:r>
              <a:rPr lang="zh-CN" altLang="zh-CN" dirty="0"/>
              <a:t>、</a:t>
            </a:r>
            <a:r>
              <a:rPr lang="en-US" altLang="zh-CN" dirty="0"/>
              <a:t>5222</a:t>
            </a:r>
            <a:r>
              <a:rPr lang="zh-CN" altLang="zh-CN" dirty="0"/>
              <a:t>、</a:t>
            </a:r>
            <a:r>
              <a:rPr lang="en-US" altLang="zh-CN" dirty="0"/>
              <a:t>5223</a:t>
            </a:r>
            <a:r>
              <a:rPr lang="zh-CN" altLang="zh-CN" dirty="0"/>
              <a:t>、</a:t>
            </a:r>
            <a:r>
              <a:rPr lang="en-US" altLang="zh-CN" dirty="0"/>
              <a:t>5224</a:t>
            </a:r>
            <a:r>
              <a:rPr lang="zh-CN" altLang="zh-CN" dirty="0"/>
              <a:t>、</a:t>
            </a:r>
            <a:r>
              <a:rPr lang="en-US" altLang="zh-CN" dirty="0"/>
              <a:t>5225</a:t>
            </a:r>
            <a:r>
              <a:rPr lang="zh-CN" altLang="zh-CN" dirty="0"/>
              <a:t>、</a:t>
            </a:r>
            <a:r>
              <a:rPr lang="en-US" altLang="zh-CN" dirty="0"/>
              <a:t>5226</a:t>
            </a:r>
            <a:r>
              <a:rPr lang="zh-CN" altLang="zh-CN" dirty="0"/>
              <a:t>信息化建设情况 </a:t>
            </a:r>
            <a:r>
              <a:rPr lang="en-US" altLang="zh-CN" dirty="0" smtClean="0"/>
              <a:t> </a:t>
            </a:r>
          </a:p>
          <a:p>
            <a:pPr marL="1371600" lvl="3" indent="0">
              <a:buNone/>
            </a:pPr>
            <a:endParaRPr lang="en-US" altLang="zh-CN" dirty="0" smtClean="0"/>
          </a:p>
          <a:p>
            <a:pPr lvl="4">
              <a:buFont typeface="Wingdings" panose="05000000000000000000" pitchFamily="2" charset="2"/>
              <a:buChar char="Ø"/>
            </a:pPr>
            <a:r>
              <a:rPr lang="en-US" altLang="zh-CN" dirty="0"/>
              <a:t>——</a:t>
            </a:r>
            <a:r>
              <a:rPr lang="zh-CN" altLang="zh-CN" dirty="0" smtClean="0"/>
              <a:t>表式</a:t>
            </a:r>
            <a:r>
              <a:rPr lang="zh-CN" altLang="zh-CN" dirty="0"/>
              <a:t>依据基表修订</a:t>
            </a:r>
            <a:endParaRPr lang="en-US" altLang="zh-CN" dirty="0" smtClean="0"/>
          </a:p>
        </p:txBody>
      </p:sp>
      <p:sp>
        <p:nvSpPr>
          <p:cNvPr id="2" name="灯片编号占位符 1"/>
          <p:cNvSpPr>
            <a:spLocks noGrp="1"/>
          </p:cNvSpPr>
          <p:nvPr>
            <p:ph type="sldNum" sz="quarter" idx="12"/>
          </p:nvPr>
        </p:nvSpPr>
        <p:spPr/>
        <p:txBody>
          <a:bodyPr/>
          <a:lstStyle/>
          <a:p>
            <a:fld id="{08A7F96F-1D34-4AD8-A324-DDD9B7126D3B}" type="slidenum">
              <a:rPr lang="en-US" smtClean="0"/>
              <a:pPr/>
              <a:t>41</a:t>
            </a:fld>
            <a:endParaRPr lang="en-US" dirty="0"/>
          </a:p>
        </p:txBody>
      </p:sp>
      <p:sp>
        <p:nvSpPr>
          <p:cNvPr id="7"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中等职业教育</a:t>
            </a:r>
            <a:endParaRPr lang="en-US" dirty="0">
              <a:solidFill>
                <a:srgbClr val="FF0000"/>
              </a:solidFill>
            </a:endParaRPr>
          </a:p>
        </p:txBody>
      </p:sp>
    </p:spTree>
    <p:extLst>
      <p:ext uri="{BB962C8B-B14F-4D97-AF65-F5344CB8AC3E}">
        <p14:creationId xmlns:p14="http://schemas.microsoft.com/office/powerpoint/2010/main" val="10874212"/>
      </p:ext>
    </p:extLst>
  </p:cSld>
  <p:clrMapOvr>
    <a:masterClrMapping/>
  </p:clrMapOvr>
  <p:transition>
    <p:wipe dir="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93800" y="1558925"/>
            <a:ext cx="7492998"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zh-CN" altLang="en-US" b="1" dirty="0" smtClean="0"/>
              <a:t>第三、本年</a:t>
            </a:r>
            <a:r>
              <a:rPr lang="zh-CN" altLang="zh-CN" b="1" dirty="0" smtClean="0"/>
              <a:t>撤销学校报表</a:t>
            </a:r>
            <a:r>
              <a:rPr lang="zh-CN" altLang="zh-CN" b="1" dirty="0"/>
              <a:t>的</a:t>
            </a:r>
            <a:r>
              <a:rPr lang="zh-CN" altLang="zh-CN" b="1" dirty="0" smtClean="0"/>
              <a:t>填报</a:t>
            </a:r>
            <a:endParaRPr lang="en-US" altLang="zh-CN" b="1" dirty="0" smtClean="0"/>
          </a:p>
          <a:p>
            <a:endParaRPr lang="en-US" altLang="zh-CN" b="1" dirty="0"/>
          </a:p>
          <a:p>
            <a:pPr marL="742950" lvl="2" indent="-342900">
              <a:spcBef>
                <a:spcPts val="400"/>
              </a:spcBef>
              <a:buClr>
                <a:schemeClr val="accent4">
                  <a:lumMod val="20000"/>
                  <a:lumOff val="80000"/>
                </a:schemeClr>
              </a:buClr>
              <a:buFont typeface="Wingdings" panose="05000000000000000000" pitchFamily="2" charset="2"/>
              <a:buChar char="Ø"/>
            </a:pPr>
            <a:r>
              <a:rPr lang="zh-CN" altLang="en-US" dirty="0" smtClean="0"/>
              <a:t>一、概念</a:t>
            </a:r>
            <a:endParaRPr lang="en-US" altLang="zh-CN" dirty="0" smtClean="0"/>
          </a:p>
          <a:p>
            <a:pPr marL="742950" lvl="2" indent="-342900">
              <a:spcBef>
                <a:spcPts val="400"/>
              </a:spcBef>
              <a:buClr>
                <a:schemeClr val="accent4">
                  <a:lumMod val="20000"/>
                  <a:lumOff val="80000"/>
                </a:schemeClr>
              </a:buClr>
              <a:buFont typeface="Wingdings" panose="05000000000000000000" pitchFamily="2" charset="2"/>
              <a:buChar char="Ø"/>
            </a:pPr>
            <a:endParaRPr lang="en-US" altLang="zh-CN" dirty="0"/>
          </a:p>
          <a:p>
            <a:pPr marL="1200150" lvl="3" indent="-342900">
              <a:spcBef>
                <a:spcPts val="400"/>
              </a:spcBef>
              <a:buClr>
                <a:schemeClr val="accent4">
                  <a:lumMod val="20000"/>
                  <a:lumOff val="80000"/>
                </a:schemeClr>
              </a:buClr>
              <a:buFont typeface="Wingdings" panose="05000000000000000000" pitchFamily="2" charset="2"/>
              <a:buChar char="Ø"/>
            </a:pPr>
            <a:r>
              <a:rPr lang="zh-CN" altLang="zh-CN" dirty="0" smtClean="0"/>
              <a:t>本年</a:t>
            </a:r>
            <a:r>
              <a:rPr lang="zh-CN" altLang="zh-CN" dirty="0"/>
              <a:t>撤销学校是指</a:t>
            </a:r>
            <a:r>
              <a:rPr lang="en-US" altLang="zh-CN" dirty="0"/>
              <a:t>”</a:t>
            </a:r>
            <a:r>
              <a:rPr lang="zh-CN" altLang="zh-CN" dirty="0"/>
              <a:t>上年</a:t>
            </a:r>
            <a:r>
              <a:rPr lang="en-US" altLang="zh-CN" dirty="0"/>
              <a:t>9</a:t>
            </a:r>
            <a:r>
              <a:rPr lang="zh-CN" altLang="zh-CN" dirty="0"/>
              <a:t>月</a:t>
            </a:r>
            <a:r>
              <a:rPr lang="en-US" altLang="zh-CN" dirty="0"/>
              <a:t>1</a:t>
            </a:r>
            <a:r>
              <a:rPr lang="zh-CN" altLang="zh-CN" dirty="0"/>
              <a:t>日至本年</a:t>
            </a:r>
            <a:r>
              <a:rPr lang="en-US" altLang="zh-CN" dirty="0"/>
              <a:t>8</a:t>
            </a:r>
            <a:r>
              <a:rPr lang="zh-CN" altLang="zh-CN" dirty="0"/>
              <a:t>月</a:t>
            </a:r>
            <a:r>
              <a:rPr lang="en-US" altLang="zh-CN" dirty="0"/>
              <a:t>31</a:t>
            </a:r>
            <a:r>
              <a:rPr lang="zh-CN" altLang="zh-CN" dirty="0"/>
              <a:t>日</a:t>
            </a:r>
            <a:r>
              <a:rPr lang="en-US" altLang="zh-CN" dirty="0"/>
              <a:t>”</a:t>
            </a:r>
            <a:r>
              <a:rPr lang="zh-CN" altLang="zh-CN" dirty="0"/>
              <a:t>时间段内（学校（机构）代码年度标准时间段），教育行政部门按照国家有关规定办理了“撤销”手续的学校。</a:t>
            </a:r>
          </a:p>
          <a:p>
            <a:pPr lvl="2">
              <a:buFont typeface="Wingdings" panose="05000000000000000000" pitchFamily="2" charset="2"/>
              <a:buChar char="Ø"/>
            </a:pPr>
            <a:endParaRPr lang="en-US" altLang="zh-CN" b="1" dirty="0" smtClean="0"/>
          </a:p>
          <a:p>
            <a:pPr lvl="1">
              <a:buFont typeface="Wingdings" panose="05000000000000000000" pitchFamily="2" charset="2"/>
              <a:buChar char="Ø"/>
            </a:pPr>
            <a:endParaRPr lang="en-US" altLang="zh-CN" b="1" dirty="0" smtClean="0"/>
          </a:p>
          <a:p>
            <a:pPr lvl="1">
              <a:buFont typeface="Wingdings" panose="05000000000000000000" pitchFamily="2" charset="2"/>
              <a:buChar char="Ø"/>
            </a:pPr>
            <a:r>
              <a:rPr lang="zh-CN" altLang="en-US" b="1" dirty="0" smtClean="0"/>
              <a:t>二、</a:t>
            </a:r>
            <a:r>
              <a:rPr lang="zh-CN" altLang="en-US" dirty="0" smtClean="0"/>
              <a:t>背景</a:t>
            </a:r>
            <a:endParaRPr lang="en-US" altLang="zh-CN" dirty="0" smtClean="0"/>
          </a:p>
          <a:p>
            <a:pPr lvl="1">
              <a:buFont typeface="Wingdings" panose="05000000000000000000" pitchFamily="2" charset="2"/>
              <a:buChar char="Ø"/>
            </a:pPr>
            <a:endParaRPr lang="en-US" altLang="zh-CN" b="1" dirty="0" smtClean="0"/>
          </a:p>
          <a:p>
            <a:pPr lvl="2">
              <a:buFont typeface="Wingdings" panose="05000000000000000000" pitchFamily="2" charset="2"/>
              <a:buChar char="Ø"/>
            </a:pPr>
            <a:r>
              <a:rPr lang="en-US" altLang="zh-CN" dirty="0" smtClean="0"/>
              <a:t>1.</a:t>
            </a:r>
            <a:r>
              <a:rPr lang="zh-CN" altLang="en-US" dirty="0" smtClean="0"/>
              <a:t>教育事业统计报表制度，是经国家统计局批准备案的法定报表制度；教育事业统计报表，是用数据全面描述学校发展现状的法定报表；报表数据具有连续性，是用数据书写的学校发展史。</a:t>
            </a:r>
            <a:endParaRPr lang="en-US" altLang="zh-CN" dirty="0" smtClean="0"/>
          </a:p>
          <a:p>
            <a:pPr lvl="1">
              <a:buFont typeface="Wingdings" panose="05000000000000000000" pitchFamily="2" charset="2"/>
              <a:buChar char="Ø"/>
            </a:pPr>
            <a:endParaRPr lang="en-US" altLang="zh-CN" b="1" dirty="0" smtClean="0"/>
          </a:p>
          <a:p>
            <a:pPr lvl="1">
              <a:buFont typeface="Wingdings" panose="05000000000000000000" pitchFamily="2" charset="2"/>
              <a:buChar char="Ø"/>
            </a:pPr>
            <a:endParaRPr lang="en-US" altLang="zh-CN" dirty="0"/>
          </a:p>
        </p:txBody>
      </p:sp>
      <p:sp>
        <p:nvSpPr>
          <p:cNvPr id="2" name="灯片编号占位符 1"/>
          <p:cNvSpPr>
            <a:spLocks noGrp="1"/>
          </p:cNvSpPr>
          <p:nvPr>
            <p:ph type="sldNum" sz="quarter" idx="12"/>
          </p:nvPr>
        </p:nvSpPr>
        <p:spPr/>
        <p:txBody>
          <a:bodyPr/>
          <a:lstStyle/>
          <a:p>
            <a:fld id="{08A7F96F-1D34-4AD8-A324-DDD9B7126D3B}" type="slidenum">
              <a:rPr lang="en-US" smtClean="0"/>
              <a:pPr/>
              <a:t>42</a:t>
            </a:fld>
            <a:endParaRPr lang="en-US" dirty="0"/>
          </a:p>
        </p:txBody>
      </p:sp>
      <p:sp>
        <p:nvSpPr>
          <p:cNvPr id="6"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中等职业教育</a:t>
            </a:r>
            <a:endParaRPr lang="en-US" dirty="0">
              <a:solidFill>
                <a:srgbClr val="FF0000"/>
              </a:solidFill>
            </a:endParaRPr>
          </a:p>
        </p:txBody>
      </p:sp>
    </p:spTree>
    <p:extLst>
      <p:ext uri="{BB962C8B-B14F-4D97-AF65-F5344CB8AC3E}">
        <p14:creationId xmlns:p14="http://schemas.microsoft.com/office/powerpoint/2010/main" val="3126986054"/>
      </p:ext>
    </p:extLst>
  </p:cSld>
  <p:clrMapOvr>
    <a:masterClrMapping/>
  </p:clrMapOvr>
  <p:transition>
    <p:wipe dir="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93800" y="1558925"/>
            <a:ext cx="7492998"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zh-CN" altLang="en-US" b="1" dirty="0"/>
              <a:t>第三、本年</a:t>
            </a:r>
            <a:r>
              <a:rPr lang="zh-CN" altLang="zh-CN" b="1" dirty="0"/>
              <a:t>撤销学校报表的填报</a:t>
            </a:r>
            <a:endParaRPr lang="en-US" altLang="zh-CN" b="1" dirty="0"/>
          </a:p>
          <a:p>
            <a:pPr lvl="1">
              <a:buFont typeface="Wingdings" panose="05000000000000000000" pitchFamily="2" charset="2"/>
              <a:buChar char="Ø"/>
            </a:pPr>
            <a:endParaRPr lang="en-US" altLang="zh-CN" b="1" dirty="0" smtClean="0"/>
          </a:p>
          <a:p>
            <a:pPr lvl="1">
              <a:buFont typeface="Wingdings" panose="05000000000000000000" pitchFamily="2" charset="2"/>
              <a:buChar char="Ø"/>
            </a:pPr>
            <a:r>
              <a:rPr lang="zh-CN" altLang="en-US" b="1" dirty="0" smtClean="0"/>
              <a:t>二、背景</a:t>
            </a:r>
            <a:endParaRPr lang="en-US" altLang="zh-CN" b="1" dirty="0" smtClean="0"/>
          </a:p>
          <a:p>
            <a:pPr lvl="1">
              <a:buFont typeface="Wingdings" panose="05000000000000000000" pitchFamily="2" charset="2"/>
              <a:buChar char="Ø"/>
            </a:pPr>
            <a:endParaRPr lang="en-US" altLang="zh-CN" b="1" dirty="0" smtClean="0"/>
          </a:p>
          <a:p>
            <a:pPr lvl="1">
              <a:buFont typeface="Wingdings" panose="05000000000000000000" pitchFamily="2" charset="2"/>
              <a:buChar char="Ø"/>
            </a:pPr>
            <a:r>
              <a:rPr lang="en-US" altLang="zh-CN" dirty="0" smtClean="0"/>
              <a:t>2.</a:t>
            </a:r>
            <a:r>
              <a:rPr lang="zh-CN" altLang="en-US" dirty="0" smtClean="0"/>
              <a:t>教育</a:t>
            </a:r>
            <a:r>
              <a:rPr lang="zh-CN" altLang="en-US" dirty="0"/>
              <a:t>事业统计报表中，“上学年报表在校生数</a:t>
            </a:r>
            <a:r>
              <a:rPr lang="zh-CN" altLang="en-US" dirty="0" smtClean="0"/>
              <a:t>”与“</a:t>
            </a:r>
            <a:r>
              <a:rPr lang="zh-CN" altLang="zh-CN" dirty="0"/>
              <a:t>本学年初报表在校学生数</a:t>
            </a:r>
            <a:r>
              <a:rPr lang="zh-CN" altLang="en-US" dirty="0" smtClean="0"/>
              <a:t>”，“</a:t>
            </a:r>
            <a:r>
              <a:rPr lang="zh-CN" altLang="en-US" dirty="0"/>
              <a:t>上学年报表专任教师数</a:t>
            </a:r>
            <a:r>
              <a:rPr lang="zh-CN" altLang="en-US" dirty="0" smtClean="0"/>
              <a:t>”与“本学年</a:t>
            </a:r>
            <a:r>
              <a:rPr lang="zh-CN" altLang="en-US" dirty="0"/>
              <a:t>报表专任教师数</a:t>
            </a:r>
            <a:r>
              <a:rPr lang="zh-CN" altLang="en-US" dirty="0" smtClean="0"/>
              <a:t>”存在接续关系。为确保统计数据的完整性和连续性，要求本年撤销的学校也要填报报表。</a:t>
            </a:r>
            <a:endParaRPr lang="en-US" altLang="zh-CN" dirty="0" smtClean="0"/>
          </a:p>
          <a:p>
            <a:pPr lvl="1">
              <a:buFont typeface="Wingdings" panose="05000000000000000000" pitchFamily="2" charset="2"/>
              <a:buChar char="Ø"/>
            </a:pPr>
            <a:endParaRPr lang="en-US" altLang="zh-CN" dirty="0" smtClean="0"/>
          </a:p>
          <a:p>
            <a:pPr lvl="1">
              <a:buFont typeface="Wingdings" panose="05000000000000000000" pitchFamily="2" charset="2"/>
              <a:buChar char="Ø"/>
            </a:pPr>
            <a:r>
              <a:rPr lang="en-US" altLang="zh-CN" dirty="0" smtClean="0"/>
              <a:t>3.</a:t>
            </a:r>
            <a:r>
              <a:rPr lang="zh-CN" altLang="en-US" dirty="0" smtClean="0"/>
              <a:t>今年</a:t>
            </a:r>
            <a:r>
              <a:rPr lang="zh-CN" altLang="en-US" dirty="0"/>
              <a:t>以前</a:t>
            </a:r>
            <a:r>
              <a:rPr lang="zh-CN" altLang="en-US" dirty="0" smtClean="0"/>
              <a:t>，对本年撤销学校，</a:t>
            </a:r>
            <a:r>
              <a:rPr lang="zh-CN" altLang="en-US" dirty="0"/>
              <a:t>只</a:t>
            </a:r>
            <a:r>
              <a:rPr lang="zh-CN" altLang="en-US" dirty="0" smtClean="0"/>
              <a:t>要求区域内上</a:t>
            </a:r>
            <a:r>
              <a:rPr lang="zh-CN" altLang="en-US" dirty="0"/>
              <a:t>学年与本学年数据的对接，</a:t>
            </a:r>
            <a:r>
              <a:rPr lang="zh-CN" altLang="en-US" dirty="0" smtClean="0"/>
              <a:t>并没有对撤销学校的报表填报做具体要求，这样就造成各省操作方法不同，最终上</a:t>
            </a:r>
            <a:r>
              <a:rPr lang="zh-CN" altLang="en-US" dirty="0"/>
              <a:t>学年与本学年数据很难对接。</a:t>
            </a:r>
            <a:endParaRPr lang="en-US" altLang="zh-CN" dirty="0"/>
          </a:p>
          <a:p>
            <a:pPr lvl="1">
              <a:buFont typeface="Wingdings" panose="05000000000000000000" pitchFamily="2" charset="2"/>
              <a:buChar char="Ø"/>
            </a:pPr>
            <a:endParaRPr lang="en-US" altLang="zh-CN" dirty="0" smtClean="0"/>
          </a:p>
          <a:p>
            <a:pPr lvl="1">
              <a:buFont typeface="Wingdings" panose="05000000000000000000" pitchFamily="2" charset="2"/>
              <a:buChar char="Ø"/>
            </a:pPr>
            <a:r>
              <a:rPr lang="en-US" altLang="zh-CN" dirty="0" smtClean="0"/>
              <a:t>4.</a:t>
            </a:r>
            <a:r>
              <a:rPr lang="zh-CN" altLang="en-US" dirty="0" smtClean="0"/>
              <a:t>随着信息化的发展，学校的管理逐渐精细化。我们规范报表的填报，实际上就是将学生、教师等统计元数据与事业统计报表实现规范对接。</a:t>
            </a:r>
            <a:endParaRPr lang="en-US" altLang="zh-CN" dirty="0" smtClean="0"/>
          </a:p>
          <a:p>
            <a:pPr lvl="1">
              <a:buFont typeface="Wingdings" panose="05000000000000000000" pitchFamily="2" charset="2"/>
              <a:buChar char="Ø"/>
            </a:pPr>
            <a:endParaRPr lang="en-US" altLang="zh-CN" dirty="0" smtClean="0"/>
          </a:p>
        </p:txBody>
      </p:sp>
      <p:sp>
        <p:nvSpPr>
          <p:cNvPr id="2" name="灯片编号占位符 1"/>
          <p:cNvSpPr>
            <a:spLocks noGrp="1"/>
          </p:cNvSpPr>
          <p:nvPr>
            <p:ph type="sldNum" sz="quarter" idx="12"/>
          </p:nvPr>
        </p:nvSpPr>
        <p:spPr/>
        <p:txBody>
          <a:bodyPr/>
          <a:lstStyle/>
          <a:p>
            <a:fld id="{08A7F96F-1D34-4AD8-A324-DDD9B7126D3B}" type="slidenum">
              <a:rPr lang="en-US" smtClean="0"/>
              <a:pPr/>
              <a:t>43</a:t>
            </a:fld>
            <a:endParaRPr lang="en-US" dirty="0"/>
          </a:p>
        </p:txBody>
      </p:sp>
      <p:sp>
        <p:nvSpPr>
          <p:cNvPr id="6"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中等职业教育</a:t>
            </a:r>
            <a:endParaRPr lang="en-US" dirty="0">
              <a:solidFill>
                <a:srgbClr val="FF0000"/>
              </a:solidFill>
            </a:endParaRPr>
          </a:p>
        </p:txBody>
      </p:sp>
    </p:spTree>
    <p:extLst>
      <p:ext uri="{BB962C8B-B14F-4D97-AF65-F5344CB8AC3E}">
        <p14:creationId xmlns:p14="http://schemas.microsoft.com/office/powerpoint/2010/main" val="1773288148"/>
      </p:ext>
    </p:extLst>
  </p:cSld>
  <p:clrMapOvr>
    <a:masterClrMapping/>
  </p:clrMapOvr>
  <p:transition>
    <p:wipe dir="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93800" y="1558925"/>
            <a:ext cx="7492998"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zh-CN" altLang="en-US" b="1" dirty="0"/>
              <a:t>第三、本年</a:t>
            </a:r>
            <a:r>
              <a:rPr lang="zh-CN" altLang="zh-CN" b="1" dirty="0"/>
              <a:t>撤销学校报表的填报</a:t>
            </a:r>
            <a:endParaRPr lang="en-US" altLang="zh-CN" b="1" dirty="0"/>
          </a:p>
          <a:p>
            <a:pPr lvl="1">
              <a:buFont typeface="Wingdings" panose="05000000000000000000" pitchFamily="2" charset="2"/>
              <a:buChar char="Ø"/>
            </a:pPr>
            <a:endParaRPr lang="en-US" altLang="zh-CN" b="1" dirty="0" smtClean="0"/>
          </a:p>
          <a:p>
            <a:pPr lvl="1">
              <a:buFont typeface="Wingdings" panose="05000000000000000000" pitchFamily="2" charset="2"/>
              <a:buChar char="Ø"/>
            </a:pPr>
            <a:r>
              <a:rPr lang="zh-CN" altLang="en-US" b="1" dirty="0" smtClean="0"/>
              <a:t>二、背景</a:t>
            </a:r>
            <a:endParaRPr lang="en-US" altLang="zh-CN" b="1" dirty="0" smtClean="0"/>
          </a:p>
          <a:p>
            <a:pPr lvl="1">
              <a:buFont typeface="Wingdings" panose="05000000000000000000" pitchFamily="2" charset="2"/>
              <a:buChar char="Ø"/>
            </a:pPr>
            <a:endParaRPr lang="en-US" altLang="zh-CN" b="1" dirty="0" smtClean="0"/>
          </a:p>
          <a:p>
            <a:pPr lvl="2">
              <a:buFont typeface="Wingdings" panose="05000000000000000000" pitchFamily="2" charset="2"/>
              <a:buChar char="Ø"/>
            </a:pPr>
            <a:r>
              <a:rPr lang="en-US" altLang="zh-CN" dirty="0" smtClean="0"/>
              <a:t>5.</a:t>
            </a:r>
            <a:r>
              <a:rPr lang="zh-CN" altLang="zh-CN" dirty="0" smtClean="0"/>
              <a:t>自</a:t>
            </a:r>
            <a:r>
              <a:rPr lang="en-US" altLang="zh-CN" dirty="0"/>
              <a:t>2015</a:t>
            </a:r>
            <a:r>
              <a:rPr lang="zh-CN" altLang="zh-CN" dirty="0"/>
              <a:t>年始，要求学校关键属性发生变化，都要有管理部门出具文件作为依据，已撤销学校，撤销文件中都应包含有关于学生、教师、资产的</a:t>
            </a:r>
            <a:r>
              <a:rPr lang="zh-CN" altLang="zh-CN" dirty="0" smtClean="0"/>
              <a:t>处置</a:t>
            </a:r>
            <a:endParaRPr lang="en-US" altLang="zh-CN" dirty="0" smtClean="0"/>
          </a:p>
          <a:p>
            <a:pPr lvl="2">
              <a:buFont typeface="Wingdings" panose="05000000000000000000" pitchFamily="2" charset="2"/>
              <a:buChar char="Ø"/>
            </a:pPr>
            <a:endParaRPr lang="en-US" altLang="zh-CN" b="1" dirty="0"/>
          </a:p>
          <a:p>
            <a:pPr lvl="1">
              <a:buFont typeface="Wingdings" panose="05000000000000000000" pitchFamily="2" charset="2"/>
              <a:buChar char="Ø"/>
            </a:pPr>
            <a:r>
              <a:rPr lang="zh-CN" altLang="en-US" b="1" dirty="0" smtClean="0"/>
              <a:t>三、规范填报</a:t>
            </a:r>
            <a:endParaRPr lang="en-US" altLang="zh-CN" b="1" dirty="0" smtClean="0"/>
          </a:p>
          <a:p>
            <a:pPr lvl="1">
              <a:buFont typeface="Wingdings" panose="05000000000000000000" pitchFamily="2" charset="2"/>
              <a:buChar char="Ø"/>
            </a:pPr>
            <a:endParaRPr lang="en-US" altLang="zh-CN" b="1" dirty="0"/>
          </a:p>
          <a:p>
            <a:pPr lvl="2">
              <a:buFont typeface="Wingdings" panose="05000000000000000000" pitchFamily="2" charset="2"/>
              <a:buChar char="Ø"/>
            </a:pPr>
            <a:r>
              <a:rPr lang="zh-CN" altLang="zh-CN" dirty="0"/>
              <a:t>本年撤销的中等职业学校只填报如下报表</a:t>
            </a:r>
            <a:r>
              <a:rPr lang="en-US" altLang="zh-CN" dirty="0"/>
              <a:t>:</a:t>
            </a:r>
            <a:endParaRPr lang="zh-CN" altLang="zh-CN" dirty="0"/>
          </a:p>
          <a:p>
            <a:pPr lvl="2">
              <a:buFont typeface="Wingdings" panose="05000000000000000000" pitchFamily="2" charset="2"/>
              <a:buChar char="Ø"/>
            </a:pPr>
            <a:endParaRPr lang="en-US" altLang="zh-CN" dirty="0" smtClean="0"/>
          </a:p>
          <a:p>
            <a:pPr lvl="2">
              <a:buFont typeface="Wingdings" panose="05000000000000000000" pitchFamily="2" charset="2"/>
              <a:buChar char="Ø"/>
            </a:pPr>
            <a:r>
              <a:rPr lang="en-US" altLang="zh-CN" dirty="0"/>
              <a:t>1</a:t>
            </a:r>
            <a:r>
              <a:rPr lang="zh-CN" altLang="zh-CN" dirty="0"/>
              <a:t>、“中职基</a:t>
            </a:r>
            <a:r>
              <a:rPr lang="en-US" altLang="zh-CN" dirty="0"/>
              <a:t>112</a:t>
            </a:r>
            <a:r>
              <a:rPr lang="zh-CN" altLang="zh-CN" dirty="0"/>
              <a:t>学校（机构）基本情况</a:t>
            </a:r>
            <a:r>
              <a:rPr lang="zh-CN" altLang="zh-CN"/>
              <a:t>”</a:t>
            </a:r>
            <a:r>
              <a:rPr lang="zh-CN" altLang="zh-CN" smtClean="0"/>
              <a:t>的</a:t>
            </a:r>
            <a:r>
              <a:rPr lang="zh-CN" altLang="zh-CN"/>
              <a:t>“应届毕业生就业人数”、“应届毕业生升学人数”、 </a:t>
            </a:r>
            <a:r>
              <a:rPr lang="zh-CN" altLang="zh-CN" smtClean="0"/>
              <a:t>“</a:t>
            </a:r>
            <a:r>
              <a:rPr lang="zh-CN" altLang="zh-CN" dirty="0"/>
              <a:t>上学年参加国家学生体质健康标准测试的人数”指标</a:t>
            </a:r>
          </a:p>
          <a:p>
            <a:pPr lvl="2">
              <a:buFont typeface="Wingdings" panose="05000000000000000000" pitchFamily="2" charset="2"/>
              <a:buChar char="Ø"/>
            </a:pPr>
            <a:r>
              <a:rPr lang="en-US" altLang="zh-CN" dirty="0"/>
              <a:t>2</a:t>
            </a:r>
            <a:r>
              <a:rPr lang="zh-CN" altLang="zh-CN" dirty="0"/>
              <a:t>、学生数表“中职基</a:t>
            </a:r>
            <a:r>
              <a:rPr lang="en-US" altLang="zh-CN" dirty="0"/>
              <a:t>311</a:t>
            </a:r>
            <a:r>
              <a:rPr lang="zh-CN" altLang="zh-CN" dirty="0"/>
              <a:t>分专业学生数”的 “毕业生数”、“其中：获得职业资格证书”、“招生数”、“其中：应届毕业生”、“其中：初中毕业生”、“其中：五年制高职中职段”指标</a:t>
            </a:r>
          </a:p>
          <a:p>
            <a:pPr lvl="2">
              <a:buFont typeface="Wingdings" panose="05000000000000000000" pitchFamily="2" charset="2"/>
              <a:buChar char="Ø"/>
            </a:pPr>
            <a:r>
              <a:rPr lang="en-US" altLang="zh-CN" dirty="0"/>
              <a:t>3</a:t>
            </a:r>
            <a:r>
              <a:rPr lang="zh-CN" altLang="zh-CN" dirty="0"/>
              <a:t>、“中职基</a:t>
            </a:r>
            <a:r>
              <a:rPr lang="en-US" altLang="zh-CN" dirty="0"/>
              <a:t>331</a:t>
            </a:r>
            <a:r>
              <a:rPr lang="zh-CN" altLang="zh-CN" dirty="0"/>
              <a:t>学生变动情况”表，其中：“本学年初报表在校学生数”</a:t>
            </a:r>
            <a:r>
              <a:rPr lang="zh-CN" altLang="zh-CN" dirty="0">
                <a:solidFill>
                  <a:srgbClr val="FF0000"/>
                </a:solidFill>
              </a:rPr>
              <a:t>为零</a:t>
            </a:r>
          </a:p>
          <a:p>
            <a:pPr lvl="3">
              <a:buFont typeface="Wingdings" panose="05000000000000000000" pitchFamily="2" charset="2"/>
              <a:buChar char="Ø"/>
            </a:pPr>
            <a:endParaRPr lang="en-US" altLang="zh-CN" dirty="0" smtClean="0"/>
          </a:p>
          <a:p>
            <a:pPr lvl="3">
              <a:buFont typeface="Wingdings" panose="05000000000000000000" pitchFamily="2" charset="2"/>
              <a:buChar char="Ø"/>
            </a:pPr>
            <a:endParaRPr lang="zh-CN" altLang="zh-CN" dirty="0"/>
          </a:p>
        </p:txBody>
      </p:sp>
      <p:sp>
        <p:nvSpPr>
          <p:cNvPr id="2" name="灯片编号占位符 1"/>
          <p:cNvSpPr>
            <a:spLocks noGrp="1"/>
          </p:cNvSpPr>
          <p:nvPr>
            <p:ph type="sldNum" sz="quarter" idx="12"/>
          </p:nvPr>
        </p:nvSpPr>
        <p:spPr/>
        <p:txBody>
          <a:bodyPr/>
          <a:lstStyle/>
          <a:p>
            <a:fld id="{08A7F96F-1D34-4AD8-A324-DDD9B7126D3B}" type="slidenum">
              <a:rPr lang="en-US" smtClean="0"/>
              <a:pPr/>
              <a:t>44</a:t>
            </a:fld>
            <a:endParaRPr lang="en-US" dirty="0"/>
          </a:p>
        </p:txBody>
      </p:sp>
      <p:sp>
        <p:nvSpPr>
          <p:cNvPr id="6"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中等职业教育</a:t>
            </a:r>
            <a:endParaRPr lang="en-US" dirty="0">
              <a:solidFill>
                <a:srgbClr val="FF0000"/>
              </a:solidFill>
            </a:endParaRPr>
          </a:p>
        </p:txBody>
      </p:sp>
    </p:spTree>
    <p:extLst>
      <p:ext uri="{BB962C8B-B14F-4D97-AF65-F5344CB8AC3E}">
        <p14:creationId xmlns:p14="http://schemas.microsoft.com/office/powerpoint/2010/main" val="3953587833"/>
      </p:ext>
    </p:extLst>
  </p:cSld>
  <p:clrMapOvr>
    <a:masterClrMapping/>
  </p:clrMapOvr>
  <p:transition>
    <p:wipe dir="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93800" y="1558925"/>
            <a:ext cx="7492998"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zh-CN" altLang="en-US" b="1" dirty="0"/>
              <a:t>第三、本年</a:t>
            </a:r>
            <a:r>
              <a:rPr lang="zh-CN" altLang="zh-CN" b="1" dirty="0"/>
              <a:t>撤销学校报表的填报</a:t>
            </a:r>
            <a:endParaRPr lang="en-US" altLang="zh-CN" b="1" dirty="0"/>
          </a:p>
          <a:p>
            <a:endParaRPr lang="en-US" altLang="zh-CN" b="1" dirty="0" smtClean="0"/>
          </a:p>
          <a:p>
            <a:pPr lvl="1">
              <a:buFont typeface="Wingdings" panose="05000000000000000000" pitchFamily="2" charset="2"/>
              <a:buChar char="Ø"/>
            </a:pPr>
            <a:r>
              <a:rPr lang="zh-CN" altLang="en-US" b="1" dirty="0" smtClean="0"/>
              <a:t>三、规范填报</a:t>
            </a:r>
            <a:endParaRPr lang="en-US" altLang="zh-CN" b="1" dirty="0" smtClean="0"/>
          </a:p>
          <a:p>
            <a:pPr lvl="1">
              <a:buFont typeface="Wingdings" panose="05000000000000000000" pitchFamily="2" charset="2"/>
              <a:buChar char="Ø"/>
            </a:pPr>
            <a:endParaRPr lang="en-US" altLang="zh-CN" b="1" dirty="0"/>
          </a:p>
          <a:p>
            <a:pPr lvl="2">
              <a:buFont typeface="Wingdings" panose="05000000000000000000" pitchFamily="2" charset="2"/>
              <a:buChar char="Ø"/>
            </a:pPr>
            <a:r>
              <a:rPr lang="en-US" altLang="zh-CN" dirty="0"/>
              <a:t>4</a:t>
            </a:r>
            <a:r>
              <a:rPr lang="zh-CN" altLang="zh-CN" dirty="0"/>
              <a:t>、“中职基</a:t>
            </a:r>
            <a:r>
              <a:rPr lang="en-US" altLang="zh-CN" dirty="0"/>
              <a:t>332</a:t>
            </a:r>
            <a:r>
              <a:rPr lang="zh-CN" altLang="zh-CN" dirty="0"/>
              <a:t>学生休退学的主要原因”表</a:t>
            </a:r>
          </a:p>
          <a:p>
            <a:pPr lvl="2">
              <a:buFont typeface="Wingdings" panose="05000000000000000000" pitchFamily="2" charset="2"/>
              <a:buChar char="Ø"/>
            </a:pPr>
            <a:r>
              <a:rPr lang="en-US" altLang="zh-CN" dirty="0"/>
              <a:t>5</a:t>
            </a:r>
            <a:r>
              <a:rPr lang="zh-CN" altLang="zh-CN" dirty="0"/>
              <a:t>、“中职基</a:t>
            </a:r>
            <a:r>
              <a:rPr lang="en-US" altLang="zh-CN" dirty="0"/>
              <a:t>341</a:t>
            </a:r>
            <a:r>
              <a:rPr lang="zh-CN" altLang="zh-CN" dirty="0"/>
              <a:t>招生中其他情况”表</a:t>
            </a:r>
          </a:p>
          <a:p>
            <a:pPr lvl="2">
              <a:buFont typeface="Wingdings" panose="05000000000000000000" pitchFamily="2" charset="2"/>
              <a:buChar char="Ø"/>
            </a:pPr>
            <a:r>
              <a:rPr lang="en-US" altLang="zh-CN" dirty="0"/>
              <a:t>6</a:t>
            </a:r>
            <a:r>
              <a:rPr lang="zh-CN" altLang="zh-CN" dirty="0"/>
              <a:t>、“中职基</a:t>
            </a:r>
            <a:r>
              <a:rPr lang="en-US" altLang="zh-CN" dirty="0"/>
              <a:t>431</a:t>
            </a:r>
            <a:r>
              <a:rPr lang="zh-CN" altLang="zh-CN" dirty="0"/>
              <a:t>专任教师变动情况</a:t>
            </a:r>
            <a:r>
              <a:rPr lang="en-US" altLang="zh-CN" dirty="0"/>
              <a:t>  </a:t>
            </a:r>
            <a:r>
              <a:rPr lang="zh-CN" altLang="zh-CN" dirty="0"/>
              <a:t>”表，其中：“本学年初报表专任教师数”为零。</a:t>
            </a:r>
          </a:p>
          <a:p>
            <a:pPr lvl="2">
              <a:buFont typeface="Wingdings" panose="05000000000000000000" pitchFamily="2" charset="2"/>
              <a:buChar char="Ø"/>
            </a:pPr>
            <a:endParaRPr lang="en-US" altLang="zh-CN" dirty="0"/>
          </a:p>
          <a:p>
            <a:pPr lvl="2">
              <a:buFont typeface="Wingdings" panose="05000000000000000000" pitchFamily="2" charset="2"/>
              <a:buChar char="Ø"/>
            </a:pPr>
            <a:endParaRPr lang="en-US" altLang="zh-CN" dirty="0" smtClean="0"/>
          </a:p>
          <a:p>
            <a:pPr lvl="2">
              <a:buFont typeface="Wingdings" panose="05000000000000000000" pitchFamily="2" charset="2"/>
              <a:buChar char="Ø"/>
            </a:pPr>
            <a:endParaRPr lang="en-US" altLang="zh-CN" dirty="0"/>
          </a:p>
          <a:p>
            <a:pPr lvl="2">
              <a:buFont typeface="Wingdings" panose="05000000000000000000" pitchFamily="2" charset="2"/>
              <a:buChar char="Ø"/>
            </a:pPr>
            <a:r>
              <a:rPr lang="zh-CN" altLang="en-US" b="1" dirty="0"/>
              <a:t>本年</a:t>
            </a:r>
            <a:r>
              <a:rPr lang="zh-CN" altLang="zh-CN" b="1" dirty="0"/>
              <a:t>撤销</a:t>
            </a:r>
            <a:r>
              <a:rPr lang="zh-CN" altLang="zh-CN" b="1" dirty="0" smtClean="0"/>
              <a:t>学校填报</a:t>
            </a:r>
            <a:r>
              <a:rPr lang="zh-CN" altLang="zh-CN" b="1" dirty="0"/>
              <a:t>的</a:t>
            </a:r>
            <a:r>
              <a:rPr lang="zh-CN" altLang="zh-CN" b="1" dirty="0" smtClean="0"/>
              <a:t>报表</a:t>
            </a:r>
            <a:endParaRPr lang="en-US" altLang="zh-CN" b="1" dirty="0" smtClean="0"/>
          </a:p>
          <a:p>
            <a:pPr lvl="2">
              <a:buFont typeface="Wingdings" panose="05000000000000000000" pitchFamily="2" charset="2"/>
              <a:buChar char="Ø"/>
            </a:pPr>
            <a:endParaRPr lang="en-US" altLang="zh-CN" b="1" dirty="0"/>
          </a:p>
          <a:p>
            <a:pPr lvl="2">
              <a:buFont typeface="Wingdings" panose="05000000000000000000" pitchFamily="2" charset="2"/>
              <a:buChar char="Ø"/>
            </a:pPr>
            <a:r>
              <a:rPr lang="en-US" altLang="zh-CN" b="1" dirty="0" smtClean="0"/>
              <a:t>—</a:t>
            </a:r>
            <a:r>
              <a:rPr lang="zh-CN" altLang="zh-CN" dirty="0">
                <a:hlinkClick r:id="rId2" action="ppaction://hlinkfile"/>
              </a:rPr>
              <a:t>中职基</a:t>
            </a:r>
            <a:r>
              <a:rPr lang="en-US" altLang="zh-CN" dirty="0" smtClean="0">
                <a:hlinkClick r:id="rId2" action="ppaction://hlinkfile"/>
              </a:rPr>
              <a:t>112</a:t>
            </a:r>
            <a:r>
              <a:rPr lang="zh-CN" altLang="en-US" dirty="0" smtClean="0">
                <a:hlinkClick r:id="rId2" action="ppaction://hlinkfile"/>
              </a:rPr>
              <a:t>、</a:t>
            </a:r>
            <a:r>
              <a:rPr lang="en-US" altLang="zh-CN" dirty="0" smtClean="0">
                <a:hlinkClick r:id="rId2" action="ppaction://hlinkfile"/>
              </a:rPr>
              <a:t>311</a:t>
            </a:r>
            <a:r>
              <a:rPr lang="zh-CN" altLang="en-US" dirty="0" smtClean="0">
                <a:hlinkClick r:id="rId2" action="ppaction://hlinkfile"/>
              </a:rPr>
              <a:t>、</a:t>
            </a:r>
            <a:r>
              <a:rPr lang="en-US" altLang="zh-CN" dirty="0" smtClean="0">
                <a:hlinkClick r:id="rId2" action="ppaction://hlinkfile"/>
              </a:rPr>
              <a:t>331</a:t>
            </a:r>
            <a:r>
              <a:rPr lang="zh-CN" altLang="en-US" dirty="0" smtClean="0">
                <a:hlinkClick r:id="rId2" action="ppaction://hlinkfile"/>
              </a:rPr>
              <a:t>、</a:t>
            </a:r>
            <a:r>
              <a:rPr lang="en-US" altLang="zh-CN" dirty="0" smtClean="0">
                <a:hlinkClick r:id="rId2" action="ppaction://hlinkfile"/>
              </a:rPr>
              <a:t>332</a:t>
            </a:r>
            <a:r>
              <a:rPr lang="zh-CN" altLang="en-US" dirty="0" smtClean="0">
                <a:hlinkClick r:id="rId2" action="ppaction://hlinkfile"/>
              </a:rPr>
              <a:t>、</a:t>
            </a:r>
            <a:r>
              <a:rPr lang="en-US" altLang="zh-CN" dirty="0" smtClean="0">
                <a:hlinkClick r:id="rId2" action="ppaction://hlinkfile"/>
              </a:rPr>
              <a:t>341</a:t>
            </a:r>
            <a:r>
              <a:rPr lang="zh-CN" altLang="en-US" dirty="0" smtClean="0">
                <a:hlinkClick r:id="rId2" action="ppaction://hlinkfile"/>
              </a:rPr>
              <a:t>、</a:t>
            </a:r>
            <a:r>
              <a:rPr lang="en-US" altLang="zh-CN" dirty="0" smtClean="0">
                <a:hlinkClick r:id="rId2" action="ppaction://hlinkfile"/>
              </a:rPr>
              <a:t>431</a:t>
            </a:r>
            <a:r>
              <a:rPr lang="zh-CN" altLang="en-US" dirty="0" smtClean="0">
                <a:hlinkClick r:id="rId2" action="ppaction://hlinkfile"/>
              </a:rPr>
              <a:t>表</a:t>
            </a:r>
            <a:endParaRPr lang="zh-CN" altLang="zh-CN" dirty="0"/>
          </a:p>
          <a:p>
            <a:pPr lvl="4">
              <a:buFont typeface="Wingdings" panose="05000000000000000000" pitchFamily="2" charset="2"/>
              <a:buChar char="Ø"/>
            </a:pPr>
            <a:endParaRPr lang="en-US" altLang="zh-CN" dirty="0"/>
          </a:p>
        </p:txBody>
      </p:sp>
      <p:sp>
        <p:nvSpPr>
          <p:cNvPr id="2" name="灯片编号占位符 1"/>
          <p:cNvSpPr>
            <a:spLocks noGrp="1"/>
          </p:cNvSpPr>
          <p:nvPr>
            <p:ph type="sldNum" sz="quarter" idx="12"/>
          </p:nvPr>
        </p:nvSpPr>
        <p:spPr/>
        <p:txBody>
          <a:bodyPr/>
          <a:lstStyle/>
          <a:p>
            <a:fld id="{08A7F96F-1D34-4AD8-A324-DDD9B7126D3B}" type="slidenum">
              <a:rPr lang="en-US" smtClean="0"/>
              <a:pPr/>
              <a:t>45</a:t>
            </a:fld>
            <a:endParaRPr lang="en-US" dirty="0"/>
          </a:p>
        </p:txBody>
      </p:sp>
      <p:sp>
        <p:nvSpPr>
          <p:cNvPr id="6"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中等职业教育</a:t>
            </a:r>
            <a:endParaRPr lang="en-US" dirty="0">
              <a:solidFill>
                <a:srgbClr val="FF0000"/>
              </a:solidFill>
            </a:endParaRPr>
          </a:p>
        </p:txBody>
      </p:sp>
    </p:spTree>
    <p:extLst>
      <p:ext uri="{BB962C8B-B14F-4D97-AF65-F5344CB8AC3E}">
        <p14:creationId xmlns:p14="http://schemas.microsoft.com/office/powerpoint/2010/main" val="3359516597"/>
      </p:ext>
    </p:extLst>
  </p:cSld>
  <p:clrMapOvr>
    <a:masterClrMapping/>
  </p:clrMapOvr>
  <p:transition>
    <p:wipe dir="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93800" y="1558925"/>
            <a:ext cx="7492998"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zh-CN" altLang="en-US" b="1" dirty="0" smtClean="0"/>
              <a:t>第四、“华侨”的界定</a:t>
            </a:r>
            <a:endParaRPr lang="zh-CN" altLang="zh-CN" b="1" dirty="0"/>
          </a:p>
          <a:p>
            <a:endParaRPr lang="zh-CN" altLang="zh-CN" dirty="0"/>
          </a:p>
          <a:p>
            <a:pPr lvl="1">
              <a:buFont typeface="Wingdings" panose="05000000000000000000" pitchFamily="2" charset="2"/>
              <a:buChar char="Ø"/>
            </a:pPr>
            <a:r>
              <a:rPr lang="zh-CN" altLang="zh-CN" b="1" dirty="0" smtClean="0"/>
              <a:t>华侨</a:t>
            </a:r>
            <a:r>
              <a:rPr lang="zh-CN" altLang="zh-CN" b="1" dirty="0"/>
              <a:t>：</a:t>
            </a:r>
            <a:r>
              <a:rPr lang="zh-CN" altLang="zh-CN" dirty="0"/>
              <a:t>是指定居在国外的中国公民。</a:t>
            </a:r>
            <a:endParaRPr lang="en-US" altLang="zh-CN" b="1" dirty="0" smtClean="0"/>
          </a:p>
          <a:p>
            <a:pPr lvl="1">
              <a:buFont typeface="Wingdings" panose="05000000000000000000" pitchFamily="2" charset="2"/>
              <a:buChar char="Ø"/>
            </a:pPr>
            <a:endParaRPr lang="en-US" altLang="zh-CN" b="1" dirty="0" smtClean="0"/>
          </a:p>
          <a:p>
            <a:pPr lvl="2">
              <a:buFont typeface="Wingdings" panose="05000000000000000000" pitchFamily="2" charset="2"/>
              <a:buChar char="Ø"/>
            </a:pPr>
            <a:r>
              <a:rPr lang="en-US" altLang="zh-CN" dirty="0"/>
              <a:t>(</a:t>
            </a:r>
            <a:r>
              <a:rPr lang="zh-CN" altLang="zh-CN" dirty="0"/>
              <a:t>一</a:t>
            </a:r>
            <a:r>
              <a:rPr lang="en-US" altLang="zh-CN" dirty="0"/>
              <a:t>)</a:t>
            </a:r>
            <a:r>
              <a:rPr lang="zh-CN" altLang="zh-CN" dirty="0"/>
              <a:t>“定居”是指中国公民已取得住在国长期或者永久居留权，并已在住在国连续居留两年，两年内累计居留不少于</a:t>
            </a:r>
            <a:r>
              <a:rPr lang="en-US" altLang="zh-CN" dirty="0"/>
              <a:t>18</a:t>
            </a:r>
            <a:r>
              <a:rPr lang="zh-CN" altLang="zh-CN" dirty="0"/>
              <a:t>个月</a:t>
            </a:r>
            <a:r>
              <a:rPr lang="zh-CN" altLang="zh-CN" dirty="0" smtClean="0"/>
              <a:t>。</a:t>
            </a:r>
            <a:endParaRPr lang="en-US" altLang="zh-CN" dirty="0" smtClean="0"/>
          </a:p>
          <a:p>
            <a:pPr lvl="2">
              <a:buFont typeface="Wingdings" panose="05000000000000000000" pitchFamily="2" charset="2"/>
              <a:buChar char="Ø"/>
            </a:pPr>
            <a:endParaRPr lang="zh-CN" altLang="zh-CN" sz="1200" dirty="0"/>
          </a:p>
          <a:p>
            <a:pPr lvl="2">
              <a:buFont typeface="Wingdings" panose="05000000000000000000" pitchFamily="2" charset="2"/>
              <a:buChar char="Ø"/>
            </a:pPr>
            <a:r>
              <a:rPr lang="en-US" altLang="zh-CN" dirty="0" smtClean="0"/>
              <a:t>(</a:t>
            </a:r>
            <a:r>
              <a:rPr lang="zh-CN" altLang="zh-CN" dirty="0"/>
              <a:t>二</a:t>
            </a:r>
            <a:r>
              <a:rPr lang="en-US" altLang="zh-CN" dirty="0"/>
              <a:t>)</a:t>
            </a:r>
            <a:r>
              <a:rPr lang="zh-CN" altLang="zh-CN" dirty="0"/>
              <a:t>中国公民虽未取得住在国长期或者永久居留权，但已取得住在国连续</a:t>
            </a:r>
            <a:r>
              <a:rPr lang="en-US" altLang="zh-CN" dirty="0"/>
              <a:t>5</a:t>
            </a:r>
            <a:r>
              <a:rPr lang="zh-CN" altLang="zh-CN" dirty="0"/>
              <a:t>年以上</a:t>
            </a:r>
            <a:r>
              <a:rPr lang="en-US" altLang="zh-CN" dirty="0"/>
              <a:t>(</a:t>
            </a:r>
            <a:r>
              <a:rPr lang="zh-CN" altLang="zh-CN" dirty="0"/>
              <a:t>含</a:t>
            </a:r>
            <a:r>
              <a:rPr lang="en-US" altLang="zh-CN" dirty="0"/>
              <a:t>5</a:t>
            </a:r>
            <a:r>
              <a:rPr lang="zh-CN" altLang="zh-CN" dirty="0"/>
              <a:t>年</a:t>
            </a:r>
            <a:r>
              <a:rPr lang="en-US" altLang="zh-CN" dirty="0"/>
              <a:t>)</a:t>
            </a:r>
            <a:r>
              <a:rPr lang="zh-CN" altLang="zh-CN" dirty="0"/>
              <a:t>合法居留资格，</a:t>
            </a:r>
            <a:r>
              <a:rPr lang="en-US" altLang="zh-CN" dirty="0"/>
              <a:t>5</a:t>
            </a:r>
            <a:r>
              <a:rPr lang="zh-CN" altLang="zh-CN" dirty="0"/>
              <a:t>年内在住在国累计居留不少于</a:t>
            </a:r>
            <a:r>
              <a:rPr lang="en-US" altLang="zh-CN" dirty="0"/>
              <a:t>30</a:t>
            </a:r>
            <a:r>
              <a:rPr lang="zh-CN" altLang="zh-CN" dirty="0"/>
              <a:t>个月，视为华侨</a:t>
            </a:r>
            <a:r>
              <a:rPr lang="zh-CN" altLang="zh-CN" dirty="0" smtClean="0"/>
              <a:t>。</a:t>
            </a:r>
            <a:endParaRPr lang="en-US" altLang="zh-CN" dirty="0" smtClean="0"/>
          </a:p>
          <a:p>
            <a:pPr lvl="2">
              <a:buFont typeface="Wingdings" panose="05000000000000000000" pitchFamily="2" charset="2"/>
              <a:buChar char="Ø"/>
            </a:pPr>
            <a:endParaRPr lang="zh-CN" altLang="zh-CN" sz="1200" dirty="0"/>
          </a:p>
          <a:p>
            <a:pPr lvl="2">
              <a:buFont typeface="Wingdings" panose="05000000000000000000" pitchFamily="2" charset="2"/>
              <a:buChar char="Ø"/>
            </a:pPr>
            <a:r>
              <a:rPr lang="zh-CN" altLang="zh-CN" dirty="0"/>
              <a:t>　　</a:t>
            </a:r>
            <a:r>
              <a:rPr lang="en-US" altLang="zh-CN" dirty="0"/>
              <a:t>(</a:t>
            </a:r>
            <a:r>
              <a:rPr lang="zh-CN" altLang="zh-CN" dirty="0"/>
              <a:t>三</a:t>
            </a:r>
            <a:r>
              <a:rPr lang="en-US" altLang="zh-CN" dirty="0"/>
              <a:t>)</a:t>
            </a:r>
            <a:r>
              <a:rPr lang="zh-CN" altLang="zh-CN" dirty="0"/>
              <a:t>中国公民出国留学</a:t>
            </a:r>
            <a:r>
              <a:rPr lang="en-US" altLang="zh-CN" dirty="0"/>
              <a:t>(</a:t>
            </a:r>
            <a:r>
              <a:rPr lang="zh-CN" altLang="zh-CN" dirty="0"/>
              <a:t>包括公派和自费</a:t>
            </a:r>
            <a:r>
              <a:rPr lang="en-US" altLang="zh-CN" dirty="0"/>
              <a:t>)</a:t>
            </a:r>
            <a:r>
              <a:rPr lang="zh-CN" altLang="zh-CN" dirty="0"/>
              <a:t>在外学习期间，或因公务出国</a:t>
            </a:r>
            <a:r>
              <a:rPr lang="en-US" altLang="zh-CN" dirty="0"/>
              <a:t>(</a:t>
            </a:r>
            <a:r>
              <a:rPr lang="zh-CN" altLang="zh-CN" dirty="0"/>
              <a:t>包括外派劳务人员</a:t>
            </a:r>
            <a:r>
              <a:rPr lang="en-US" altLang="zh-CN" dirty="0"/>
              <a:t>)</a:t>
            </a:r>
            <a:r>
              <a:rPr lang="zh-CN" altLang="zh-CN" dirty="0"/>
              <a:t>在外工作期间，均不视为华侨。</a:t>
            </a:r>
            <a:endParaRPr lang="zh-CN" altLang="zh-CN" sz="1200" dirty="0"/>
          </a:p>
          <a:p>
            <a:pPr lvl="1">
              <a:buFont typeface="Wingdings" panose="05000000000000000000" pitchFamily="2" charset="2"/>
              <a:buChar char="Ø"/>
            </a:pPr>
            <a:endParaRPr lang="en-US" altLang="zh-CN" b="1" dirty="0" smtClean="0"/>
          </a:p>
          <a:p>
            <a:pPr lvl="1">
              <a:buFont typeface="Wingdings" panose="05000000000000000000" pitchFamily="2" charset="2"/>
              <a:buChar char="Ø"/>
            </a:pPr>
            <a:endParaRPr lang="en-US" altLang="zh-CN" b="1" dirty="0"/>
          </a:p>
          <a:p>
            <a:pPr lvl="1">
              <a:buFont typeface="Wingdings" panose="05000000000000000000" pitchFamily="2" charset="2"/>
              <a:buChar char="Ø"/>
            </a:pPr>
            <a:r>
              <a:rPr lang="zh-CN" altLang="en-US" b="1" dirty="0" smtClean="0"/>
              <a:t>涉及报表</a:t>
            </a:r>
            <a:endParaRPr lang="en-US" altLang="zh-CN" b="1" dirty="0" smtClean="0"/>
          </a:p>
          <a:p>
            <a:pPr lvl="2">
              <a:buFont typeface="Wingdings" panose="05000000000000000000" pitchFamily="2" charset="2"/>
              <a:buChar char="Ø"/>
            </a:pPr>
            <a:endParaRPr lang="en-US" altLang="zh-CN" b="1" dirty="0"/>
          </a:p>
          <a:p>
            <a:pPr lvl="2">
              <a:buFont typeface="Wingdings" panose="05000000000000000000" pitchFamily="2" charset="2"/>
              <a:buChar char="Ø"/>
            </a:pPr>
            <a:r>
              <a:rPr lang="en-US" altLang="zh-CN" b="1" dirty="0" smtClean="0"/>
              <a:t>——</a:t>
            </a:r>
            <a:r>
              <a:rPr lang="zh-CN" altLang="zh-CN" b="1" dirty="0"/>
              <a:t>中职基</a:t>
            </a:r>
            <a:r>
              <a:rPr lang="en-US" altLang="zh-CN" b="1" dirty="0"/>
              <a:t>342</a:t>
            </a:r>
            <a:r>
              <a:rPr lang="zh-CN" altLang="zh-CN" b="1" dirty="0"/>
              <a:t>在校生中其他情况</a:t>
            </a:r>
          </a:p>
          <a:p>
            <a:pPr lvl="1">
              <a:buFont typeface="Wingdings" panose="05000000000000000000" pitchFamily="2" charset="2"/>
              <a:buChar char="Ø"/>
            </a:pPr>
            <a:endParaRPr lang="en-US" altLang="zh-CN" b="1" dirty="0"/>
          </a:p>
        </p:txBody>
      </p:sp>
      <p:sp>
        <p:nvSpPr>
          <p:cNvPr id="2" name="灯片编号占位符 1"/>
          <p:cNvSpPr>
            <a:spLocks noGrp="1"/>
          </p:cNvSpPr>
          <p:nvPr>
            <p:ph type="sldNum" sz="quarter" idx="12"/>
          </p:nvPr>
        </p:nvSpPr>
        <p:spPr/>
        <p:txBody>
          <a:bodyPr/>
          <a:lstStyle/>
          <a:p>
            <a:fld id="{08A7F96F-1D34-4AD8-A324-DDD9B7126D3B}" type="slidenum">
              <a:rPr lang="en-US" smtClean="0"/>
              <a:pPr/>
              <a:t>46</a:t>
            </a:fld>
            <a:endParaRPr lang="en-US" dirty="0"/>
          </a:p>
        </p:txBody>
      </p:sp>
      <p:sp>
        <p:nvSpPr>
          <p:cNvPr id="6"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中等职业教育</a:t>
            </a:r>
            <a:endParaRPr lang="en-US" dirty="0">
              <a:solidFill>
                <a:srgbClr val="FF0000"/>
              </a:solidFill>
            </a:endParaRPr>
          </a:p>
        </p:txBody>
      </p:sp>
    </p:spTree>
    <p:extLst>
      <p:ext uri="{BB962C8B-B14F-4D97-AF65-F5344CB8AC3E}">
        <p14:creationId xmlns:p14="http://schemas.microsoft.com/office/powerpoint/2010/main" val="1052271708"/>
      </p:ext>
    </p:extLst>
  </p:cSld>
  <p:clrMapOvr>
    <a:masterClrMapping/>
  </p:clrMapOvr>
  <p:transition>
    <p:wipe dir="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93800" y="1558925"/>
            <a:ext cx="7492998"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buFont typeface="Wingdings" panose="05000000000000000000" pitchFamily="2" charset="2"/>
              <a:buChar char="Ø"/>
            </a:pPr>
            <a:r>
              <a:rPr lang="zh-CN" altLang="en-US" sz="2800" dirty="0" smtClean="0"/>
              <a:t>第三部分  高等教育</a:t>
            </a:r>
            <a:endParaRPr lang="en-US" altLang="zh-CN" sz="2800" dirty="0"/>
          </a:p>
          <a:p>
            <a:pPr>
              <a:buFont typeface="Wingdings" panose="05000000000000000000" pitchFamily="2" charset="2"/>
              <a:buChar char="Ø"/>
            </a:pPr>
            <a:endParaRPr lang="en-US" altLang="zh-CN" b="1" dirty="0" smtClean="0"/>
          </a:p>
          <a:p>
            <a:pPr lvl="1">
              <a:buFont typeface="Wingdings" panose="05000000000000000000" pitchFamily="2" charset="2"/>
              <a:buChar char="Ø"/>
            </a:pPr>
            <a:r>
              <a:rPr lang="zh-CN" altLang="en-US" sz="2400" b="1" dirty="0" smtClean="0"/>
              <a:t>第一、</a:t>
            </a:r>
            <a:r>
              <a:rPr lang="zh-CN" altLang="zh-CN" sz="2400" b="1" dirty="0"/>
              <a:t>修订</a:t>
            </a:r>
            <a:r>
              <a:rPr lang="zh-CN" altLang="zh-CN" sz="2400" b="1" dirty="0" smtClean="0"/>
              <a:t>《学位授予和人才培养学科目录》</a:t>
            </a:r>
            <a:endParaRPr lang="en-US" altLang="zh-CN" sz="2400" b="1" dirty="0" smtClean="0"/>
          </a:p>
          <a:p>
            <a:pPr lvl="1">
              <a:buFont typeface="Wingdings" panose="05000000000000000000" pitchFamily="2" charset="2"/>
              <a:buChar char="Ø"/>
            </a:pPr>
            <a:endParaRPr lang="en-US" altLang="zh-CN" b="1" dirty="0"/>
          </a:p>
          <a:p>
            <a:pPr lvl="1">
              <a:buFont typeface="Wingdings" panose="05000000000000000000" pitchFamily="2" charset="2"/>
              <a:buChar char="Ø"/>
            </a:pPr>
            <a:endParaRPr lang="en-US" altLang="zh-CN" b="1" dirty="0" smtClean="0"/>
          </a:p>
          <a:p>
            <a:pPr lvl="2">
              <a:buFont typeface="Wingdings" panose="05000000000000000000" pitchFamily="2" charset="2"/>
              <a:buChar char="Ø"/>
            </a:pPr>
            <a:r>
              <a:rPr lang="zh-CN" altLang="en-US" dirty="0" smtClean="0"/>
              <a:t>一、背景</a:t>
            </a:r>
            <a:endParaRPr lang="en-US" altLang="zh-CN" dirty="0" smtClean="0"/>
          </a:p>
          <a:p>
            <a:pPr lvl="2">
              <a:buFont typeface="Wingdings" panose="05000000000000000000" pitchFamily="2" charset="2"/>
              <a:buChar char="Ø"/>
            </a:pPr>
            <a:endParaRPr lang="en-US" altLang="zh-CN" dirty="0"/>
          </a:p>
          <a:p>
            <a:pPr lvl="3">
              <a:buFont typeface="Wingdings" panose="05000000000000000000" pitchFamily="2" charset="2"/>
              <a:buChar char="Ø"/>
            </a:pPr>
            <a:r>
              <a:rPr lang="zh-CN" altLang="zh-CN" dirty="0" smtClean="0"/>
              <a:t>根据</a:t>
            </a:r>
            <a:r>
              <a:rPr lang="zh-CN" altLang="zh-CN" dirty="0"/>
              <a:t>《学位授予和人才培养学科目录设置与管理办法》的规定和程序，经专家论证，国务院学位委员会学科评议组评议，报国务院学位委员会批准，决定在</a:t>
            </a:r>
            <a:r>
              <a:rPr lang="en-US" altLang="zh-CN" dirty="0"/>
              <a:t>“</a:t>
            </a:r>
            <a:r>
              <a:rPr lang="zh-CN" altLang="zh-CN" dirty="0"/>
              <a:t>工学</a:t>
            </a:r>
            <a:r>
              <a:rPr lang="en-US" altLang="zh-CN" dirty="0"/>
              <a:t>”</a:t>
            </a:r>
            <a:r>
              <a:rPr lang="zh-CN" altLang="zh-CN" dirty="0"/>
              <a:t>门类下增设</a:t>
            </a:r>
            <a:r>
              <a:rPr lang="en-US" altLang="zh-CN" dirty="0"/>
              <a:t>“</a:t>
            </a:r>
            <a:r>
              <a:rPr lang="zh-CN" altLang="zh-CN" dirty="0">
                <a:solidFill>
                  <a:srgbClr val="FF0000"/>
                </a:solidFill>
              </a:rPr>
              <a:t>网络空间安全</a:t>
            </a:r>
            <a:r>
              <a:rPr lang="en-US" altLang="zh-CN" dirty="0"/>
              <a:t>”</a:t>
            </a:r>
            <a:r>
              <a:rPr lang="zh-CN" altLang="zh-CN" dirty="0"/>
              <a:t>一级学科，学科代码为</a:t>
            </a:r>
            <a:r>
              <a:rPr lang="en-US" altLang="zh-CN" dirty="0"/>
              <a:t>“0839"</a:t>
            </a:r>
            <a:r>
              <a:rPr lang="zh-CN" altLang="zh-CN" dirty="0"/>
              <a:t>，授予</a:t>
            </a:r>
            <a:r>
              <a:rPr lang="en-US" altLang="zh-CN" dirty="0"/>
              <a:t>“</a:t>
            </a:r>
            <a:r>
              <a:rPr lang="zh-CN" altLang="zh-CN" dirty="0"/>
              <a:t>工学</a:t>
            </a:r>
            <a:r>
              <a:rPr lang="en-US" altLang="zh-CN" dirty="0"/>
              <a:t>’’</a:t>
            </a:r>
            <a:r>
              <a:rPr lang="zh-CN" altLang="zh-CN" dirty="0"/>
              <a:t>学位</a:t>
            </a:r>
            <a:r>
              <a:rPr lang="zh-CN" altLang="zh-CN" dirty="0" smtClean="0"/>
              <a:t>。</a:t>
            </a:r>
            <a:endParaRPr lang="en-US" altLang="zh-CN" dirty="0" smtClean="0"/>
          </a:p>
          <a:p>
            <a:pPr lvl="2">
              <a:buFont typeface="Wingdings" panose="05000000000000000000" pitchFamily="2" charset="2"/>
              <a:buChar char="Ø"/>
            </a:pPr>
            <a:endParaRPr lang="en-US" altLang="zh-CN" b="1" dirty="0" smtClean="0"/>
          </a:p>
          <a:p>
            <a:pPr lvl="2">
              <a:buFont typeface="Wingdings" panose="05000000000000000000" pitchFamily="2" charset="2"/>
              <a:buChar char="Ø"/>
            </a:pPr>
            <a:r>
              <a:rPr lang="zh-CN" altLang="en-US" dirty="0" smtClean="0"/>
              <a:t>二、</a:t>
            </a:r>
            <a:r>
              <a:rPr lang="zh-CN" altLang="zh-CN" dirty="0" smtClean="0"/>
              <a:t>涉及</a:t>
            </a:r>
            <a:r>
              <a:rPr lang="zh-CN" altLang="zh-CN" dirty="0"/>
              <a:t>高等教育学校填报的</a:t>
            </a:r>
            <a:r>
              <a:rPr lang="zh-CN" altLang="zh-CN" dirty="0" smtClean="0"/>
              <a:t>报表</a:t>
            </a:r>
            <a:endParaRPr lang="en-US" altLang="zh-CN" dirty="0" smtClean="0"/>
          </a:p>
          <a:p>
            <a:pPr lvl="2">
              <a:buFont typeface="Wingdings" panose="05000000000000000000" pitchFamily="2" charset="2"/>
              <a:buChar char="Ø"/>
            </a:pPr>
            <a:endParaRPr lang="zh-CN" altLang="zh-CN" b="1" dirty="0"/>
          </a:p>
          <a:p>
            <a:pPr lvl="3">
              <a:buFont typeface="Wingdings" panose="05000000000000000000" pitchFamily="2" charset="2"/>
              <a:buChar char="Ø"/>
            </a:pPr>
            <a:r>
              <a:rPr lang="zh-CN" altLang="zh-CN" dirty="0"/>
              <a:t>高基</a:t>
            </a:r>
            <a:r>
              <a:rPr lang="en-US" altLang="zh-CN" dirty="0"/>
              <a:t>317</a:t>
            </a:r>
            <a:r>
              <a:rPr lang="zh-CN" altLang="zh-CN" dirty="0"/>
              <a:t>硕士研究生分专业（领域）学生数</a:t>
            </a:r>
            <a:endParaRPr lang="zh-CN" altLang="zh-CN" sz="5200" b="1" dirty="0"/>
          </a:p>
          <a:p>
            <a:pPr lvl="3">
              <a:buFont typeface="Wingdings" panose="05000000000000000000" pitchFamily="2" charset="2"/>
              <a:buChar char="Ø"/>
            </a:pPr>
            <a:r>
              <a:rPr lang="zh-CN" altLang="zh-CN" dirty="0"/>
              <a:t>高基</a:t>
            </a:r>
            <a:r>
              <a:rPr lang="en-US" altLang="zh-CN" dirty="0"/>
              <a:t>318</a:t>
            </a:r>
            <a:r>
              <a:rPr lang="zh-CN" altLang="zh-CN" dirty="0"/>
              <a:t>博士研究生分专业（领域）学生数</a:t>
            </a:r>
          </a:p>
          <a:p>
            <a:pPr lvl="3">
              <a:buFont typeface="Wingdings" panose="05000000000000000000" pitchFamily="2" charset="2"/>
              <a:buChar char="Ø"/>
            </a:pPr>
            <a:r>
              <a:rPr lang="zh-CN" altLang="zh-CN" dirty="0"/>
              <a:t>高基</a:t>
            </a:r>
            <a:r>
              <a:rPr lang="en-US" altLang="zh-CN" dirty="0"/>
              <a:t>351</a:t>
            </a:r>
            <a:r>
              <a:rPr lang="zh-CN" altLang="zh-CN" dirty="0"/>
              <a:t>在职人员攻读硕士学位分专业（领域）学生数</a:t>
            </a:r>
            <a:endParaRPr lang="en-US" altLang="zh-CN" dirty="0"/>
          </a:p>
        </p:txBody>
      </p:sp>
      <p:sp>
        <p:nvSpPr>
          <p:cNvPr id="2" name="灯片编号占位符 1"/>
          <p:cNvSpPr>
            <a:spLocks noGrp="1"/>
          </p:cNvSpPr>
          <p:nvPr>
            <p:ph type="sldNum" sz="quarter" idx="12"/>
          </p:nvPr>
        </p:nvSpPr>
        <p:spPr/>
        <p:txBody>
          <a:bodyPr/>
          <a:lstStyle/>
          <a:p>
            <a:fld id="{08A7F96F-1D34-4AD8-A324-DDD9B7126D3B}" type="slidenum">
              <a:rPr lang="en-US" smtClean="0"/>
              <a:pPr/>
              <a:t>47</a:t>
            </a:fld>
            <a:endParaRPr lang="en-US" dirty="0"/>
          </a:p>
        </p:txBody>
      </p:sp>
      <p:sp>
        <p:nvSpPr>
          <p:cNvPr id="6"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高等教育</a:t>
            </a:r>
            <a:endParaRPr lang="en-US" dirty="0">
              <a:solidFill>
                <a:srgbClr val="FF0000"/>
              </a:solidFill>
            </a:endParaRPr>
          </a:p>
        </p:txBody>
      </p:sp>
    </p:spTree>
    <p:extLst>
      <p:ext uri="{BB962C8B-B14F-4D97-AF65-F5344CB8AC3E}">
        <p14:creationId xmlns:p14="http://schemas.microsoft.com/office/powerpoint/2010/main" val="693797732"/>
      </p:ext>
    </p:extLst>
  </p:cSld>
  <p:clrMapOvr>
    <a:masterClrMapping/>
  </p:clrMapOvr>
  <p:transition>
    <p:wipe dir="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93800" y="1558925"/>
            <a:ext cx="7492998"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zh-CN" altLang="en-US" b="1" dirty="0" smtClean="0"/>
              <a:t>第二、</a:t>
            </a:r>
            <a:r>
              <a:rPr lang="zh-CN" altLang="zh-CN" b="1" dirty="0"/>
              <a:t>修订《普通高等学校本科专业目录》</a:t>
            </a:r>
            <a:endParaRPr lang="en-US" altLang="zh-CN" b="1" dirty="0" smtClean="0"/>
          </a:p>
          <a:p>
            <a:pPr lvl="1">
              <a:buFont typeface="Wingdings" panose="05000000000000000000" pitchFamily="2" charset="2"/>
              <a:buChar char="Ø"/>
            </a:pPr>
            <a:endParaRPr lang="en-US" altLang="zh-CN" b="1" dirty="0"/>
          </a:p>
          <a:p>
            <a:pPr lvl="1">
              <a:buFont typeface="Wingdings" panose="05000000000000000000" pitchFamily="2" charset="2"/>
              <a:buChar char="Ø"/>
            </a:pPr>
            <a:endParaRPr lang="en-US" altLang="zh-CN" b="1" dirty="0" smtClean="0"/>
          </a:p>
          <a:p>
            <a:pPr lvl="2">
              <a:buFont typeface="Wingdings" panose="05000000000000000000" pitchFamily="2" charset="2"/>
              <a:buChar char="Ø"/>
            </a:pPr>
            <a:r>
              <a:rPr lang="zh-CN" altLang="en-US" dirty="0"/>
              <a:t>一</a:t>
            </a:r>
            <a:r>
              <a:rPr lang="zh-CN" altLang="en-US" dirty="0" smtClean="0"/>
              <a:t>、背景</a:t>
            </a:r>
            <a:endParaRPr lang="en-US" altLang="zh-CN" dirty="0" smtClean="0"/>
          </a:p>
          <a:p>
            <a:pPr lvl="2">
              <a:buFont typeface="Wingdings" panose="05000000000000000000" pitchFamily="2" charset="2"/>
              <a:buChar char="Ø"/>
            </a:pPr>
            <a:endParaRPr lang="en-US" altLang="zh-CN" dirty="0"/>
          </a:p>
          <a:p>
            <a:pPr lvl="3">
              <a:buFont typeface="Wingdings" panose="05000000000000000000" pitchFamily="2" charset="2"/>
              <a:buChar char="Ø"/>
            </a:pPr>
            <a:r>
              <a:rPr lang="zh-CN" altLang="zh-CN" dirty="0"/>
              <a:t>根据《普通高等学校本科专业设置管理规定》（教高〔</a:t>
            </a:r>
            <a:r>
              <a:rPr lang="en-US" altLang="zh-CN" dirty="0"/>
              <a:t>2012</a:t>
            </a:r>
            <a:r>
              <a:rPr lang="zh-CN" altLang="zh-CN" dirty="0"/>
              <a:t>〕</a:t>
            </a:r>
            <a:r>
              <a:rPr lang="en-US" altLang="zh-CN" dirty="0"/>
              <a:t>9</a:t>
            </a:r>
            <a:r>
              <a:rPr lang="zh-CN" altLang="zh-CN" dirty="0"/>
              <a:t>号）的要求，经申报、公示、审核等程序，确定了审批同意设置的国家控制布点专业及尚未列入目录的新专业名单。涉及</a:t>
            </a:r>
            <a:r>
              <a:rPr lang="en-US" altLang="zh-CN" dirty="0"/>
              <a:t>8</a:t>
            </a:r>
            <a:r>
              <a:rPr lang="zh-CN" altLang="zh-CN" dirty="0"/>
              <a:t>个学科门类，新增</a:t>
            </a:r>
            <a:r>
              <a:rPr lang="en-US" altLang="zh-CN" dirty="0"/>
              <a:t>23</a:t>
            </a:r>
            <a:r>
              <a:rPr lang="zh-CN" altLang="zh-CN" dirty="0"/>
              <a:t>个本科专业</a:t>
            </a:r>
          </a:p>
          <a:p>
            <a:pPr lvl="2">
              <a:buFont typeface="Wingdings" panose="05000000000000000000" pitchFamily="2" charset="2"/>
              <a:buChar char="Ø"/>
            </a:pPr>
            <a:endParaRPr lang="en-US" altLang="zh-CN" b="1" dirty="0" smtClean="0"/>
          </a:p>
          <a:p>
            <a:pPr lvl="2">
              <a:buFont typeface="Wingdings" panose="05000000000000000000" pitchFamily="2" charset="2"/>
              <a:buChar char="Ø"/>
            </a:pPr>
            <a:r>
              <a:rPr lang="zh-CN" altLang="en-US" dirty="0" smtClean="0"/>
              <a:t>二、</a:t>
            </a:r>
            <a:r>
              <a:rPr lang="zh-CN" altLang="zh-CN" dirty="0" smtClean="0"/>
              <a:t>涉及</a:t>
            </a:r>
            <a:r>
              <a:rPr lang="zh-CN" altLang="zh-CN" dirty="0"/>
              <a:t>高等教育学校填报的</a:t>
            </a:r>
            <a:r>
              <a:rPr lang="zh-CN" altLang="zh-CN" dirty="0" smtClean="0"/>
              <a:t>报表</a:t>
            </a:r>
            <a:endParaRPr lang="en-US" altLang="zh-CN" dirty="0" smtClean="0"/>
          </a:p>
          <a:p>
            <a:pPr lvl="2">
              <a:buFont typeface="Wingdings" panose="05000000000000000000" pitchFamily="2" charset="2"/>
              <a:buChar char="Ø"/>
            </a:pPr>
            <a:endParaRPr lang="zh-CN" altLang="zh-CN" b="1" dirty="0"/>
          </a:p>
          <a:p>
            <a:pPr lvl="3">
              <a:buFont typeface="Wingdings" panose="05000000000000000000" pitchFamily="2" charset="2"/>
              <a:buChar char="Ø"/>
            </a:pPr>
            <a:r>
              <a:rPr lang="zh-CN" altLang="zh-CN" dirty="0"/>
              <a:t>高基</a:t>
            </a:r>
            <a:r>
              <a:rPr lang="en-US" altLang="zh-CN" dirty="0"/>
              <a:t>312</a:t>
            </a:r>
            <a:r>
              <a:rPr lang="zh-CN" altLang="zh-CN" dirty="0"/>
              <a:t>普通本科分专业学生数</a:t>
            </a:r>
          </a:p>
          <a:p>
            <a:pPr lvl="3">
              <a:buFont typeface="Wingdings" panose="05000000000000000000" pitchFamily="2" charset="2"/>
              <a:buChar char="Ø"/>
            </a:pPr>
            <a:r>
              <a:rPr lang="zh-CN" altLang="zh-CN" dirty="0"/>
              <a:t>高基</a:t>
            </a:r>
            <a:r>
              <a:rPr lang="en-US" altLang="zh-CN" dirty="0"/>
              <a:t>314</a:t>
            </a:r>
            <a:r>
              <a:rPr lang="zh-CN" altLang="zh-CN" dirty="0"/>
              <a:t>成人本科分专业学生数</a:t>
            </a:r>
          </a:p>
          <a:p>
            <a:pPr lvl="3">
              <a:buFont typeface="Wingdings" panose="05000000000000000000" pitchFamily="2" charset="2"/>
              <a:buChar char="Ø"/>
            </a:pPr>
            <a:r>
              <a:rPr lang="zh-CN" altLang="zh-CN" dirty="0"/>
              <a:t>高基</a:t>
            </a:r>
            <a:r>
              <a:rPr lang="en-US" altLang="zh-CN" dirty="0"/>
              <a:t>316</a:t>
            </a:r>
            <a:r>
              <a:rPr lang="zh-CN" altLang="zh-CN" dirty="0"/>
              <a:t>网络本科分专业学生数</a:t>
            </a:r>
            <a:endParaRPr lang="en-US" altLang="zh-CN" dirty="0"/>
          </a:p>
        </p:txBody>
      </p:sp>
      <p:sp>
        <p:nvSpPr>
          <p:cNvPr id="2" name="灯片编号占位符 1"/>
          <p:cNvSpPr>
            <a:spLocks noGrp="1"/>
          </p:cNvSpPr>
          <p:nvPr>
            <p:ph type="sldNum" sz="quarter" idx="12"/>
          </p:nvPr>
        </p:nvSpPr>
        <p:spPr/>
        <p:txBody>
          <a:bodyPr/>
          <a:lstStyle/>
          <a:p>
            <a:fld id="{08A7F96F-1D34-4AD8-A324-DDD9B7126D3B}" type="slidenum">
              <a:rPr lang="en-US" smtClean="0"/>
              <a:pPr/>
              <a:t>48</a:t>
            </a:fld>
            <a:endParaRPr lang="en-US" dirty="0"/>
          </a:p>
        </p:txBody>
      </p:sp>
      <p:sp>
        <p:nvSpPr>
          <p:cNvPr id="6"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高等教育</a:t>
            </a:r>
            <a:endParaRPr lang="en-US" dirty="0">
              <a:solidFill>
                <a:srgbClr val="FF0000"/>
              </a:solidFill>
            </a:endParaRPr>
          </a:p>
        </p:txBody>
      </p:sp>
    </p:spTree>
    <p:extLst>
      <p:ext uri="{BB962C8B-B14F-4D97-AF65-F5344CB8AC3E}">
        <p14:creationId xmlns:p14="http://schemas.microsoft.com/office/powerpoint/2010/main" val="1786290667"/>
      </p:ext>
    </p:extLst>
  </p:cSld>
  <p:clrMapOvr>
    <a:masterClrMapping/>
  </p:clrMapOvr>
  <p:transition>
    <p:wipe dir="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93800" y="1558925"/>
            <a:ext cx="7492998"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zh-CN" altLang="en-US" b="1" dirty="0" smtClean="0"/>
              <a:t>第三、</a:t>
            </a:r>
            <a:r>
              <a:rPr lang="zh-CN" altLang="zh-CN" b="1" dirty="0"/>
              <a:t>修订发布了《普通高等学校高等职业教育专科（专业）目录（</a:t>
            </a:r>
            <a:r>
              <a:rPr lang="en-US" altLang="zh-CN" b="1" dirty="0"/>
              <a:t>2015</a:t>
            </a:r>
            <a:r>
              <a:rPr lang="zh-CN" altLang="zh-CN" b="1" dirty="0"/>
              <a:t>年）》</a:t>
            </a:r>
            <a:endParaRPr lang="en-US" altLang="zh-CN" b="1" dirty="0" smtClean="0"/>
          </a:p>
          <a:p>
            <a:pPr lvl="1">
              <a:buFont typeface="Wingdings" panose="05000000000000000000" pitchFamily="2" charset="2"/>
              <a:buChar char="Ø"/>
            </a:pPr>
            <a:endParaRPr lang="en-US" altLang="zh-CN" b="1" dirty="0"/>
          </a:p>
          <a:p>
            <a:pPr lvl="1">
              <a:buFont typeface="Wingdings" panose="05000000000000000000" pitchFamily="2" charset="2"/>
              <a:buChar char="Ø"/>
            </a:pPr>
            <a:endParaRPr lang="en-US" altLang="zh-CN" b="1" dirty="0" smtClean="0"/>
          </a:p>
          <a:p>
            <a:pPr lvl="2">
              <a:buFont typeface="Wingdings" panose="05000000000000000000" pitchFamily="2" charset="2"/>
              <a:buChar char="Ø"/>
            </a:pPr>
            <a:r>
              <a:rPr lang="zh-CN" altLang="en-US" dirty="0" smtClean="0"/>
              <a:t>一、背景</a:t>
            </a:r>
            <a:endParaRPr lang="en-US" altLang="zh-CN" dirty="0" smtClean="0"/>
          </a:p>
          <a:p>
            <a:pPr lvl="2">
              <a:buFont typeface="Wingdings" panose="05000000000000000000" pitchFamily="2" charset="2"/>
              <a:buChar char="Ø"/>
            </a:pPr>
            <a:endParaRPr lang="en-US" altLang="zh-CN" dirty="0"/>
          </a:p>
          <a:p>
            <a:pPr lvl="3">
              <a:buFont typeface="Wingdings" panose="05000000000000000000" pitchFamily="2" charset="2"/>
              <a:buChar char="Ø"/>
            </a:pPr>
            <a:r>
              <a:rPr lang="zh-CN" altLang="zh-CN" dirty="0"/>
              <a:t>与原《目录》相比，修订后的《目录》在体系结构上做了较大调整，设置了“专业方向举例”“主要对应职业类别”“衔接中职专业举例”“接续本科专业举例”等四项内容。专业大类维持原来的</a:t>
            </a:r>
            <a:r>
              <a:rPr lang="en-US" altLang="zh-CN" dirty="0"/>
              <a:t>19</a:t>
            </a:r>
            <a:r>
              <a:rPr lang="zh-CN" altLang="zh-CN" dirty="0"/>
              <a:t>个不变，排序和划分有所调整；专业类由原来的</a:t>
            </a:r>
            <a:r>
              <a:rPr lang="en-US" altLang="zh-CN" dirty="0"/>
              <a:t>78</a:t>
            </a:r>
            <a:r>
              <a:rPr lang="zh-CN" altLang="zh-CN" dirty="0"/>
              <a:t>个调整增加到</a:t>
            </a:r>
            <a:r>
              <a:rPr lang="en-US" altLang="zh-CN" dirty="0"/>
              <a:t>99</a:t>
            </a:r>
            <a:r>
              <a:rPr lang="zh-CN" altLang="zh-CN" dirty="0"/>
              <a:t>个；专业由原来的</a:t>
            </a:r>
            <a:r>
              <a:rPr lang="en-US" altLang="zh-CN" dirty="0"/>
              <a:t>1170</a:t>
            </a:r>
            <a:r>
              <a:rPr lang="zh-CN" altLang="zh-CN" dirty="0"/>
              <a:t>个调减到</a:t>
            </a:r>
            <a:r>
              <a:rPr lang="en-US" altLang="zh-CN" dirty="0"/>
              <a:t>747</a:t>
            </a:r>
            <a:r>
              <a:rPr lang="zh-CN" altLang="zh-CN" dirty="0"/>
              <a:t>个；列举专业方向</a:t>
            </a:r>
            <a:r>
              <a:rPr lang="en-US" altLang="zh-CN" dirty="0"/>
              <a:t>749</a:t>
            </a:r>
            <a:r>
              <a:rPr lang="zh-CN" altLang="zh-CN" dirty="0"/>
              <a:t>个、主要对应职业类别</a:t>
            </a:r>
            <a:r>
              <a:rPr lang="en-US" altLang="zh-CN" dirty="0"/>
              <a:t>291</a:t>
            </a:r>
            <a:r>
              <a:rPr lang="zh-CN" altLang="zh-CN" dirty="0"/>
              <a:t>个、衔接中职专业</a:t>
            </a:r>
            <a:r>
              <a:rPr lang="en-US" altLang="zh-CN" dirty="0"/>
              <a:t>306</a:t>
            </a:r>
            <a:r>
              <a:rPr lang="zh-CN" altLang="zh-CN" dirty="0"/>
              <a:t>个、接续本科专业</a:t>
            </a:r>
            <a:r>
              <a:rPr lang="en-US" altLang="zh-CN" dirty="0"/>
              <a:t>344</a:t>
            </a:r>
            <a:r>
              <a:rPr lang="zh-CN" altLang="zh-CN" dirty="0"/>
              <a:t>个</a:t>
            </a:r>
            <a:r>
              <a:rPr lang="zh-CN" altLang="zh-CN" dirty="0" smtClean="0"/>
              <a:t>。</a:t>
            </a:r>
            <a:endParaRPr lang="en-US" altLang="zh-CN" dirty="0" smtClean="0"/>
          </a:p>
          <a:p>
            <a:pPr lvl="3">
              <a:buFont typeface="Wingdings" panose="05000000000000000000" pitchFamily="2" charset="2"/>
              <a:buChar char="Ø"/>
            </a:pPr>
            <a:endParaRPr lang="en-US" altLang="zh-CN" dirty="0" smtClean="0"/>
          </a:p>
        </p:txBody>
      </p:sp>
      <p:sp>
        <p:nvSpPr>
          <p:cNvPr id="2" name="灯片编号占位符 1"/>
          <p:cNvSpPr>
            <a:spLocks noGrp="1"/>
          </p:cNvSpPr>
          <p:nvPr>
            <p:ph type="sldNum" sz="quarter" idx="12"/>
          </p:nvPr>
        </p:nvSpPr>
        <p:spPr/>
        <p:txBody>
          <a:bodyPr/>
          <a:lstStyle/>
          <a:p>
            <a:fld id="{08A7F96F-1D34-4AD8-A324-DDD9B7126D3B}" type="slidenum">
              <a:rPr lang="en-US" smtClean="0"/>
              <a:pPr/>
              <a:t>49</a:t>
            </a:fld>
            <a:endParaRPr lang="en-US" dirty="0"/>
          </a:p>
        </p:txBody>
      </p:sp>
      <p:sp>
        <p:nvSpPr>
          <p:cNvPr id="6"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高等教育</a:t>
            </a:r>
            <a:endParaRPr lang="en-US" dirty="0">
              <a:solidFill>
                <a:srgbClr val="FF0000"/>
              </a:solidFill>
            </a:endParaRPr>
          </a:p>
        </p:txBody>
      </p:sp>
    </p:spTree>
    <p:extLst>
      <p:ext uri="{BB962C8B-B14F-4D97-AF65-F5344CB8AC3E}">
        <p14:creationId xmlns:p14="http://schemas.microsoft.com/office/powerpoint/2010/main" val="2955836366"/>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endParaRPr lang="en-US" dirty="0">
              <a:solidFill>
                <a:srgbClr val="FF0000"/>
              </a:solidFill>
            </a:endParaRPr>
          </a:p>
        </p:txBody>
      </p:sp>
      <p:sp>
        <p:nvSpPr>
          <p:cNvPr id="3" name="内容占位符 2"/>
          <p:cNvSpPr>
            <a:spLocks noGrp="1"/>
          </p:cNvSpPr>
          <p:nvPr>
            <p:ph idx="1"/>
          </p:nvPr>
        </p:nvSpPr>
        <p:spPr/>
        <p:txBody>
          <a:bodyPr>
            <a:normAutofit lnSpcReduction="10000"/>
          </a:bodyPr>
          <a:lstStyle/>
          <a:p>
            <a:pPr>
              <a:buFont typeface="Wingdings" panose="05000000000000000000" pitchFamily="2" charset="2"/>
              <a:buChar char="Ø"/>
            </a:pPr>
            <a:r>
              <a:rPr lang="en-US" altLang="zh-CN" dirty="0" smtClean="0"/>
              <a:t>5</a:t>
            </a:r>
            <a:r>
              <a:rPr lang="zh-CN" altLang="en-US" dirty="0" smtClean="0"/>
              <a:t>、</a:t>
            </a:r>
            <a:r>
              <a:rPr lang="zh-CN" altLang="zh-CN" dirty="0"/>
              <a:t>在学校（机构）代码管理信息系统中，增加了学校（机构）的“法人和其他组织统一社会信用代码”和“普惠性民办幼儿园”的属性</a:t>
            </a:r>
            <a:r>
              <a:rPr lang="zh-CN" altLang="zh-CN" dirty="0" smtClean="0"/>
              <a:t>分类</a:t>
            </a:r>
            <a:endParaRPr lang="en-US" altLang="zh-CN" dirty="0" smtClean="0"/>
          </a:p>
          <a:p>
            <a:pPr>
              <a:buFont typeface="Wingdings" panose="05000000000000000000" pitchFamily="2" charset="2"/>
              <a:buChar char="Ø"/>
            </a:pPr>
            <a:endParaRPr lang="en-US" altLang="zh-CN" dirty="0" smtClean="0"/>
          </a:p>
          <a:p>
            <a:pPr>
              <a:buFont typeface="Wingdings" panose="05000000000000000000" pitchFamily="2" charset="2"/>
              <a:buChar char="Ø"/>
            </a:pPr>
            <a:r>
              <a:rPr lang="en-US" altLang="zh-CN" dirty="0" smtClean="0"/>
              <a:t>6</a:t>
            </a:r>
            <a:r>
              <a:rPr lang="zh-CN" altLang="en-US" dirty="0" smtClean="0"/>
              <a:t>、</a:t>
            </a:r>
            <a:r>
              <a:rPr lang="zh-CN" altLang="zh-CN" dirty="0"/>
              <a:t>制定</a:t>
            </a:r>
            <a:r>
              <a:rPr lang="zh-CN" altLang="zh-CN" dirty="0" smtClean="0"/>
              <a:t>了</a:t>
            </a:r>
            <a:r>
              <a:rPr lang="zh-CN" altLang="en-US" dirty="0" smtClean="0"/>
              <a:t>本年</a:t>
            </a:r>
            <a:r>
              <a:rPr lang="zh-CN" altLang="zh-CN" dirty="0" smtClean="0"/>
              <a:t>撤销</a:t>
            </a:r>
            <a:r>
              <a:rPr lang="zh-CN" altLang="zh-CN" dirty="0"/>
              <a:t>学校及办学类型</a:t>
            </a:r>
            <a:r>
              <a:rPr lang="zh-CN" altLang="zh-CN" dirty="0" smtClean="0"/>
              <a:t>变更学校</a:t>
            </a:r>
            <a:r>
              <a:rPr lang="zh-CN" altLang="zh-CN" dirty="0"/>
              <a:t>的报表填报</a:t>
            </a:r>
            <a:r>
              <a:rPr lang="zh-CN" altLang="zh-CN" dirty="0" smtClean="0"/>
              <a:t>规范</a:t>
            </a:r>
            <a:endParaRPr lang="en-US" altLang="zh-CN" dirty="0" smtClean="0"/>
          </a:p>
          <a:p>
            <a:pPr>
              <a:buFont typeface="Wingdings" panose="05000000000000000000" pitchFamily="2" charset="2"/>
              <a:buChar char="Ø"/>
            </a:pPr>
            <a:endParaRPr lang="en-US" altLang="zh-CN" dirty="0"/>
          </a:p>
          <a:p>
            <a:pPr>
              <a:buFont typeface="Wingdings" panose="05000000000000000000" pitchFamily="2" charset="2"/>
              <a:buChar char="Ø"/>
            </a:pPr>
            <a:r>
              <a:rPr lang="en-US" altLang="zh-CN" dirty="0" smtClean="0"/>
              <a:t>7</a:t>
            </a:r>
            <a:r>
              <a:rPr lang="zh-CN" altLang="en-US" dirty="0" smtClean="0"/>
              <a:t>、增加了普通</a:t>
            </a:r>
            <a:r>
              <a:rPr lang="zh-CN" altLang="en-US" dirty="0"/>
              <a:t>高校</a:t>
            </a:r>
            <a:r>
              <a:rPr lang="zh-CN" altLang="en-US" dirty="0" smtClean="0"/>
              <a:t>招生报名</a:t>
            </a:r>
            <a:r>
              <a:rPr lang="zh-CN" altLang="en-US" dirty="0"/>
              <a:t>、生源</a:t>
            </a:r>
            <a:r>
              <a:rPr lang="zh-CN" altLang="en-US" dirty="0" smtClean="0"/>
              <a:t>情况表</a:t>
            </a:r>
            <a:endParaRPr lang="en-US" altLang="zh-CN" dirty="0" smtClean="0"/>
          </a:p>
          <a:p>
            <a:endParaRPr lang="en-US" altLang="zh-CN" dirty="0"/>
          </a:p>
          <a:p>
            <a:pPr>
              <a:buFont typeface="Wingdings" panose="05000000000000000000" pitchFamily="2" charset="2"/>
              <a:buChar char="Ø"/>
            </a:pPr>
            <a:r>
              <a:rPr lang="en-US" altLang="zh-CN" dirty="0" smtClean="0"/>
              <a:t>8</a:t>
            </a:r>
            <a:r>
              <a:rPr lang="zh-CN" altLang="en-US" dirty="0" smtClean="0"/>
              <a:t>、</a:t>
            </a:r>
            <a:r>
              <a:rPr lang="zh-CN" altLang="zh-CN" dirty="0" smtClean="0"/>
              <a:t>开发</a:t>
            </a:r>
            <a:r>
              <a:rPr lang="zh-CN" altLang="zh-CN" dirty="0"/>
              <a:t>了教育统计管理信息系统学校级简化版以满足基层学校的</a:t>
            </a:r>
            <a:r>
              <a:rPr lang="zh-CN" altLang="zh-CN" dirty="0" smtClean="0"/>
              <a:t>需求</a:t>
            </a:r>
            <a:endParaRPr lang="en-US" altLang="zh-CN" dirty="0" smtClean="0"/>
          </a:p>
          <a:p>
            <a:pPr>
              <a:buFont typeface="Wingdings" panose="05000000000000000000" pitchFamily="2" charset="2"/>
              <a:buChar char="Ø"/>
            </a:pPr>
            <a:endParaRPr lang="en-US" altLang="zh-CN" dirty="0"/>
          </a:p>
          <a:p>
            <a:pPr>
              <a:buFont typeface="Wingdings" panose="05000000000000000000" pitchFamily="2" charset="2"/>
              <a:buChar char="Ø"/>
            </a:pPr>
            <a:r>
              <a:rPr lang="en-US" altLang="zh-CN" dirty="0" smtClean="0"/>
              <a:t>9</a:t>
            </a:r>
            <a:r>
              <a:rPr lang="zh-CN" altLang="en-US" dirty="0" smtClean="0"/>
              <a:t>、</a:t>
            </a:r>
            <a:r>
              <a:rPr lang="zh-CN" altLang="zh-CN" dirty="0" smtClean="0"/>
              <a:t>开展</a:t>
            </a:r>
            <a:r>
              <a:rPr lang="zh-CN" altLang="zh-CN" dirty="0"/>
              <a:t>教育统计人员情况在线</a:t>
            </a:r>
            <a:r>
              <a:rPr lang="zh-CN" altLang="zh-CN" dirty="0" smtClean="0"/>
              <a:t>调查</a:t>
            </a:r>
            <a:endParaRPr lang="en-US" altLang="zh-CN" dirty="0" smtClean="0"/>
          </a:p>
          <a:p>
            <a:pPr>
              <a:buFont typeface="Wingdings" panose="05000000000000000000" pitchFamily="2" charset="2"/>
              <a:buChar char="Ø"/>
            </a:pPr>
            <a:endParaRPr lang="en-US" altLang="zh-CN" dirty="0" smtClean="0"/>
          </a:p>
        </p:txBody>
      </p:sp>
      <p:sp>
        <p:nvSpPr>
          <p:cNvPr id="2" name="灯片编号占位符 1"/>
          <p:cNvSpPr>
            <a:spLocks noGrp="1"/>
          </p:cNvSpPr>
          <p:nvPr>
            <p:ph type="sldNum" sz="quarter" idx="12"/>
          </p:nvPr>
        </p:nvSpPr>
        <p:spPr/>
        <p:txBody>
          <a:bodyPr/>
          <a:lstStyle/>
          <a:p>
            <a:fld id="{08A7F96F-1D34-4AD8-A324-DDD9B7126D3B}" type="slidenum">
              <a:rPr lang="en-US" smtClean="0"/>
              <a:pPr/>
              <a:t>5</a:t>
            </a:fld>
            <a:endParaRPr lang="en-US" dirty="0"/>
          </a:p>
        </p:txBody>
      </p:sp>
    </p:spTree>
    <p:extLst>
      <p:ext uri="{BB962C8B-B14F-4D97-AF65-F5344CB8AC3E}">
        <p14:creationId xmlns:p14="http://schemas.microsoft.com/office/powerpoint/2010/main" val="1830496341"/>
      </p:ext>
    </p:extLst>
  </p:cSld>
  <p:clrMapOvr>
    <a:masterClrMapping/>
  </p:clrMapOvr>
  <p:transition>
    <p:wipe dir="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93800" y="1558925"/>
            <a:ext cx="7492998"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zh-CN" altLang="en-US" b="1" dirty="0" smtClean="0"/>
              <a:t>第三、</a:t>
            </a:r>
            <a:r>
              <a:rPr lang="zh-CN" altLang="zh-CN" b="1" dirty="0"/>
              <a:t>修订发布了《普通高等学校高等职业教育专科（专业）目录（</a:t>
            </a:r>
            <a:r>
              <a:rPr lang="en-US" altLang="zh-CN" b="1" dirty="0"/>
              <a:t>2015</a:t>
            </a:r>
            <a:r>
              <a:rPr lang="zh-CN" altLang="zh-CN" b="1" dirty="0"/>
              <a:t>年）》</a:t>
            </a:r>
            <a:endParaRPr lang="en-US" altLang="zh-CN" b="1" dirty="0" smtClean="0"/>
          </a:p>
          <a:p>
            <a:pPr lvl="1">
              <a:buFont typeface="Wingdings" panose="05000000000000000000" pitchFamily="2" charset="2"/>
              <a:buChar char="Ø"/>
            </a:pPr>
            <a:endParaRPr lang="en-US" altLang="zh-CN" b="1" dirty="0" smtClean="0"/>
          </a:p>
          <a:p>
            <a:pPr lvl="1">
              <a:buFont typeface="Wingdings" panose="05000000000000000000" pitchFamily="2" charset="2"/>
              <a:buChar char="Ø"/>
            </a:pPr>
            <a:endParaRPr lang="en-US" altLang="zh-CN" b="1" dirty="0"/>
          </a:p>
          <a:p>
            <a:pPr lvl="2">
              <a:buFont typeface="Wingdings" panose="05000000000000000000" pitchFamily="2" charset="2"/>
              <a:buChar char="Ø"/>
            </a:pPr>
            <a:r>
              <a:rPr lang="zh-CN" altLang="en-US" dirty="0" smtClean="0"/>
              <a:t>二、</a:t>
            </a:r>
            <a:r>
              <a:rPr lang="zh-CN" altLang="zh-CN" dirty="0" smtClean="0"/>
              <a:t>涉及</a:t>
            </a:r>
            <a:r>
              <a:rPr lang="zh-CN" altLang="zh-CN" dirty="0"/>
              <a:t>高等教育学校填报的</a:t>
            </a:r>
            <a:r>
              <a:rPr lang="zh-CN" altLang="zh-CN" dirty="0" smtClean="0"/>
              <a:t>报表</a:t>
            </a:r>
            <a:endParaRPr lang="en-US" altLang="zh-CN" dirty="0" smtClean="0"/>
          </a:p>
          <a:p>
            <a:pPr lvl="2">
              <a:buFont typeface="Wingdings" panose="05000000000000000000" pitchFamily="2" charset="2"/>
              <a:buChar char="Ø"/>
            </a:pPr>
            <a:endParaRPr lang="zh-CN" altLang="zh-CN" b="1" dirty="0"/>
          </a:p>
          <a:p>
            <a:pPr lvl="3">
              <a:buFont typeface="Wingdings" panose="05000000000000000000" pitchFamily="2" charset="2"/>
              <a:buChar char="Ø"/>
            </a:pPr>
            <a:r>
              <a:rPr lang="zh-CN" altLang="zh-CN" dirty="0"/>
              <a:t>高基</a:t>
            </a:r>
            <a:r>
              <a:rPr lang="en-US" altLang="zh-CN" dirty="0"/>
              <a:t>311</a:t>
            </a:r>
            <a:r>
              <a:rPr lang="zh-CN" altLang="zh-CN" dirty="0"/>
              <a:t>普通专科分专业学生数</a:t>
            </a:r>
          </a:p>
          <a:p>
            <a:pPr lvl="3">
              <a:buFont typeface="Wingdings" panose="05000000000000000000" pitchFamily="2" charset="2"/>
              <a:buChar char="Ø"/>
            </a:pPr>
            <a:r>
              <a:rPr lang="zh-CN" altLang="zh-CN" dirty="0"/>
              <a:t>高基</a:t>
            </a:r>
            <a:r>
              <a:rPr lang="en-US" altLang="zh-CN" dirty="0"/>
              <a:t>313</a:t>
            </a:r>
            <a:r>
              <a:rPr lang="zh-CN" altLang="zh-CN" dirty="0"/>
              <a:t>成人专科分专业学生数</a:t>
            </a:r>
          </a:p>
          <a:p>
            <a:pPr lvl="3">
              <a:buFont typeface="Wingdings" panose="05000000000000000000" pitchFamily="2" charset="2"/>
              <a:buChar char="Ø"/>
            </a:pPr>
            <a:r>
              <a:rPr lang="zh-CN" altLang="zh-CN" dirty="0"/>
              <a:t>高基</a:t>
            </a:r>
            <a:r>
              <a:rPr lang="en-US" altLang="zh-CN" dirty="0"/>
              <a:t>315</a:t>
            </a:r>
            <a:r>
              <a:rPr lang="zh-CN" altLang="zh-CN" dirty="0"/>
              <a:t>网络专科分专业学生</a:t>
            </a:r>
            <a:r>
              <a:rPr lang="zh-CN" altLang="zh-CN" dirty="0" smtClean="0"/>
              <a:t>数</a:t>
            </a:r>
            <a:endParaRPr lang="en-US" altLang="zh-CN" dirty="0" smtClean="0"/>
          </a:p>
          <a:p>
            <a:pPr lvl="2">
              <a:buFont typeface="Wingdings" panose="05000000000000000000" pitchFamily="2" charset="2"/>
              <a:buChar char="Ø"/>
            </a:pPr>
            <a:endParaRPr lang="en-US" altLang="zh-CN" dirty="0"/>
          </a:p>
          <a:p>
            <a:pPr lvl="2">
              <a:buFont typeface="Wingdings" panose="05000000000000000000" pitchFamily="2" charset="2"/>
              <a:buChar char="Ø"/>
            </a:pPr>
            <a:r>
              <a:rPr lang="zh-CN" altLang="en-US" dirty="0" smtClean="0"/>
              <a:t>三、综合统计报表的修订</a:t>
            </a:r>
            <a:endParaRPr lang="en-US" altLang="zh-CN" dirty="0" smtClean="0"/>
          </a:p>
          <a:p>
            <a:pPr lvl="2">
              <a:buFont typeface="Wingdings" panose="05000000000000000000" pitchFamily="2" charset="2"/>
              <a:buChar char="Ø"/>
            </a:pPr>
            <a:endParaRPr lang="en-US" altLang="zh-CN" dirty="0"/>
          </a:p>
          <a:p>
            <a:pPr lvl="3">
              <a:buFont typeface="Wingdings" panose="05000000000000000000" pitchFamily="2" charset="2"/>
              <a:buChar char="Ø"/>
            </a:pPr>
            <a:r>
              <a:rPr lang="zh-CN" altLang="zh-CN" dirty="0"/>
              <a:t>综</a:t>
            </a:r>
            <a:r>
              <a:rPr lang="en-US" altLang="zh-CN" dirty="0"/>
              <a:t>3112</a:t>
            </a:r>
            <a:r>
              <a:rPr lang="zh-CN" altLang="zh-CN" dirty="0"/>
              <a:t>普通专科分学科学生数</a:t>
            </a:r>
          </a:p>
          <a:p>
            <a:pPr lvl="3">
              <a:buFont typeface="Wingdings" panose="05000000000000000000" pitchFamily="2" charset="2"/>
              <a:buChar char="Ø"/>
            </a:pPr>
            <a:r>
              <a:rPr lang="zh-CN" altLang="zh-CN" dirty="0"/>
              <a:t>高综</a:t>
            </a:r>
            <a:r>
              <a:rPr lang="en-US" altLang="zh-CN" dirty="0"/>
              <a:t>313</a:t>
            </a:r>
            <a:r>
              <a:rPr lang="zh-CN" altLang="zh-CN" dirty="0"/>
              <a:t>成人专科分形式、分学科学生数</a:t>
            </a:r>
            <a:r>
              <a:rPr lang="en-US" altLang="zh-CN" dirty="0"/>
              <a:t>  </a:t>
            </a:r>
            <a:endParaRPr lang="zh-CN" altLang="zh-CN" dirty="0"/>
          </a:p>
          <a:p>
            <a:pPr lvl="3">
              <a:buFont typeface="Wingdings" panose="05000000000000000000" pitchFamily="2" charset="2"/>
              <a:buChar char="Ø"/>
            </a:pPr>
            <a:r>
              <a:rPr lang="zh-CN" altLang="zh-CN" dirty="0"/>
              <a:t>高综</a:t>
            </a:r>
            <a:r>
              <a:rPr lang="en-US" altLang="zh-CN" dirty="0"/>
              <a:t>3151</a:t>
            </a:r>
            <a:r>
              <a:rPr lang="zh-CN" altLang="zh-CN" dirty="0"/>
              <a:t>网络专科分学科学生数 （总计）</a:t>
            </a:r>
          </a:p>
          <a:p>
            <a:pPr lvl="3">
              <a:buFont typeface="Wingdings" panose="05000000000000000000" pitchFamily="2" charset="2"/>
              <a:buChar char="Ø"/>
            </a:pPr>
            <a:r>
              <a:rPr lang="zh-CN" altLang="zh-CN" dirty="0"/>
              <a:t>高综</a:t>
            </a:r>
            <a:r>
              <a:rPr lang="en-US" altLang="zh-CN" dirty="0"/>
              <a:t>3152</a:t>
            </a:r>
            <a:r>
              <a:rPr lang="zh-CN" altLang="zh-CN" dirty="0"/>
              <a:t>网络专科分学科学生数（普通高校）</a:t>
            </a:r>
          </a:p>
          <a:p>
            <a:pPr lvl="3">
              <a:buFont typeface="Wingdings" panose="05000000000000000000" pitchFamily="2" charset="2"/>
              <a:buChar char="Ø"/>
            </a:pPr>
            <a:r>
              <a:rPr lang="zh-CN" altLang="zh-CN" dirty="0"/>
              <a:t>高综</a:t>
            </a:r>
            <a:r>
              <a:rPr lang="en-US" altLang="zh-CN" dirty="0"/>
              <a:t>3153</a:t>
            </a:r>
            <a:r>
              <a:rPr lang="zh-CN" altLang="zh-CN" dirty="0"/>
              <a:t>网络专科分学科学生数（成人高校）</a:t>
            </a:r>
            <a:endParaRPr lang="en-US" altLang="zh-CN" dirty="0"/>
          </a:p>
        </p:txBody>
      </p:sp>
      <p:sp>
        <p:nvSpPr>
          <p:cNvPr id="2" name="灯片编号占位符 1"/>
          <p:cNvSpPr>
            <a:spLocks noGrp="1"/>
          </p:cNvSpPr>
          <p:nvPr>
            <p:ph type="sldNum" sz="quarter" idx="12"/>
          </p:nvPr>
        </p:nvSpPr>
        <p:spPr/>
        <p:txBody>
          <a:bodyPr/>
          <a:lstStyle/>
          <a:p>
            <a:fld id="{08A7F96F-1D34-4AD8-A324-DDD9B7126D3B}" type="slidenum">
              <a:rPr lang="en-US" smtClean="0"/>
              <a:pPr/>
              <a:t>50</a:t>
            </a:fld>
            <a:endParaRPr lang="en-US" dirty="0"/>
          </a:p>
        </p:txBody>
      </p:sp>
      <p:sp>
        <p:nvSpPr>
          <p:cNvPr id="6"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高等教育</a:t>
            </a:r>
            <a:endParaRPr lang="en-US" dirty="0">
              <a:solidFill>
                <a:srgbClr val="FF0000"/>
              </a:solidFill>
            </a:endParaRPr>
          </a:p>
        </p:txBody>
      </p:sp>
    </p:spTree>
    <p:extLst>
      <p:ext uri="{BB962C8B-B14F-4D97-AF65-F5344CB8AC3E}">
        <p14:creationId xmlns:p14="http://schemas.microsoft.com/office/powerpoint/2010/main" val="210876745"/>
      </p:ext>
    </p:extLst>
  </p:cSld>
  <p:clrMapOvr>
    <a:masterClrMapping/>
  </p:clrMapOvr>
  <p:transition>
    <p:wipe dir="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93800" y="1558925"/>
            <a:ext cx="7492998"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zh-CN" altLang="en-US" b="1" dirty="0" smtClean="0"/>
              <a:t>第四、修订“</a:t>
            </a:r>
            <a:r>
              <a:rPr lang="zh-CN" altLang="zh-CN" b="1" dirty="0" smtClean="0"/>
              <a:t>教工住宅</a:t>
            </a:r>
            <a:r>
              <a:rPr lang="zh-CN" altLang="en-US" b="1" dirty="0" smtClean="0"/>
              <a:t>”</a:t>
            </a:r>
            <a:endParaRPr lang="en-US" altLang="zh-CN" b="1" dirty="0" smtClean="0"/>
          </a:p>
          <a:p>
            <a:pPr>
              <a:buFont typeface="Wingdings" panose="05000000000000000000" pitchFamily="2" charset="2"/>
              <a:buChar char="Ø"/>
            </a:pPr>
            <a:endParaRPr lang="en-US" altLang="zh-CN" dirty="0" smtClean="0"/>
          </a:p>
          <a:p>
            <a:pPr marL="742950" lvl="2" indent="-342900">
              <a:spcBef>
                <a:spcPts val="400"/>
              </a:spcBef>
              <a:buClr>
                <a:schemeClr val="accent4">
                  <a:lumMod val="20000"/>
                  <a:lumOff val="80000"/>
                </a:schemeClr>
              </a:buClr>
              <a:buFont typeface="Wingdings" panose="05000000000000000000" pitchFamily="2" charset="2"/>
              <a:buChar char="Ø"/>
            </a:pPr>
            <a:r>
              <a:rPr lang="zh-CN" altLang="en-US" dirty="0" smtClean="0"/>
              <a:t>一、背景</a:t>
            </a:r>
            <a:endParaRPr lang="en-US" altLang="zh-CN" dirty="0" smtClean="0"/>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29306" y="2822719"/>
            <a:ext cx="3040673" cy="3595542"/>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graphicFrame>
        <p:nvGraphicFramePr>
          <p:cNvPr id="10" name="图示 9"/>
          <p:cNvGraphicFramePr/>
          <p:nvPr>
            <p:extLst>
              <p:ext uri="{D42A27DB-BD31-4B8C-83A1-F6EECF244321}">
                <p14:modId xmlns:p14="http://schemas.microsoft.com/office/powerpoint/2010/main" val="450899915"/>
              </p:ext>
            </p:extLst>
          </p:nvPr>
        </p:nvGraphicFramePr>
        <p:xfrm>
          <a:off x="-1503313" y="2434107"/>
          <a:ext cx="6632619" cy="442389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灯片编号占位符 2"/>
          <p:cNvSpPr>
            <a:spLocks noGrp="1"/>
          </p:cNvSpPr>
          <p:nvPr>
            <p:ph type="sldNum" sz="quarter" idx="12"/>
          </p:nvPr>
        </p:nvSpPr>
        <p:spPr/>
        <p:txBody>
          <a:bodyPr/>
          <a:lstStyle/>
          <a:p>
            <a:fld id="{08A7F96F-1D34-4AD8-A324-DDD9B7126D3B}" type="slidenum">
              <a:rPr lang="en-US" smtClean="0"/>
              <a:pPr/>
              <a:t>51</a:t>
            </a:fld>
            <a:endParaRPr lang="en-US" dirty="0"/>
          </a:p>
        </p:txBody>
      </p:sp>
      <p:sp>
        <p:nvSpPr>
          <p:cNvPr id="9"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高等教育</a:t>
            </a:r>
            <a:endParaRPr lang="en-US" dirty="0">
              <a:solidFill>
                <a:srgbClr val="FF0000"/>
              </a:solidFill>
            </a:endParaRPr>
          </a:p>
        </p:txBody>
      </p:sp>
    </p:spTree>
    <p:extLst>
      <p:ext uri="{BB962C8B-B14F-4D97-AF65-F5344CB8AC3E}">
        <p14:creationId xmlns:p14="http://schemas.microsoft.com/office/powerpoint/2010/main" val="523539338"/>
      </p:ext>
    </p:extLst>
  </p:cSld>
  <p:clrMapOvr>
    <a:masterClrMapping/>
  </p:clrMapOvr>
  <p:transition>
    <p:wipe dir="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93800" y="1558925"/>
            <a:ext cx="7492998"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zh-CN" altLang="en-US" b="1" dirty="0" smtClean="0"/>
              <a:t>第四、 “</a:t>
            </a:r>
            <a:r>
              <a:rPr lang="zh-CN" altLang="zh-CN" b="1" dirty="0" smtClean="0"/>
              <a:t>教工住宅</a:t>
            </a:r>
            <a:r>
              <a:rPr lang="zh-CN" altLang="en-US" b="1" dirty="0" smtClean="0"/>
              <a:t>”</a:t>
            </a:r>
            <a:endParaRPr lang="en-US" altLang="zh-CN" b="1" dirty="0"/>
          </a:p>
          <a:p>
            <a:pPr marL="742950" lvl="2" indent="-342900">
              <a:spcBef>
                <a:spcPts val="400"/>
              </a:spcBef>
              <a:buClr>
                <a:schemeClr val="accent4">
                  <a:lumMod val="20000"/>
                  <a:lumOff val="80000"/>
                </a:schemeClr>
              </a:buClr>
              <a:buFont typeface="Wingdings" panose="05000000000000000000" pitchFamily="2" charset="2"/>
              <a:buChar char="Ø"/>
            </a:pPr>
            <a:endParaRPr lang="en-US" altLang="zh-CN" dirty="0" smtClean="0"/>
          </a:p>
          <a:p>
            <a:pPr marL="742950" lvl="2" indent="-342900">
              <a:spcBef>
                <a:spcPts val="400"/>
              </a:spcBef>
              <a:buClr>
                <a:schemeClr val="accent4">
                  <a:lumMod val="20000"/>
                  <a:lumOff val="80000"/>
                </a:schemeClr>
              </a:buClr>
              <a:buFont typeface="Wingdings" panose="05000000000000000000" pitchFamily="2" charset="2"/>
              <a:buChar char="Ø"/>
            </a:pPr>
            <a:r>
              <a:rPr lang="zh-CN" altLang="en-US" dirty="0" smtClean="0"/>
              <a:t>二、指标解释</a:t>
            </a:r>
            <a:endParaRPr lang="en-US" altLang="zh-CN" dirty="0" smtClean="0"/>
          </a:p>
          <a:p>
            <a:pPr marL="742950" lvl="2" indent="-342900">
              <a:spcBef>
                <a:spcPts val="400"/>
              </a:spcBef>
              <a:buClr>
                <a:schemeClr val="accent4">
                  <a:lumMod val="20000"/>
                  <a:lumOff val="80000"/>
                </a:schemeClr>
              </a:buClr>
              <a:buFont typeface="Wingdings" panose="05000000000000000000" pitchFamily="2" charset="2"/>
              <a:buChar char="Ø"/>
            </a:pPr>
            <a:endParaRPr lang="en-US" altLang="zh-CN" dirty="0">
              <a:solidFill>
                <a:srgbClr val="FFFF00"/>
              </a:solidFill>
            </a:endParaRPr>
          </a:p>
          <a:p>
            <a:pPr marL="742950" lvl="2" indent="-342900">
              <a:spcBef>
                <a:spcPts val="400"/>
              </a:spcBef>
              <a:buClr>
                <a:schemeClr val="accent4">
                  <a:lumMod val="20000"/>
                  <a:lumOff val="80000"/>
                </a:schemeClr>
              </a:buClr>
              <a:buFont typeface="Wingdings" panose="05000000000000000000" pitchFamily="2" charset="2"/>
              <a:buChar char="Ø"/>
            </a:pPr>
            <a:endParaRPr lang="en-US" altLang="zh-CN" dirty="0" smtClean="0">
              <a:solidFill>
                <a:srgbClr val="FFFF00"/>
              </a:solidFill>
            </a:endParaRPr>
          </a:p>
          <a:p>
            <a:pPr marL="742950" lvl="2" indent="-342900">
              <a:spcBef>
                <a:spcPts val="400"/>
              </a:spcBef>
              <a:buClr>
                <a:schemeClr val="accent4">
                  <a:lumMod val="20000"/>
                  <a:lumOff val="80000"/>
                </a:schemeClr>
              </a:buClr>
              <a:buFont typeface="Wingdings" panose="05000000000000000000" pitchFamily="2" charset="2"/>
              <a:buChar char="Ø"/>
            </a:pPr>
            <a:endParaRPr lang="en-US" altLang="zh-CN" dirty="0">
              <a:solidFill>
                <a:srgbClr val="FFFF00"/>
              </a:solidFill>
            </a:endParaRPr>
          </a:p>
          <a:p>
            <a:pPr marL="742950" lvl="2" indent="-342900">
              <a:spcBef>
                <a:spcPts val="400"/>
              </a:spcBef>
              <a:buClr>
                <a:schemeClr val="accent4">
                  <a:lumMod val="20000"/>
                  <a:lumOff val="80000"/>
                </a:schemeClr>
              </a:buClr>
              <a:buFont typeface="Wingdings" panose="05000000000000000000" pitchFamily="2" charset="2"/>
              <a:buChar char="Ø"/>
            </a:pPr>
            <a:endParaRPr lang="en-US" altLang="zh-CN" dirty="0" smtClean="0">
              <a:solidFill>
                <a:srgbClr val="FFFF00"/>
              </a:solidFill>
            </a:endParaRPr>
          </a:p>
          <a:p>
            <a:pPr marL="742950" lvl="2" indent="-342900">
              <a:spcBef>
                <a:spcPts val="400"/>
              </a:spcBef>
              <a:buClr>
                <a:schemeClr val="accent4">
                  <a:lumMod val="20000"/>
                  <a:lumOff val="80000"/>
                </a:schemeClr>
              </a:buClr>
              <a:buFont typeface="Wingdings" panose="05000000000000000000" pitchFamily="2" charset="2"/>
              <a:buChar char="Ø"/>
            </a:pPr>
            <a:endParaRPr lang="en-US" altLang="zh-CN" dirty="0">
              <a:solidFill>
                <a:srgbClr val="FFFF00"/>
              </a:solidFill>
            </a:endParaRPr>
          </a:p>
          <a:p>
            <a:pPr marL="742950" lvl="2" indent="-342900">
              <a:spcBef>
                <a:spcPts val="400"/>
              </a:spcBef>
              <a:buClr>
                <a:schemeClr val="accent4">
                  <a:lumMod val="20000"/>
                  <a:lumOff val="80000"/>
                </a:schemeClr>
              </a:buClr>
              <a:buFont typeface="Wingdings" panose="05000000000000000000" pitchFamily="2" charset="2"/>
              <a:buChar char="Ø"/>
            </a:pPr>
            <a:endParaRPr lang="en-US" altLang="zh-CN" dirty="0" smtClean="0">
              <a:solidFill>
                <a:srgbClr val="FFFF00"/>
              </a:solidFill>
            </a:endParaRPr>
          </a:p>
          <a:p>
            <a:pPr marL="742950" lvl="2" indent="-342900">
              <a:spcBef>
                <a:spcPts val="400"/>
              </a:spcBef>
              <a:buClr>
                <a:schemeClr val="accent4">
                  <a:lumMod val="20000"/>
                  <a:lumOff val="80000"/>
                </a:schemeClr>
              </a:buClr>
              <a:buFont typeface="Wingdings" panose="05000000000000000000" pitchFamily="2" charset="2"/>
              <a:buChar char="Ø"/>
            </a:pPr>
            <a:endParaRPr lang="en-US" altLang="zh-CN" dirty="0">
              <a:solidFill>
                <a:srgbClr val="FFFF00"/>
              </a:solidFill>
            </a:endParaRPr>
          </a:p>
          <a:p>
            <a:pPr marL="742950" lvl="2" indent="-342900">
              <a:spcBef>
                <a:spcPts val="400"/>
              </a:spcBef>
              <a:buClr>
                <a:schemeClr val="accent4">
                  <a:lumMod val="20000"/>
                  <a:lumOff val="80000"/>
                </a:schemeClr>
              </a:buClr>
              <a:buFont typeface="Wingdings" panose="05000000000000000000" pitchFamily="2" charset="2"/>
              <a:buChar char="Ø"/>
            </a:pPr>
            <a:endParaRPr lang="en-US" altLang="zh-CN" dirty="0" smtClean="0">
              <a:solidFill>
                <a:srgbClr val="FFFF00"/>
              </a:solidFill>
            </a:endParaRPr>
          </a:p>
          <a:p>
            <a:pPr marL="742950" lvl="2" indent="-342900">
              <a:spcBef>
                <a:spcPts val="400"/>
              </a:spcBef>
              <a:buClr>
                <a:schemeClr val="accent4">
                  <a:lumMod val="20000"/>
                  <a:lumOff val="80000"/>
                </a:schemeClr>
              </a:buClr>
              <a:buFont typeface="Wingdings" panose="05000000000000000000" pitchFamily="2" charset="2"/>
              <a:buChar char="Ø"/>
            </a:pPr>
            <a:endParaRPr lang="en-US" altLang="zh-CN" dirty="0">
              <a:solidFill>
                <a:srgbClr val="FFFF00"/>
              </a:solidFill>
            </a:endParaRPr>
          </a:p>
          <a:p>
            <a:pPr marL="742950" lvl="2" indent="-342900">
              <a:spcBef>
                <a:spcPts val="400"/>
              </a:spcBef>
              <a:buClr>
                <a:schemeClr val="accent4">
                  <a:lumMod val="20000"/>
                  <a:lumOff val="80000"/>
                </a:schemeClr>
              </a:buClr>
              <a:buFont typeface="Wingdings" panose="05000000000000000000" pitchFamily="2" charset="2"/>
              <a:buChar char="Ø"/>
            </a:pPr>
            <a:endParaRPr lang="en-US" altLang="zh-CN" dirty="0" smtClean="0">
              <a:solidFill>
                <a:srgbClr val="FFFF00"/>
              </a:solidFill>
            </a:endParaRPr>
          </a:p>
          <a:p>
            <a:pPr marL="742950" lvl="2" indent="-342900">
              <a:spcBef>
                <a:spcPts val="400"/>
              </a:spcBef>
              <a:buClr>
                <a:schemeClr val="accent4">
                  <a:lumMod val="20000"/>
                  <a:lumOff val="80000"/>
                </a:schemeClr>
              </a:buClr>
              <a:buFont typeface="Wingdings" panose="05000000000000000000" pitchFamily="2" charset="2"/>
              <a:buChar char="Ø"/>
            </a:pPr>
            <a:endParaRPr lang="en-US" altLang="zh-CN" dirty="0">
              <a:solidFill>
                <a:srgbClr val="FFFF00"/>
              </a:solidFill>
            </a:endParaRPr>
          </a:p>
          <a:p>
            <a:pPr marL="742950" lvl="2" indent="-342900">
              <a:spcBef>
                <a:spcPts val="400"/>
              </a:spcBef>
              <a:buClr>
                <a:schemeClr val="accent4">
                  <a:lumMod val="20000"/>
                  <a:lumOff val="80000"/>
                </a:schemeClr>
              </a:buClr>
              <a:buFont typeface="Wingdings" panose="05000000000000000000" pitchFamily="2" charset="2"/>
              <a:buChar char="Ø"/>
            </a:pPr>
            <a:endParaRPr lang="en-US" altLang="zh-CN" dirty="0" smtClean="0">
              <a:solidFill>
                <a:srgbClr val="FFFF00"/>
              </a:solidFill>
            </a:endParaRPr>
          </a:p>
          <a:p>
            <a:pPr marL="742950" lvl="2" indent="-342900">
              <a:spcBef>
                <a:spcPts val="400"/>
              </a:spcBef>
              <a:buClr>
                <a:schemeClr val="accent4">
                  <a:lumMod val="20000"/>
                  <a:lumOff val="80000"/>
                </a:schemeClr>
              </a:buClr>
              <a:buFont typeface="Wingdings" panose="05000000000000000000" pitchFamily="2" charset="2"/>
              <a:buChar char="Ø"/>
            </a:pPr>
            <a:r>
              <a:rPr lang="zh-CN" altLang="en-US" dirty="0" smtClean="0"/>
              <a:t>三、涉及报表</a:t>
            </a:r>
            <a:endParaRPr lang="en-US" altLang="zh-CN" dirty="0"/>
          </a:p>
          <a:p>
            <a:pPr marL="400050" lvl="2" indent="0">
              <a:spcBef>
                <a:spcPts val="400"/>
              </a:spcBef>
              <a:buClr>
                <a:schemeClr val="accent4">
                  <a:lumMod val="20000"/>
                  <a:lumOff val="80000"/>
                </a:schemeClr>
              </a:buClr>
              <a:buNone/>
            </a:pPr>
            <a:r>
              <a:rPr lang="en-US" altLang="zh-CN" dirty="0" smtClean="0"/>
              <a:t>    ——</a:t>
            </a:r>
            <a:r>
              <a:rPr lang="zh-CN" altLang="zh-CN" dirty="0" smtClean="0">
                <a:latin typeface="宋体" panose="02010600030101010101" pitchFamily="2" charset="-122"/>
                <a:ea typeface="宋体" panose="02010600030101010101" pitchFamily="2" charset="-122"/>
              </a:rPr>
              <a:t>高</a:t>
            </a:r>
            <a:r>
              <a:rPr lang="zh-CN" altLang="zh-CN" dirty="0">
                <a:latin typeface="宋体" panose="02010600030101010101" pitchFamily="2" charset="-122"/>
                <a:ea typeface="宋体" panose="02010600030101010101" pitchFamily="2" charset="-122"/>
              </a:rPr>
              <a:t>基</a:t>
            </a:r>
            <a:r>
              <a:rPr lang="en-US" altLang="zh-CN" dirty="0">
                <a:latin typeface="宋体" panose="02010600030101010101" pitchFamily="2" charset="-122"/>
                <a:ea typeface="宋体" panose="02010600030101010101" pitchFamily="2" charset="-122"/>
              </a:rPr>
              <a:t>511</a:t>
            </a:r>
            <a:r>
              <a:rPr lang="zh-CN" altLang="zh-CN" dirty="0">
                <a:latin typeface="宋体" panose="02010600030101010101" pitchFamily="2" charset="-122"/>
                <a:ea typeface="宋体" panose="02010600030101010101" pitchFamily="2" charset="-122"/>
              </a:rPr>
              <a:t>校舍</a:t>
            </a:r>
            <a:r>
              <a:rPr lang="zh-CN" altLang="zh-CN" dirty="0" smtClean="0">
                <a:latin typeface="宋体" panose="02010600030101010101" pitchFamily="2" charset="-122"/>
                <a:ea typeface="宋体" panose="02010600030101010101" pitchFamily="2" charset="-122"/>
              </a:rPr>
              <a:t>情况</a:t>
            </a:r>
            <a:r>
              <a:rPr lang="zh-CN" altLang="en-US" dirty="0" smtClean="0">
                <a:latin typeface="宋体" panose="02010600030101010101" pitchFamily="2" charset="-122"/>
                <a:ea typeface="宋体" panose="02010600030101010101" pitchFamily="2" charset="-122"/>
              </a:rPr>
              <a:t>、</a:t>
            </a:r>
            <a:r>
              <a:rPr lang="zh-CN" altLang="zh-CN" dirty="0" smtClean="0">
                <a:latin typeface="宋体" panose="02010600030101010101" pitchFamily="2" charset="-122"/>
                <a:ea typeface="宋体" panose="02010600030101010101" pitchFamily="2" charset="-122"/>
              </a:rPr>
              <a:t>高元</a:t>
            </a:r>
            <a:r>
              <a:rPr lang="en-US" altLang="zh-CN" dirty="0" smtClean="0">
                <a:latin typeface="宋体" panose="02010600030101010101" pitchFamily="2" charset="-122"/>
                <a:ea typeface="宋体" panose="02010600030101010101" pitchFamily="2" charset="-122"/>
              </a:rPr>
              <a:t>52</a:t>
            </a:r>
            <a:r>
              <a:rPr lang="zh-CN" altLang="zh-CN" dirty="0">
                <a:latin typeface="宋体" panose="02010600030101010101" pitchFamily="2" charset="-122"/>
                <a:ea typeface="宋体" panose="02010600030101010101" pitchFamily="2" charset="-122"/>
              </a:rPr>
              <a:t>教育部直属高校校舍功能明细统计</a:t>
            </a:r>
            <a:endParaRPr lang="en-US" altLang="zh-CN" dirty="0" smtClean="0">
              <a:latin typeface="宋体" panose="02010600030101010101" pitchFamily="2" charset="-122"/>
              <a:ea typeface="宋体" panose="02010600030101010101" pitchFamily="2" charset="-122"/>
            </a:endParaRPr>
          </a:p>
        </p:txBody>
      </p:sp>
      <p:graphicFrame>
        <p:nvGraphicFramePr>
          <p:cNvPr id="2" name="图示 1"/>
          <p:cNvGraphicFramePr/>
          <p:nvPr>
            <p:extLst>
              <p:ext uri="{D42A27DB-BD31-4B8C-83A1-F6EECF244321}">
                <p14:modId xmlns:p14="http://schemas.microsoft.com/office/powerpoint/2010/main" val="2306102919"/>
              </p:ext>
            </p:extLst>
          </p:nvPr>
        </p:nvGraphicFramePr>
        <p:xfrm>
          <a:off x="2097741" y="2392082"/>
          <a:ext cx="6096000" cy="35246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灯片编号占位符 2"/>
          <p:cNvSpPr>
            <a:spLocks noGrp="1"/>
          </p:cNvSpPr>
          <p:nvPr>
            <p:ph type="sldNum" sz="quarter" idx="12"/>
          </p:nvPr>
        </p:nvSpPr>
        <p:spPr/>
        <p:txBody>
          <a:bodyPr/>
          <a:lstStyle/>
          <a:p>
            <a:fld id="{08A7F96F-1D34-4AD8-A324-DDD9B7126D3B}" type="slidenum">
              <a:rPr lang="en-US" smtClean="0"/>
              <a:pPr/>
              <a:t>52</a:t>
            </a:fld>
            <a:endParaRPr lang="en-US" dirty="0"/>
          </a:p>
        </p:txBody>
      </p:sp>
      <p:sp>
        <p:nvSpPr>
          <p:cNvPr id="8"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高等教育</a:t>
            </a:r>
            <a:endParaRPr lang="en-US" dirty="0">
              <a:solidFill>
                <a:srgbClr val="FF0000"/>
              </a:solidFill>
            </a:endParaRPr>
          </a:p>
        </p:txBody>
      </p:sp>
    </p:spTree>
    <p:extLst>
      <p:ext uri="{BB962C8B-B14F-4D97-AF65-F5344CB8AC3E}">
        <p14:creationId xmlns:p14="http://schemas.microsoft.com/office/powerpoint/2010/main" val="2711182577"/>
      </p:ext>
    </p:extLst>
  </p:cSld>
  <p:clrMapOvr>
    <a:masterClrMapping/>
  </p:clrMapOvr>
  <p:transition>
    <p:wipe dir="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93800" y="1558925"/>
            <a:ext cx="7492998"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zh-CN" altLang="en-US" b="1" dirty="0" smtClean="0"/>
              <a:t>第五、“华侨”的界定</a:t>
            </a:r>
            <a:endParaRPr lang="zh-CN" altLang="zh-CN" b="1" dirty="0"/>
          </a:p>
          <a:p>
            <a:endParaRPr lang="zh-CN" altLang="zh-CN" dirty="0"/>
          </a:p>
          <a:p>
            <a:pPr lvl="1">
              <a:buFont typeface="Wingdings" panose="05000000000000000000" pitchFamily="2" charset="2"/>
              <a:buChar char="Ø"/>
            </a:pPr>
            <a:r>
              <a:rPr lang="zh-CN" altLang="zh-CN" b="1" dirty="0" smtClean="0"/>
              <a:t>华侨</a:t>
            </a:r>
            <a:r>
              <a:rPr lang="zh-CN" altLang="zh-CN" b="1" dirty="0"/>
              <a:t>：</a:t>
            </a:r>
            <a:r>
              <a:rPr lang="zh-CN" altLang="zh-CN" dirty="0"/>
              <a:t>是指定居在国外的中国公民。</a:t>
            </a:r>
            <a:endParaRPr lang="en-US" altLang="zh-CN" b="1" dirty="0" smtClean="0"/>
          </a:p>
          <a:p>
            <a:pPr lvl="1">
              <a:buFont typeface="Wingdings" panose="05000000000000000000" pitchFamily="2" charset="2"/>
              <a:buChar char="Ø"/>
            </a:pPr>
            <a:endParaRPr lang="en-US" altLang="zh-CN" b="1" dirty="0" smtClean="0"/>
          </a:p>
          <a:p>
            <a:pPr lvl="2">
              <a:buFont typeface="Wingdings" panose="05000000000000000000" pitchFamily="2" charset="2"/>
              <a:buChar char="Ø"/>
            </a:pPr>
            <a:r>
              <a:rPr lang="en-US" altLang="zh-CN" dirty="0"/>
              <a:t>(</a:t>
            </a:r>
            <a:r>
              <a:rPr lang="zh-CN" altLang="zh-CN" dirty="0"/>
              <a:t>一</a:t>
            </a:r>
            <a:r>
              <a:rPr lang="en-US" altLang="zh-CN" dirty="0"/>
              <a:t>)</a:t>
            </a:r>
            <a:r>
              <a:rPr lang="zh-CN" altLang="zh-CN" dirty="0"/>
              <a:t>“定居”是指中国公民已取得住在国长期或者永久居留权，并已在住在国连续居留两年，两年内累计居留不少于</a:t>
            </a:r>
            <a:r>
              <a:rPr lang="en-US" altLang="zh-CN" dirty="0"/>
              <a:t>18</a:t>
            </a:r>
            <a:r>
              <a:rPr lang="zh-CN" altLang="zh-CN" dirty="0"/>
              <a:t>个月</a:t>
            </a:r>
            <a:r>
              <a:rPr lang="zh-CN" altLang="zh-CN" dirty="0" smtClean="0"/>
              <a:t>。</a:t>
            </a:r>
            <a:endParaRPr lang="en-US" altLang="zh-CN" dirty="0" smtClean="0"/>
          </a:p>
          <a:p>
            <a:pPr lvl="2">
              <a:buFont typeface="Wingdings" panose="05000000000000000000" pitchFamily="2" charset="2"/>
              <a:buChar char="Ø"/>
            </a:pPr>
            <a:endParaRPr lang="zh-CN" altLang="zh-CN" sz="1200" dirty="0"/>
          </a:p>
          <a:p>
            <a:pPr lvl="2">
              <a:buFont typeface="Wingdings" panose="05000000000000000000" pitchFamily="2" charset="2"/>
              <a:buChar char="Ø"/>
            </a:pPr>
            <a:r>
              <a:rPr lang="en-US" altLang="zh-CN" dirty="0" smtClean="0"/>
              <a:t>(</a:t>
            </a:r>
            <a:r>
              <a:rPr lang="zh-CN" altLang="zh-CN" dirty="0"/>
              <a:t>二</a:t>
            </a:r>
            <a:r>
              <a:rPr lang="en-US" altLang="zh-CN" dirty="0"/>
              <a:t>)</a:t>
            </a:r>
            <a:r>
              <a:rPr lang="zh-CN" altLang="zh-CN" dirty="0"/>
              <a:t>中国公民虽未取得住在国长期或者永久居留权，但已取得住在国连续</a:t>
            </a:r>
            <a:r>
              <a:rPr lang="en-US" altLang="zh-CN" dirty="0"/>
              <a:t>5</a:t>
            </a:r>
            <a:r>
              <a:rPr lang="zh-CN" altLang="zh-CN" dirty="0"/>
              <a:t>年以上</a:t>
            </a:r>
            <a:r>
              <a:rPr lang="en-US" altLang="zh-CN" dirty="0"/>
              <a:t>(</a:t>
            </a:r>
            <a:r>
              <a:rPr lang="zh-CN" altLang="zh-CN" dirty="0"/>
              <a:t>含</a:t>
            </a:r>
            <a:r>
              <a:rPr lang="en-US" altLang="zh-CN" dirty="0"/>
              <a:t>5</a:t>
            </a:r>
            <a:r>
              <a:rPr lang="zh-CN" altLang="zh-CN" dirty="0"/>
              <a:t>年</a:t>
            </a:r>
            <a:r>
              <a:rPr lang="en-US" altLang="zh-CN" dirty="0"/>
              <a:t>)</a:t>
            </a:r>
            <a:r>
              <a:rPr lang="zh-CN" altLang="zh-CN" dirty="0"/>
              <a:t>合法居留资格，</a:t>
            </a:r>
            <a:r>
              <a:rPr lang="en-US" altLang="zh-CN" dirty="0"/>
              <a:t>5</a:t>
            </a:r>
            <a:r>
              <a:rPr lang="zh-CN" altLang="zh-CN" dirty="0"/>
              <a:t>年内在住在国累计居留不少于</a:t>
            </a:r>
            <a:r>
              <a:rPr lang="en-US" altLang="zh-CN" dirty="0"/>
              <a:t>30</a:t>
            </a:r>
            <a:r>
              <a:rPr lang="zh-CN" altLang="zh-CN" dirty="0"/>
              <a:t>个月，视为华侨</a:t>
            </a:r>
            <a:r>
              <a:rPr lang="zh-CN" altLang="zh-CN" dirty="0" smtClean="0"/>
              <a:t>。</a:t>
            </a:r>
            <a:endParaRPr lang="en-US" altLang="zh-CN" dirty="0" smtClean="0"/>
          </a:p>
          <a:p>
            <a:pPr lvl="2">
              <a:buFont typeface="Wingdings" panose="05000000000000000000" pitchFamily="2" charset="2"/>
              <a:buChar char="Ø"/>
            </a:pPr>
            <a:endParaRPr lang="zh-CN" altLang="zh-CN" sz="1200" dirty="0"/>
          </a:p>
          <a:p>
            <a:pPr lvl="2">
              <a:buFont typeface="Wingdings" panose="05000000000000000000" pitchFamily="2" charset="2"/>
              <a:buChar char="Ø"/>
            </a:pPr>
            <a:r>
              <a:rPr lang="zh-CN" altLang="zh-CN" dirty="0"/>
              <a:t>　　</a:t>
            </a:r>
            <a:r>
              <a:rPr lang="en-US" altLang="zh-CN" dirty="0"/>
              <a:t>(</a:t>
            </a:r>
            <a:r>
              <a:rPr lang="zh-CN" altLang="zh-CN" dirty="0"/>
              <a:t>三</a:t>
            </a:r>
            <a:r>
              <a:rPr lang="en-US" altLang="zh-CN" dirty="0"/>
              <a:t>)</a:t>
            </a:r>
            <a:r>
              <a:rPr lang="zh-CN" altLang="zh-CN" dirty="0"/>
              <a:t>中国公民出国留学</a:t>
            </a:r>
            <a:r>
              <a:rPr lang="en-US" altLang="zh-CN" dirty="0"/>
              <a:t>(</a:t>
            </a:r>
            <a:r>
              <a:rPr lang="zh-CN" altLang="zh-CN" dirty="0"/>
              <a:t>包括公派和自费</a:t>
            </a:r>
            <a:r>
              <a:rPr lang="en-US" altLang="zh-CN" dirty="0"/>
              <a:t>)</a:t>
            </a:r>
            <a:r>
              <a:rPr lang="zh-CN" altLang="zh-CN" dirty="0"/>
              <a:t>在外学习期间，或因公务出国</a:t>
            </a:r>
            <a:r>
              <a:rPr lang="en-US" altLang="zh-CN" dirty="0"/>
              <a:t>(</a:t>
            </a:r>
            <a:r>
              <a:rPr lang="zh-CN" altLang="zh-CN" dirty="0"/>
              <a:t>包括外派劳务人员</a:t>
            </a:r>
            <a:r>
              <a:rPr lang="en-US" altLang="zh-CN" dirty="0"/>
              <a:t>)</a:t>
            </a:r>
            <a:r>
              <a:rPr lang="zh-CN" altLang="zh-CN" dirty="0"/>
              <a:t>在外工作期间，均不视为华侨。</a:t>
            </a:r>
            <a:endParaRPr lang="zh-CN" altLang="zh-CN" sz="1200" dirty="0"/>
          </a:p>
          <a:p>
            <a:pPr lvl="1">
              <a:buFont typeface="Wingdings" panose="05000000000000000000" pitchFamily="2" charset="2"/>
              <a:buChar char="Ø"/>
            </a:pPr>
            <a:endParaRPr lang="en-US" altLang="zh-CN" b="1" dirty="0" smtClean="0"/>
          </a:p>
          <a:p>
            <a:pPr lvl="1">
              <a:buFont typeface="Wingdings" panose="05000000000000000000" pitchFamily="2" charset="2"/>
              <a:buChar char="Ø"/>
            </a:pPr>
            <a:endParaRPr lang="en-US" altLang="zh-CN" b="1" dirty="0"/>
          </a:p>
          <a:p>
            <a:pPr lvl="1">
              <a:buFont typeface="Wingdings" panose="05000000000000000000" pitchFamily="2" charset="2"/>
              <a:buChar char="Ø"/>
            </a:pPr>
            <a:r>
              <a:rPr lang="zh-CN" altLang="en-US" b="1" dirty="0" smtClean="0"/>
              <a:t>涉及报表</a:t>
            </a:r>
            <a:endParaRPr lang="en-US" altLang="zh-CN" b="1" dirty="0" smtClean="0"/>
          </a:p>
          <a:p>
            <a:pPr lvl="2">
              <a:buFont typeface="Wingdings" panose="05000000000000000000" pitchFamily="2" charset="2"/>
              <a:buChar char="Ø"/>
            </a:pPr>
            <a:endParaRPr lang="en-US" altLang="zh-CN" b="1" dirty="0"/>
          </a:p>
          <a:p>
            <a:pPr lvl="2">
              <a:buFont typeface="Wingdings" panose="05000000000000000000" pitchFamily="2" charset="2"/>
              <a:buChar char="Ø"/>
            </a:pPr>
            <a:r>
              <a:rPr lang="en-US" altLang="zh-CN" b="1" dirty="0" smtClean="0"/>
              <a:t>——</a:t>
            </a:r>
            <a:r>
              <a:rPr lang="zh-CN" altLang="zh-CN" b="1" dirty="0"/>
              <a:t>高基</a:t>
            </a:r>
            <a:r>
              <a:rPr lang="en-US" altLang="zh-CN" b="1" dirty="0"/>
              <a:t>341</a:t>
            </a:r>
            <a:r>
              <a:rPr lang="zh-CN" altLang="zh-CN" b="1" dirty="0"/>
              <a:t>在校生中其他情况 </a:t>
            </a:r>
          </a:p>
          <a:p>
            <a:pPr lvl="1">
              <a:buFont typeface="Wingdings" panose="05000000000000000000" pitchFamily="2" charset="2"/>
              <a:buChar char="Ø"/>
            </a:pPr>
            <a:endParaRPr lang="en-US" altLang="zh-CN" b="1" dirty="0"/>
          </a:p>
        </p:txBody>
      </p:sp>
      <p:sp>
        <p:nvSpPr>
          <p:cNvPr id="2" name="灯片编号占位符 1"/>
          <p:cNvSpPr>
            <a:spLocks noGrp="1"/>
          </p:cNvSpPr>
          <p:nvPr>
            <p:ph type="sldNum" sz="quarter" idx="12"/>
          </p:nvPr>
        </p:nvSpPr>
        <p:spPr/>
        <p:txBody>
          <a:bodyPr/>
          <a:lstStyle/>
          <a:p>
            <a:fld id="{08A7F96F-1D34-4AD8-A324-DDD9B7126D3B}" type="slidenum">
              <a:rPr lang="en-US" smtClean="0"/>
              <a:pPr/>
              <a:t>53</a:t>
            </a:fld>
            <a:endParaRPr lang="en-US" dirty="0"/>
          </a:p>
        </p:txBody>
      </p:sp>
      <p:sp>
        <p:nvSpPr>
          <p:cNvPr id="6"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高等教育</a:t>
            </a:r>
            <a:endParaRPr lang="en-US" dirty="0">
              <a:solidFill>
                <a:srgbClr val="FF0000"/>
              </a:solidFill>
            </a:endParaRPr>
          </a:p>
        </p:txBody>
      </p:sp>
    </p:spTree>
    <p:extLst>
      <p:ext uri="{BB962C8B-B14F-4D97-AF65-F5344CB8AC3E}">
        <p14:creationId xmlns:p14="http://schemas.microsoft.com/office/powerpoint/2010/main" val="2220685907"/>
      </p:ext>
    </p:extLst>
  </p:cSld>
  <p:clrMapOvr>
    <a:masterClrMapping/>
  </p:clrMapOvr>
  <p:transition>
    <p:wipe dir="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93799" y="1558925"/>
            <a:ext cx="7633677"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zh-CN" altLang="en-US" b="1" dirty="0" smtClean="0"/>
              <a:t>第六、“数字资源量”、“电子图书”的指标的修订</a:t>
            </a:r>
            <a:endParaRPr lang="en-US" altLang="zh-CN" b="1" dirty="0" smtClean="0"/>
          </a:p>
          <a:p>
            <a:pPr>
              <a:buFont typeface="Wingdings" panose="05000000000000000000" pitchFamily="2" charset="2"/>
              <a:buChar char="Ø"/>
            </a:pPr>
            <a:endParaRPr lang="en-US" altLang="zh-CN" b="1" dirty="0"/>
          </a:p>
          <a:p>
            <a:pPr lvl="1">
              <a:buFont typeface="Wingdings" panose="05000000000000000000" pitchFamily="2" charset="2"/>
              <a:buChar char="Ø"/>
            </a:pPr>
            <a:r>
              <a:rPr lang="zh-CN" altLang="en-US" b="1" dirty="0" smtClean="0"/>
              <a:t>一、背景</a:t>
            </a:r>
            <a:endParaRPr lang="en-US" altLang="zh-CN" b="1" dirty="0" smtClean="0"/>
          </a:p>
          <a:p>
            <a:pPr lvl="1">
              <a:buFont typeface="Wingdings" panose="05000000000000000000" pitchFamily="2" charset="2"/>
              <a:buChar char="Ø"/>
            </a:pPr>
            <a:endParaRPr lang="en-US" altLang="zh-CN" b="1" dirty="0" smtClean="0"/>
          </a:p>
          <a:p>
            <a:pPr lvl="2">
              <a:buFont typeface="Wingdings" panose="05000000000000000000" pitchFamily="2" charset="2"/>
              <a:buChar char="Ø"/>
            </a:pPr>
            <a:r>
              <a:rPr lang="zh-CN" altLang="en-US" b="1" dirty="0" smtClean="0"/>
              <a:t>指标沿革</a:t>
            </a:r>
            <a:endParaRPr lang="en-US" altLang="zh-CN" b="1" dirty="0"/>
          </a:p>
          <a:p>
            <a:pPr lvl="3">
              <a:buFont typeface="Wingdings" panose="05000000000000000000" pitchFamily="2" charset="2"/>
              <a:buChar char="Ø"/>
            </a:pPr>
            <a:r>
              <a:rPr lang="en-US" altLang="zh-CN" dirty="0"/>
              <a:t>2001</a:t>
            </a:r>
            <a:r>
              <a:rPr lang="zh-CN" altLang="zh-CN" dirty="0"/>
              <a:t>年</a:t>
            </a:r>
            <a:r>
              <a:rPr lang="en-US" altLang="zh-CN" dirty="0"/>
              <a:t>   </a:t>
            </a:r>
            <a:r>
              <a:rPr lang="zh-CN" altLang="zh-CN" dirty="0"/>
              <a:t>电子图书（片）</a:t>
            </a:r>
          </a:p>
          <a:p>
            <a:pPr lvl="3">
              <a:buFont typeface="Wingdings" panose="05000000000000000000" pitchFamily="2" charset="2"/>
              <a:buChar char="Ø"/>
            </a:pPr>
            <a:r>
              <a:rPr lang="en-US" altLang="zh-CN" dirty="0"/>
              <a:t>2004</a:t>
            </a:r>
            <a:r>
              <a:rPr lang="zh-CN" altLang="zh-CN" dirty="0"/>
              <a:t>年</a:t>
            </a:r>
            <a:r>
              <a:rPr lang="en-US" altLang="zh-CN" dirty="0"/>
              <a:t>   </a:t>
            </a:r>
            <a:r>
              <a:rPr lang="zh-CN" altLang="zh-CN" dirty="0"/>
              <a:t>电子图书（万册）</a:t>
            </a:r>
          </a:p>
          <a:p>
            <a:pPr lvl="3">
              <a:buFont typeface="Wingdings" panose="05000000000000000000" pitchFamily="2" charset="2"/>
              <a:buChar char="Ø"/>
            </a:pPr>
            <a:r>
              <a:rPr lang="en-US" altLang="zh-CN" dirty="0"/>
              <a:t>2009</a:t>
            </a:r>
            <a:r>
              <a:rPr lang="zh-CN" altLang="zh-CN" dirty="0"/>
              <a:t>年</a:t>
            </a:r>
            <a:r>
              <a:rPr lang="en-US" altLang="zh-CN" dirty="0"/>
              <a:t>   </a:t>
            </a:r>
            <a:r>
              <a:rPr lang="zh-CN" altLang="zh-CN" dirty="0"/>
              <a:t>数字资源量（</a:t>
            </a:r>
            <a:r>
              <a:rPr lang="en-US" altLang="zh-CN" dirty="0"/>
              <a:t>GB</a:t>
            </a:r>
            <a:r>
              <a:rPr lang="zh-CN" altLang="zh-CN" dirty="0"/>
              <a:t>） 其中：电子图书（</a:t>
            </a:r>
            <a:r>
              <a:rPr lang="en-US" altLang="zh-CN" dirty="0"/>
              <a:t>GB</a:t>
            </a:r>
            <a:r>
              <a:rPr lang="zh-CN" altLang="zh-CN" dirty="0"/>
              <a:t>）</a:t>
            </a:r>
          </a:p>
          <a:p>
            <a:pPr lvl="2">
              <a:buFont typeface="Wingdings" panose="05000000000000000000" pitchFamily="2" charset="2"/>
              <a:buChar char="Ø"/>
            </a:pPr>
            <a:r>
              <a:rPr lang="zh-CN" altLang="zh-CN" dirty="0"/>
              <a:t>指标解释</a:t>
            </a:r>
          </a:p>
          <a:p>
            <a:pPr lvl="3">
              <a:buFont typeface="Wingdings" panose="05000000000000000000" pitchFamily="2" charset="2"/>
              <a:buChar char="Ø"/>
            </a:pPr>
            <a:r>
              <a:rPr lang="en-US" altLang="zh-CN" b="1" dirty="0" smtClean="0"/>
              <a:t>1</a:t>
            </a:r>
            <a:r>
              <a:rPr lang="en-US" altLang="zh-CN" b="1" dirty="0"/>
              <a:t>.</a:t>
            </a:r>
            <a:r>
              <a:rPr lang="zh-CN" altLang="zh-CN" b="1" dirty="0"/>
              <a:t>图书：</a:t>
            </a:r>
            <a:r>
              <a:rPr lang="zh-CN" altLang="zh-CN" dirty="0"/>
              <a:t>是指学校图书馆及资料室拥有的正式出版书籍。</a:t>
            </a:r>
            <a:endParaRPr lang="zh-CN" altLang="zh-CN" sz="2400" dirty="0"/>
          </a:p>
          <a:p>
            <a:pPr lvl="3">
              <a:buFont typeface="Wingdings" panose="05000000000000000000" pitchFamily="2" charset="2"/>
              <a:buChar char="Ø"/>
            </a:pPr>
            <a:r>
              <a:rPr lang="en-US" altLang="zh-CN" b="1" dirty="0"/>
              <a:t> </a:t>
            </a:r>
            <a:r>
              <a:rPr lang="en-US" altLang="zh-CN" b="1" dirty="0" smtClean="0"/>
              <a:t>2</a:t>
            </a:r>
            <a:r>
              <a:rPr lang="zh-CN" altLang="zh-CN" b="1" dirty="0"/>
              <a:t>、数字资源量（</a:t>
            </a:r>
            <a:r>
              <a:rPr lang="en-US" altLang="zh-CN" b="1" dirty="0"/>
              <a:t>GB</a:t>
            </a:r>
            <a:r>
              <a:rPr lang="zh-CN" altLang="zh-CN" b="1" dirty="0"/>
              <a:t>）：</a:t>
            </a:r>
            <a:r>
              <a:rPr lang="zh-CN" altLang="zh-CN" dirty="0"/>
              <a:t>是指学校引进（包括购买、租用和受赠）或自建（包括扫描、转换和录入）的，拥有磁、光介质或网络使用权的数字形态，可供教师和学生使用的文献资源。单独统计其中电子图书资源量</a:t>
            </a:r>
            <a:r>
              <a:rPr lang="zh-CN" altLang="zh-CN" dirty="0" smtClean="0"/>
              <a:t>。</a:t>
            </a:r>
            <a:endParaRPr lang="en-US" altLang="zh-CN" dirty="0" smtClean="0"/>
          </a:p>
          <a:p>
            <a:pPr lvl="3">
              <a:buFont typeface="Wingdings" panose="05000000000000000000" pitchFamily="2" charset="2"/>
              <a:buChar char="Ø"/>
            </a:pPr>
            <a:r>
              <a:rPr lang="en-US" altLang="zh-CN" b="1" dirty="0" smtClean="0"/>
              <a:t>3</a:t>
            </a:r>
            <a:r>
              <a:rPr lang="en-US" altLang="zh-CN" b="1" dirty="0"/>
              <a:t>.</a:t>
            </a:r>
            <a:r>
              <a:rPr lang="zh-CN" altLang="zh-CN" b="1" dirty="0"/>
              <a:t>电子图书：</a:t>
            </a:r>
            <a:r>
              <a:rPr lang="zh-CN" altLang="zh-CN" dirty="0"/>
              <a:t>是指学校图书馆及资料室拥有的正版电子出版物。</a:t>
            </a:r>
            <a:endParaRPr lang="zh-CN" altLang="zh-CN" sz="2400" dirty="0"/>
          </a:p>
          <a:p>
            <a:pPr lvl="2">
              <a:buFont typeface="Wingdings" panose="05000000000000000000" pitchFamily="2" charset="2"/>
              <a:buChar char="Ø"/>
            </a:pPr>
            <a:endParaRPr lang="en-US" altLang="zh-CN" dirty="0" smtClean="0">
              <a:solidFill>
                <a:srgbClr val="FFFF00"/>
              </a:solidFill>
            </a:endParaRPr>
          </a:p>
          <a:p>
            <a:pPr lvl="1">
              <a:buFont typeface="Wingdings" panose="05000000000000000000" pitchFamily="2" charset="2"/>
              <a:buChar char="Ø"/>
            </a:pPr>
            <a:r>
              <a:rPr lang="zh-CN" altLang="en-US" dirty="0" smtClean="0">
                <a:solidFill>
                  <a:srgbClr val="FF0000"/>
                </a:solidFill>
              </a:rPr>
              <a:t>“数字资源量”和</a:t>
            </a:r>
            <a:r>
              <a:rPr lang="en-US" altLang="zh-CN" dirty="0" smtClean="0">
                <a:solidFill>
                  <a:srgbClr val="FF0000"/>
                </a:solidFill>
              </a:rPr>
              <a:t>”</a:t>
            </a:r>
            <a:r>
              <a:rPr lang="zh-CN" altLang="en-US" dirty="0" smtClean="0">
                <a:solidFill>
                  <a:srgbClr val="FF0000"/>
                </a:solidFill>
              </a:rPr>
              <a:t>电子图书</a:t>
            </a:r>
            <a:r>
              <a:rPr lang="en-US" altLang="zh-CN" dirty="0" smtClean="0">
                <a:solidFill>
                  <a:srgbClr val="FF0000"/>
                </a:solidFill>
              </a:rPr>
              <a:t>”</a:t>
            </a:r>
            <a:r>
              <a:rPr lang="zh-CN" altLang="en-US" dirty="0" smtClean="0">
                <a:solidFill>
                  <a:srgbClr val="FF0000"/>
                </a:solidFill>
              </a:rPr>
              <a:t>，由于没有形成通用规范和计量标准，致使几年内几次修订计量单位，给统计工作造成极大的困惑</a:t>
            </a:r>
            <a:endParaRPr lang="zh-CN" altLang="zh-CN" dirty="0">
              <a:solidFill>
                <a:srgbClr val="FF0000"/>
              </a:solidFill>
            </a:endParaRPr>
          </a:p>
          <a:p>
            <a:pPr lvl="1">
              <a:buFont typeface="Wingdings" panose="05000000000000000000" pitchFamily="2" charset="2"/>
              <a:buChar char="Ø"/>
            </a:pPr>
            <a:endParaRPr lang="en-US" altLang="zh-CN" b="1" dirty="0">
              <a:solidFill>
                <a:srgbClr val="FF0000"/>
              </a:solidFill>
            </a:endParaRPr>
          </a:p>
        </p:txBody>
      </p:sp>
      <p:sp>
        <p:nvSpPr>
          <p:cNvPr id="2" name="灯片编号占位符 1"/>
          <p:cNvSpPr>
            <a:spLocks noGrp="1"/>
          </p:cNvSpPr>
          <p:nvPr>
            <p:ph type="sldNum" sz="quarter" idx="12"/>
          </p:nvPr>
        </p:nvSpPr>
        <p:spPr/>
        <p:txBody>
          <a:bodyPr/>
          <a:lstStyle/>
          <a:p>
            <a:fld id="{08A7F96F-1D34-4AD8-A324-DDD9B7126D3B}" type="slidenum">
              <a:rPr lang="en-US" smtClean="0"/>
              <a:pPr/>
              <a:t>54</a:t>
            </a:fld>
            <a:endParaRPr lang="en-US" dirty="0"/>
          </a:p>
        </p:txBody>
      </p:sp>
      <p:sp>
        <p:nvSpPr>
          <p:cNvPr id="6"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高等教育</a:t>
            </a:r>
            <a:endParaRPr lang="en-US" dirty="0">
              <a:solidFill>
                <a:srgbClr val="FF0000"/>
              </a:solidFill>
            </a:endParaRPr>
          </a:p>
        </p:txBody>
      </p:sp>
    </p:spTree>
    <p:extLst>
      <p:ext uri="{BB962C8B-B14F-4D97-AF65-F5344CB8AC3E}">
        <p14:creationId xmlns:p14="http://schemas.microsoft.com/office/powerpoint/2010/main" val="4140339730"/>
      </p:ext>
    </p:extLst>
  </p:cSld>
  <p:clrMapOvr>
    <a:masterClrMapping/>
  </p:clrMapOvr>
  <p:transition>
    <p:wipe dir="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93799" y="1558925"/>
            <a:ext cx="7624885"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zh-CN" altLang="en-US" b="1" dirty="0" smtClean="0"/>
              <a:t>第六、“数字资源量”、“电子图书”的指标的修订</a:t>
            </a:r>
            <a:endParaRPr lang="en-US" altLang="zh-CN" b="1" dirty="0" smtClean="0"/>
          </a:p>
          <a:p>
            <a:pPr>
              <a:buFont typeface="Wingdings" panose="05000000000000000000" pitchFamily="2" charset="2"/>
              <a:buChar char="Ø"/>
            </a:pPr>
            <a:endParaRPr lang="en-US" altLang="zh-CN" b="1" dirty="0"/>
          </a:p>
          <a:p>
            <a:pPr lvl="1">
              <a:buFont typeface="Wingdings" panose="05000000000000000000" pitchFamily="2" charset="2"/>
              <a:buChar char="Ø"/>
            </a:pPr>
            <a:r>
              <a:rPr lang="zh-CN" altLang="zh-CN" sz="1800" b="1" dirty="0" smtClean="0">
                <a:latin typeface="宋体" panose="02010600030101010101" pitchFamily="2" charset="-122"/>
                <a:ea typeface="宋体" panose="02010600030101010101" pitchFamily="2" charset="-122"/>
              </a:rPr>
              <a:t>目前</a:t>
            </a:r>
            <a:r>
              <a:rPr lang="zh-CN" altLang="en-US" sz="1800" b="1" dirty="0" smtClean="0">
                <a:latin typeface="宋体" panose="02010600030101010101" pitchFamily="2" charset="-122"/>
                <a:ea typeface="宋体" panose="02010600030101010101" pitchFamily="2" charset="-122"/>
              </a:rPr>
              <a:t>，</a:t>
            </a:r>
            <a:r>
              <a:rPr lang="zh-CN" altLang="zh-CN" sz="1800" b="1" dirty="0" smtClean="0">
                <a:latin typeface="宋体" panose="02010600030101010101" pitchFamily="2" charset="-122"/>
                <a:ea typeface="宋体" panose="02010600030101010101" pitchFamily="2" charset="-122"/>
              </a:rPr>
              <a:t>数字</a:t>
            </a:r>
            <a:r>
              <a:rPr lang="zh-CN" altLang="zh-CN" sz="1800" b="1" dirty="0">
                <a:latin typeface="宋体" panose="02010600030101010101" pitchFamily="2" charset="-122"/>
                <a:ea typeface="宋体" panose="02010600030101010101" pitchFamily="2" charset="-122"/>
              </a:rPr>
              <a:t>资源存储和传播形式多样化，而且主要的数字资源是商业化的</a:t>
            </a:r>
            <a:r>
              <a:rPr lang="zh-CN" altLang="zh-CN" sz="1800" b="1" dirty="0">
                <a:solidFill>
                  <a:srgbClr val="FF0000"/>
                </a:solidFill>
                <a:latin typeface="宋体" panose="02010600030101010101" pitchFamily="2" charset="-122"/>
                <a:ea typeface="宋体" panose="02010600030101010101" pitchFamily="2" charset="-122"/>
              </a:rPr>
              <a:t>数据库，</a:t>
            </a:r>
            <a:r>
              <a:rPr lang="zh-CN" altLang="zh-CN" sz="1800" b="1" dirty="0">
                <a:latin typeface="宋体" panose="02010600030101010101" pitchFamily="2" charset="-122"/>
                <a:ea typeface="宋体" panose="02010600030101010101" pitchFamily="2" charset="-122"/>
              </a:rPr>
              <a:t>供应商分布在世界各地，学校并无直接掌握数据量的手段，都需要各个数据库供应商提供，如果数据库商不配合或提供虚假数据也没有有效的制约手段，学校难以获得准确的数据。而且数字资源的字节数（</a:t>
            </a:r>
            <a:r>
              <a:rPr lang="en-US" altLang="zh-CN" sz="1800" b="1" dirty="0">
                <a:latin typeface="宋体" panose="02010600030101010101" pitchFamily="2" charset="-122"/>
                <a:ea typeface="宋体" panose="02010600030101010101" pitchFamily="2" charset="-122"/>
              </a:rPr>
              <a:t>GB</a:t>
            </a:r>
            <a:r>
              <a:rPr lang="zh-CN" altLang="zh-CN" sz="1800" b="1" dirty="0">
                <a:latin typeface="宋体" panose="02010600030101010101" pitchFamily="2" charset="-122"/>
                <a:ea typeface="宋体" panose="02010600030101010101" pitchFamily="2" charset="-122"/>
              </a:rPr>
              <a:t>）非常庞大，文字型、多媒体型等不同类型的数字资源量也不具有可比性，统计各校的</a:t>
            </a:r>
            <a:r>
              <a:rPr lang="en-US" altLang="zh-CN" sz="1800" b="1" dirty="0">
                <a:latin typeface="宋体" panose="02010600030101010101" pitchFamily="2" charset="-122"/>
                <a:ea typeface="宋体" panose="02010600030101010101" pitchFamily="2" charset="-122"/>
              </a:rPr>
              <a:t>GB</a:t>
            </a:r>
            <a:r>
              <a:rPr lang="zh-CN" altLang="zh-CN" sz="1800" b="1" dirty="0">
                <a:latin typeface="宋体" panose="02010600030101010101" pitchFamily="2" charset="-122"/>
                <a:ea typeface="宋体" panose="02010600030101010101" pitchFamily="2" charset="-122"/>
              </a:rPr>
              <a:t>数量没有比较、评估的实际意义</a:t>
            </a:r>
            <a:r>
              <a:rPr lang="zh-CN" altLang="zh-CN" sz="1800" b="1" dirty="0" smtClean="0">
                <a:latin typeface="宋体" panose="02010600030101010101" pitchFamily="2" charset="-122"/>
                <a:ea typeface="宋体" panose="02010600030101010101" pitchFamily="2" charset="-122"/>
              </a:rPr>
              <a:t>。</a:t>
            </a:r>
            <a:endParaRPr lang="en-US" altLang="zh-CN" sz="1800" b="1" dirty="0" smtClean="0">
              <a:latin typeface="宋体" panose="02010600030101010101" pitchFamily="2" charset="-122"/>
              <a:ea typeface="宋体" panose="02010600030101010101" pitchFamily="2" charset="-122"/>
            </a:endParaRPr>
          </a:p>
          <a:p>
            <a:pPr>
              <a:buFont typeface="Wingdings" panose="05000000000000000000" pitchFamily="2" charset="2"/>
              <a:buChar char="Ø"/>
            </a:pPr>
            <a:endParaRPr lang="zh-CN" altLang="zh-CN" sz="1800" dirty="0">
              <a:latin typeface="宋体" panose="02010600030101010101" pitchFamily="2" charset="-122"/>
              <a:ea typeface="宋体" panose="02010600030101010101" pitchFamily="2" charset="-122"/>
            </a:endParaRPr>
          </a:p>
          <a:p>
            <a:pPr lvl="1">
              <a:buFont typeface="Wingdings" panose="05000000000000000000" pitchFamily="2" charset="2"/>
              <a:buChar char="Ø"/>
            </a:pPr>
            <a:r>
              <a:rPr lang="zh-CN" altLang="zh-CN" sz="1800" b="1" dirty="0" smtClean="0">
                <a:latin typeface="宋体" panose="02010600030101010101" pitchFamily="2" charset="-122"/>
                <a:ea typeface="宋体" panose="02010600030101010101" pitchFamily="2" charset="-122"/>
              </a:rPr>
              <a:t>教育部</a:t>
            </a:r>
            <a:r>
              <a:rPr lang="zh-CN" altLang="zh-CN" sz="1800" b="1" dirty="0">
                <a:latin typeface="宋体" panose="02010600030101010101" pitchFamily="2" charset="-122"/>
                <a:ea typeface="宋体" panose="02010600030101010101" pitchFamily="2" charset="-122"/>
              </a:rPr>
              <a:t>高等学校图书情报工作指导委员会编制的《</a:t>
            </a:r>
            <a:r>
              <a:rPr lang="zh-CN" altLang="zh-CN" sz="1800" b="1" dirty="0">
                <a:latin typeface="宋体" panose="02010600030101010101" pitchFamily="2" charset="-122"/>
                <a:ea typeface="宋体" panose="02010600030101010101" pitchFamily="2" charset="-122"/>
                <a:hlinkClick r:id="rId2" action="ppaction://hlinkfile"/>
              </a:rPr>
              <a:t>高等学校图书馆数字资源计量指南（</a:t>
            </a:r>
            <a:r>
              <a:rPr lang="en-US" altLang="zh-CN" sz="1800" b="1" dirty="0">
                <a:latin typeface="宋体" panose="02010600030101010101" pitchFamily="2" charset="-122"/>
                <a:ea typeface="宋体" panose="02010600030101010101" pitchFamily="2" charset="-122"/>
                <a:hlinkClick r:id="rId2" action="ppaction://hlinkfile"/>
              </a:rPr>
              <a:t>2007</a:t>
            </a:r>
            <a:r>
              <a:rPr lang="zh-CN" altLang="zh-CN" sz="1800" b="1" dirty="0">
                <a:latin typeface="宋体" panose="02010600030101010101" pitchFamily="2" charset="-122"/>
                <a:ea typeface="宋体" panose="02010600030101010101" pitchFamily="2" charset="-122"/>
                <a:hlinkClick r:id="rId2" action="ppaction://hlinkfile"/>
              </a:rPr>
              <a:t>年）</a:t>
            </a:r>
            <a:r>
              <a:rPr lang="zh-CN" altLang="zh-CN" sz="1800" b="1" dirty="0">
                <a:latin typeface="宋体" panose="02010600030101010101" pitchFamily="2" charset="-122"/>
                <a:ea typeface="宋体" panose="02010600030101010101" pitchFamily="2" charset="-122"/>
              </a:rPr>
              <a:t>》，对数据库和电子图书的统计有明确可行的计量办法，虽然还不是国家权威机构认可的标准，但是已经</a:t>
            </a:r>
            <a:r>
              <a:rPr lang="zh-CN" altLang="zh-CN" sz="1800" b="1" dirty="0" smtClean="0">
                <a:latin typeface="宋体" panose="02010600030101010101" pitchFamily="2" charset="-122"/>
                <a:ea typeface="宋体" panose="02010600030101010101" pitchFamily="2" charset="-122"/>
              </a:rPr>
              <a:t>被图书馆界</a:t>
            </a:r>
            <a:r>
              <a:rPr lang="zh-CN" altLang="zh-CN" sz="1800" b="1" dirty="0">
                <a:latin typeface="宋体" panose="02010600030101010101" pitchFamily="2" charset="-122"/>
                <a:ea typeface="宋体" panose="02010600030101010101" pitchFamily="2" charset="-122"/>
              </a:rPr>
              <a:t>普遍采用，具有可操作性，也能够用于比较各高校数字资源的收藏水平。</a:t>
            </a:r>
          </a:p>
          <a:p>
            <a:pPr lvl="1">
              <a:buFont typeface="Wingdings" panose="05000000000000000000" pitchFamily="2" charset="2"/>
              <a:buChar char="Ø"/>
            </a:pPr>
            <a:endParaRPr lang="en-US" altLang="zh-CN" b="1" dirty="0" smtClean="0">
              <a:latin typeface="宋体" panose="02010600030101010101" pitchFamily="2" charset="-122"/>
              <a:ea typeface="宋体" panose="02010600030101010101" pitchFamily="2" charset="-122"/>
            </a:endParaRPr>
          </a:p>
          <a:p>
            <a:pPr lvl="1">
              <a:buFont typeface="Wingdings" panose="05000000000000000000" pitchFamily="2" charset="2"/>
              <a:buChar char="Ø"/>
            </a:pPr>
            <a:endParaRPr lang="en-US" altLang="zh-CN" b="1" dirty="0">
              <a:latin typeface="宋体" panose="02010600030101010101" pitchFamily="2" charset="-122"/>
              <a:ea typeface="宋体" panose="02010600030101010101" pitchFamily="2" charset="-122"/>
            </a:endParaRPr>
          </a:p>
        </p:txBody>
      </p:sp>
      <p:sp>
        <p:nvSpPr>
          <p:cNvPr id="2" name="灯片编号占位符 1"/>
          <p:cNvSpPr>
            <a:spLocks noGrp="1"/>
          </p:cNvSpPr>
          <p:nvPr>
            <p:ph type="sldNum" sz="quarter" idx="12"/>
          </p:nvPr>
        </p:nvSpPr>
        <p:spPr/>
        <p:txBody>
          <a:bodyPr/>
          <a:lstStyle/>
          <a:p>
            <a:fld id="{08A7F96F-1D34-4AD8-A324-DDD9B7126D3B}" type="slidenum">
              <a:rPr lang="en-US" smtClean="0"/>
              <a:pPr/>
              <a:t>55</a:t>
            </a:fld>
            <a:endParaRPr lang="en-US" dirty="0"/>
          </a:p>
        </p:txBody>
      </p:sp>
      <p:sp>
        <p:nvSpPr>
          <p:cNvPr id="6"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高等教育</a:t>
            </a:r>
            <a:endParaRPr lang="en-US" dirty="0">
              <a:solidFill>
                <a:srgbClr val="FF0000"/>
              </a:solidFill>
            </a:endParaRPr>
          </a:p>
        </p:txBody>
      </p:sp>
    </p:spTree>
    <p:extLst>
      <p:ext uri="{BB962C8B-B14F-4D97-AF65-F5344CB8AC3E}">
        <p14:creationId xmlns:p14="http://schemas.microsoft.com/office/powerpoint/2010/main" val="2726339049"/>
      </p:ext>
    </p:extLst>
  </p:cSld>
  <p:clrMapOvr>
    <a:masterClrMapping/>
  </p:clrMapOvr>
  <p:transition>
    <p:wipe dir="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93800" y="1558925"/>
            <a:ext cx="7651262"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zh-CN" altLang="en-US" b="1" dirty="0" smtClean="0"/>
              <a:t>第六、“数字资源量”、“电子图书”的指标的修订</a:t>
            </a:r>
            <a:endParaRPr lang="en-US" altLang="zh-CN" b="1" dirty="0" smtClean="0"/>
          </a:p>
          <a:p>
            <a:pPr>
              <a:buFont typeface="Wingdings" panose="05000000000000000000" pitchFamily="2" charset="2"/>
              <a:buChar char="Ø"/>
            </a:pPr>
            <a:endParaRPr lang="en-US" altLang="zh-CN" b="1" dirty="0" smtClean="0"/>
          </a:p>
          <a:p>
            <a:pPr lvl="1">
              <a:buFont typeface="Wingdings" panose="05000000000000000000" pitchFamily="2" charset="2"/>
              <a:buChar char="Ø"/>
            </a:pPr>
            <a:r>
              <a:rPr lang="zh-CN" altLang="en-US" b="1" dirty="0" smtClean="0"/>
              <a:t>二、“数字资源量”</a:t>
            </a:r>
            <a:r>
              <a:rPr lang="zh-CN" altLang="en-US" b="1" dirty="0"/>
              <a:t>、“电子图书”</a:t>
            </a:r>
            <a:r>
              <a:rPr lang="zh-CN" altLang="en-US" b="1" dirty="0" smtClean="0"/>
              <a:t>指标的修订</a:t>
            </a:r>
            <a:endParaRPr lang="en-US" altLang="zh-CN" b="1" dirty="0" smtClean="0"/>
          </a:p>
          <a:p>
            <a:pPr lvl="2">
              <a:buFont typeface="Wingdings" panose="05000000000000000000" pitchFamily="2" charset="2"/>
              <a:buChar char="Ø"/>
            </a:pPr>
            <a:endParaRPr lang="en-US" altLang="zh-CN" dirty="0" smtClean="0"/>
          </a:p>
          <a:p>
            <a:pPr lvl="2">
              <a:buFont typeface="Wingdings" panose="05000000000000000000" pitchFamily="2" charset="2"/>
              <a:buChar char="Ø"/>
            </a:pPr>
            <a:r>
              <a:rPr lang="zh-CN" altLang="zh-CN" dirty="0" smtClean="0"/>
              <a:t>“数字资源量”</a:t>
            </a:r>
            <a:r>
              <a:rPr lang="zh-CN" altLang="zh-CN" dirty="0"/>
              <a:t>指标，以“数据库”的个数、“电子图书”的册数和“音视频”的小时数呈现，统计标准和计量方法</a:t>
            </a:r>
            <a:r>
              <a:rPr lang="zh-CN" altLang="zh-CN" dirty="0" smtClean="0"/>
              <a:t>采用图书馆界</a:t>
            </a:r>
            <a:r>
              <a:rPr lang="zh-CN" altLang="zh-CN" dirty="0"/>
              <a:t>普遍使用的由教育部高等学校图书情报工作指导委员会编制的《高等学校图书馆数字资源计量指南（</a:t>
            </a:r>
            <a:r>
              <a:rPr lang="en-US" altLang="zh-CN" dirty="0"/>
              <a:t>2007</a:t>
            </a:r>
            <a:r>
              <a:rPr lang="zh-CN" altLang="zh-CN" dirty="0"/>
              <a:t>年）》，同时，兼顾较小规模学校和中职学校、中小学校的实际，修订了“数字资源量”指标</a:t>
            </a:r>
            <a:r>
              <a:rPr lang="zh-CN" altLang="zh-CN" dirty="0" smtClean="0"/>
              <a:t>。</a:t>
            </a:r>
            <a:endParaRPr lang="en-US" altLang="zh-CN" dirty="0" smtClean="0"/>
          </a:p>
          <a:p>
            <a:pPr lvl="2">
              <a:buFont typeface="Wingdings" panose="05000000000000000000" pitchFamily="2" charset="2"/>
              <a:buChar char="Ø"/>
            </a:pPr>
            <a:endParaRPr lang="en-US" altLang="zh-CN" b="1" dirty="0" smtClean="0"/>
          </a:p>
          <a:p>
            <a:pPr lvl="1">
              <a:buFont typeface="Wingdings" panose="05000000000000000000" pitchFamily="2" charset="2"/>
              <a:buChar char="Ø"/>
            </a:pPr>
            <a:r>
              <a:rPr lang="zh-CN" altLang="en-US" b="1" dirty="0" smtClean="0"/>
              <a:t>三、指标解释和填报说明</a:t>
            </a:r>
            <a:endParaRPr lang="en-US" altLang="zh-CN" b="1" dirty="0" smtClean="0"/>
          </a:p>
          <a:p>
            <a:pPr lvl="1">
              <a:buFont typeface="Wingdings" panose="05000000000000000000" pitchFamily="2" charset="2"/>
              <a:buChar char="Ø"/>
            </a:pPr>
            <a:endParaRPr lang="en-US" altLang="zh-CN" b="1" dirty="0"/>
          </a:p>
          <a:p>
            <a:pPr lvl="2">
              <a:buFont typeface="Wingdings" panose="05000000000000000000" pitchFamily="2" charset="2"/>
              <a:buChar char="Ø"/>
            </a:pPr>
            <a:r>
              <a:rPr lang="en-US" altLang="zh-CN" dirty="0" smtClean="0"/>
              <a:t>1.</a:t>
            </a:r>
            <a:r>
              <a:rPr lang="zh-CN" altLang="zh-CN" dirty="0" smtClean="0"/>
              <a:t>指标</a:t>
            </a:r>
            <a:r>
              <a:rPr lang="zh-CN" altLang="zh-CN" dirty="0"/>
              <a:t>解释</a:t>
            </a:r>
          </a:p>
          <a:p>
            <a:pPr lvl="2">
              <a:buFont typeface="Wingdings" panose="05000000000000000000" pitchFamily="2" charset="2"/>
              <a:buChar char="Ø"/>
            </a:pPr>
            <a:r>
              <a:rPr lang="zh-CN" altLang="zh-CN" b="1" dirty="0"/>
              <a:t>数字资源量：</a:t>
            </a:r>
            <a:r>
              <a:rPr lang="zh-CN" altLang="zh-CN" dirty="0"/>
              <a:t>是指学校引进（包括购买、租用和受赠）或自建（包括扫描、转换和录入）的，拥有磁、光介质或网络使用权的数字形态，可供教师和学生使用的文献资源</a:t>
            </a:r>
            <a:r>
              <a:rPr lang="zh-CN" altLang="zh-CN" dirty="0" smtClean="0"/>
              <a:t>。</a:t>
            </a:r>
            <a:endParaRPr lang="zh-CN" altLang="zh-CN" dirty="0"/>
          </a:p>
        </p:txBody>
      </p:sp>
      <p:sp>
        <p:nvSpPr>
          <p:cNvPr id="2" name="灯片编号占位符 1"/>
          <p:cNvSpPr>
            <a:spLocks noGrp="1"/>
          </p:cNvSpPr>
          <p:nvPr>
            <p:ph type="sldNum" sz="quarter" idx="12"/>
          </p:nvPr>
        </p:nvSpPr>
        <p:spPr/>
        <p:txBody>
          <a:bodyPr/>
          <a:lstStyle/>
          <a:p>
            <a:fld id="{08A7F96F-1D34-4AD8-A324-DDD9B7126D3B}" type="slidenum">
              <a:rPr lang="en-US" smtClean="0"/>
              <a:pPr/>
              <a:t>56</a:t>
            </a:fld>
            <a:endParaRPr lang="en-US" dirty="0"/>
          </a:p>
        </p:txBody>
      </p:sp>
      <p:sp>
        <p:nvSpPr>
          <p:cNvPr id="6"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高等教育</a:t>
            </a:r>
            <a:endParaRPr lang="en-US" dirty="0">
              <a:solidFill>
                <a:srgbClr val="FF0000"/>
              </a:solidFill>
            </a:endParaRPr>
          </a:p>
        </p:txBody>
      </p:sp>
    </p:spTree>
    <p:extLst>
      <p:ext uri="{BB962C8B-B14F-4D97-AF65-F5344CB8AC3E}">
        <p14:creationId xmlns:p14="http://schemas.microsoft.com/office/powerpoint/2010/main" val="3592739465"/>
      </p:ext>
    </p:extLst>
  </p:cSld>
  <p:clrMapOvr>
    <a:masterClrMapping/>
  </p:clrMapOvr>
  <p:transition>
    <p:wipe dir="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93800" y="1558925"/>
            <a:ext cx="7668846"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zh-CN" altLang="en-US" b="1" dirty="0" smtClean="0"/>
              <a:t>第六、“数字资源量”、“电子图书”的指标的修订</a:t>
            </a:r>
            <a:endParaRPr lang="en-US" altLang="zh-CN" b="1" dirty="0" smtClean="0"/>
          </a:p>
          <a:p>
            <a:pPr lvl="2">
              <a:buFont typeface="Wingdings" panose="05000000000000000000" pitchFamily="2" charset="2"/>
              <a:buChar char="Ø"/>
            </a:pPr>
            <a:endParaRPr lang="en-US" altLang="zh-CN" b="1" dirty="0"/>
          </a:p>
          <a:p>
            <a:pPr lvl="1">
              <a:buFont typeface="Wingdings" panose="05000000000000000000" pitchFamily="2" charset="2"/>
              <a:buChar char="Ø"/>
            </a:pPr>
            <a:r>
              <a:rPr lang="zh-CN" altLang="en-US" b="1" dirty="0"/>
              <a:t>三、指标解释和填报说明</a:t>
            </a:r>
            <a:endParaRPr lang="en-US" altLang="zh-CN" b="1" dirty="0"/>
          </a:p>
          <a:p>
            <a:pPr lvl="2">
              <a:buFont typeface="Wingdings" panose="05000000000000000000" pitchFamily="2" charset="2"/>
              <a:buChar char="Ø"/>
            </a:pPr>
            <a:endParaRPr lang="en-US" altLang="zh-CN" dirty="0" smtClean="0"/>
          </a:p>
          <a:p>
            <a:pPr lvl="2">
              <a:buFont typeface="Wingdings" panose="05000000000000000000" pitchFamily="2" charset="2"/>
              <a:buChar char="Ø"/>
            </a:pPr>
            <a:r>
              <a:rPr lang="en-US" altLang="zh-CN" dirty="0" smtClean="0"/>
              <a:t>2.</a:t>
            </a:r>
            <a:r>
              <a:rPr lang="zh-CN" altLang="zh-CN" dirty="0" smtClean="0"/>
              <a:t>填报</a:t>
            </a:r>
            <a:r>
              <a:rPr lang="zh-CN" altLang="zh-CN" dirty="0"/>
              <a:t>说明</a:t>
            </a:r>
          </a:p>
          <a:p>
            <a:pPr lvl="2">
              <a:buFont typeface="Wingdings" panose="05000000000000000000" pitchFamily="2" charset="2"/>
              <a:buChar char="Ø"/>
            </a:pPr>
            <a:r>
              <a:rPr lang="zh-CN" altLang="zh-CN" sz="1600" b="1" dirty="0"/>
              <a:t>数字资源量：</a:t>
            </a:r>
            <a:r>
              <a:rPr lang="zh-CN" altLang="zh-CN" sz="1600" dirty="0"/>
              <a:t>数字资源划分为四种类型：电子图书（包括与图书类似的出版物）；电子期刊（包括与期刊类似的连续出版物）；二次文献数据库（包括题录、文摘、索引等）；其他数据库，分别按中、外文文种进行计量。试用的数字资源和免费使用的数字资源、随纸本书刊所配的光盘以及非书资料不作为数字资源计量</a:t>
            </a:r>
            <a:r>
              <a:rPr lang="zh-CN" altLang="zh-CN" sz="1600" dirty="0" smtClean="0"/>
              <a:t>。</a:t>
            </a:r>
            <a:endParaRPr lang="en-US" altLang="zh-CN" sz="1600" dirty="0" smtClean="0"/>
          </a:p>
          <a:p>
            <a:pPr lvl="2">
              <a:buFont typeface="Wingdings" panose="05000000000000000000" pitchFamily="2" charset="2"/>
              <a:buChar char="Ø"/>
            </a:pPr>
            <a:endParaRPr lang="zh-CN" altLang="zh-CN" sz="1600" dirty="0"/>
          </a:p>
          <a:p>
            <a:pPr lvl="2">
              <a:buFont typeface="Wingdings" panose="05000000000000000000" pitchFamily="2" charset="2"/>
              <a:buChar char="Ø"/>
            </a:pPr>
            <a:r>
              <a:rPr lang="zh-CN" altLang="zh-CN" sz="1600" b="1" dirty="0"/>
              <a:t>数据库（个）</a:t>
            </a:r>
            <a:r>
              <a:rPr lang="zh-CN" altLang="zh-CN" sz="1600" b="1" dirty="0" smtClean="0"/>
              <a:t>：</a:t>
            </a:r>
            <a:r>
              <a:rPr lang="zh-CN" altLang="en-US" sz="1600" b="1" dirty="0" smtClean="0"/>
              <a:t>指</a:t>
            </a:r>
            <a:r>
              <a:rPr lang="zh-CN" altLang="zh-CN" sz="1600" dirty="0" smtClean="0"/>
              <a:t>统计</a:t>
            </a:r>
            <a:r>
              <a:rPr lang="zh-CN" altLang="zh-CN" sz="1600" dirty="0"/>
              <a:t>数字资源中可供使用的数据库数量。其中统计引进数据库的个数以数据库供应商按学科、主题或回溯年份等分包销售的子库计量，每个子库算为一个数据库</a:t>
            </a:r>
            <a:r>
              <a:rPr lang="zh-CN" altLang="zh-CN" sz="1600" dirty="0" smtClean="0"/>
              <a:t>。</a:t>
            </a:r>
            <a:endParaRPr lang="en-US" altLang="zh-CN" sz="1600" dirty="0" smtClean="0"/>
          </a:p>
          <a:p>
            <a:pPr lvl="2">
              <a:buFont typeface="Wingdings" panose="05000000000000000000" pitchFamily="2" charset="2"/>
              <a:buChar char="Ø"/>
            </a:pPr>
            <a:endParaRPr lang="zh-CN" altLang="zh-CN" sz="1600" dirty="0"/>
          </a:p>
          <a:p>
            <a:pPr lvl="2">
              <a:buFont typeface="Wingdings" panose="05000000000000000000" pitchFamily="2" charset="2"/>
              <a:buChar char="Ø"/>
            </a:pPr>
            <a:r>
              <a:rPr lang="zh-CN" altLang="zh-CN" sz="1600" b="1" dirty="0"/>
              <a:t>电子图书（册）</a:t>
            </a:r>
            <a:r>
              <a:rPr lang="zh-CN" altLang="zh-CN" sz="1600" b="1" dirty="0" smtClean="0"/>
              <a:t>：</a:t>
            </a:r>
            <a:r>
              <a:rPr lang="zh-CN" altLang="en-US" sz="1600" b="1" dirty="0" smtClean="0"/>
              <a:t>指</a:t>
            </a:r>
            <a:r>
              <a:rPr lang="zh-CN" altLang="zh-CN" sz="1600" dirty="0" smtClean="0"/>
              <a:t>统计</a:t>
            </a:r>
            <a:r>
              <a:rPr lang="zh-CN" altLang="zh-CN" sz="1600" dirty="0"/>
              <a:t>可供使用数据库中所包含全文电子图书和期刊以及按单册挑选订购的电子图书和期刊的数量；其中电子图书</a:t>
            </a:r>
            <a:r>
              <a:rPr lang="en-US" altLang="zh-CN" sz="1600" dirty="0"/>
              <a:t>1</a:t>
            </a:r>
            <a:r>
              <a:rPr lang="zh-CN" altLang="zh-CN" sz="1600" dirty="0"/>
              <a:t>种算</a:t>
            </a:r>
            <a:r>
              <a:rPr lang="en-US" altLang="zh-CN" sz="1600" dirty="0"/>
              <a:t>1</a:t>
            </a:r>
            <a:r>
              <a:rPr lang="zh-CN" altLang="zh-CN" sz="1600" dirty="0"/>
              <a:t>册，中文电子期刊每种每年算</a:t>
            </a:r>
            <a:r>
              <a:rPr lang="en-US" altLang="zh-CN" sz="1600" dirty="0"/>
              <a:t>1</a:t>
            </a:r>
            <a:r>
              <a:rPr lang="zh-CN" altLang="zh-CN" sz="1600" dirty="0"/>
              <a:t>册，外文电子期刊每种每年算</a:t>
            </a:r>
            <a:r>
              <a:rPr lang="en-US" altLang="zh-CN" sz="1600" dirty="0"/>
              <a:t>2</a:t>
            </a:r>
            <a:r>
              <a:rPr lang="zh-CN" altLang="zh-CN" sz="1600" dirty="0"/>
              <a:t>册，不同数据库包含的同种书刊分别计算</a:t>
            </a:r>
            <a:r>
              <a:rPr lang="zh-CN" altLang="zh-CN" sz="1600" dirty="0" smtClean="0"/>
              <a:t>。</a:t>
            </a:r>
            <a:endParaRPr lang="en-US" altLang="zh-CN" sz="1600" dirty="0" smtClean="0"/>
          </a:p>
          <a:p>
            <a:pPr lvl="2">
              <a:buFont typeface="Wingdings" panose="05000000000000000000" pitchFamily="2" charset="2"/>
              <a:buChar char="Ø"/>
            </a:pPr>
            <a:endParaRPr lang="zh-CN" altLang="zh-CN" sz="1600" dirty="0"/>
          </a:p>
          <a:p>
            <a:pPr lvl="2">
              <a:buFont typeface="Wingdings" panose="05000000000000000000" pitchFamily="2" charset="2"/>
              <a:buChar char="Ø"/>
            </a:pPr>
            <a:r>
              <a:rPr lang="zh-CN" altLang="zh-CN" sz="1600" b="1" dirty="0"/>
              <a:t>音视频（小时）：</a:t>
            </a:r>
            <a:r>
              <a:rPr lang="zh-CN" altLang="zh-CN" sz="1600" dirty="0"/>
              <a:t>音视频资源按累计时长计算。</a:t>
            </a:r>
          </a:p>
          <a:p>
            <a:pPr lvl="2">
              <a:buFont typeface="Wingdings" panose="05000000000000000000" pitchFamily="2" charset="2"/>
              <a:buChar char="Ø"/>
            </a:pPr>
            <a:r>
              <a:rPr lang="en-US" altLang="zh-CN" sz="1600" dirty="0"/>
              <a:t> </a:t>
            </a:r>
            <a:endParaRPr lang="zh-CN" altLang="zh-CN" sz="1600" dirty="0"/>
          </a:p>
          <a:p>
            <a:pPr lvl="3">
              <a:buFont typeface="Wingdings" panose="05000000000000000000" pitchFamily="2" charset="2"/>
              <a:buChar char="Ø"/>
            </a:pPr>
            <a:endParaRPr lang="en-US" altLang="zh-CN" b="1" dirty="0"/>
          </a:p>
        </p:txBody>
      </p:sp>
      <p:sp>
        <p:nvSpPr>
          <p:cNvPr id="2" name="灯片编号占位符 1"/>
          <p:cNvSpPr>
            <a:spLocks noGrp="1"/>
          </p:cNvSpPr>
          <p:nvPr>
            <p:ph type="sldNum" sz="quarter" idx="12"/>
          </p:nvPr>
        </p:nvSpPr>
        <p:spPr/>
        <p:txBody>
          <a:bodyPr/>
          <a:lstStyle/>
          <a:p>
            <a:fld id="{08A7F96F-1D34-4AD8-A324-DDD9B7126D3B}" type="slidenum">
              <a:rPr lang="en-US" smtClean="0"/>
              <a:pPr/>
              <a:t>57</a:t>
            </a:fld>
            <a:endParaRPr lang="en-US" dirty="0"/>
          </a:p>
        </p:txBody>
      </p:sp>
      <p:sp>
        <p:nvSpPr>
          <p:cNvPr id="6"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高等教育</a:t>
            </a:r>
            <a:endParaRPr lang="en-US" dirty="0">
              <a:solidFill>
                <a:srgbClr val="FF0000"/>
              </a:solidFill>
            </a:endParaRPr>
          </a:p>
        </p:txBody>
      </p:sp>
    </p:spTree>
    <p:extLst>
      <p:ext uri="{BB962C8B-B14F-4D97-AF65-F5344CB8AC3E}">
        <p14:creationId xmlns:p14="http://schemas.microsoft.com/office/powerpoint/2010/main" val="479345387"/>
      </p:ext>
    </p:extLst>
  </p:cSld>
  <p:clrMapOvr>
    <a:masterClrMapping/>
  </p:clrMapOvr>
  <p:transition>
    <p:wipe dir="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93799" y="1558925"/>
            <a:ext cx="7695223"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zh-CN" altLang="en-US" b="1" dirty="0"/>
              <a:t>第</a:t>
            </a:r>
            <a:r>
              <a:rPr lang="zh-CN" altLang="en-US" b="1" dirty="0" smtClean="0"/>
              <a:t>六、“数字资源量”、“电子图书”的指标的修订</a:t>
            </a:r>
            <a:endParaRPr lang="en-US" altLang="zh-CN" b="1" dirty="0" smtClean="0"/>
          </a:p>
          <a:p>
            <a:pPr>
              <a:buFont typeface="Wingdings" panose="05000000000000000000" pitchFamily="2" charset="2"/>
              <a:buChar char="Ø"/>
            </a:pPr>
            <a:endParaRPr lang="en-US" altLang="zh-CN" b="1" dirty="0" smtClean="0"/>
          </a:p>
          <a:p>
            <a:pPr lvl="1">
              <a:buFont typeface="Wingdings" panose="05000000000000000000" pitchFamily="2" charset="2"/>
              <a:buChar char="Ø"/>
            </a:pPr>
            <a:r>
              <a:rPr lang="zh-CN" altLang="en-US" b="1" dirty="0" smtClean="0"/>
              <a:t>四、报表修订</a:t>
            </a:r>
            <a:endParaRPr lang="en-US" altLang="zh-CN" b="1" dirty="0" smtClean="0"/>
          </a:p>
          <a:p>
            <a:pPr lvl="1">
              <a:buFont typeface="Wingdings" panose="05000000000000000000" pitchFamily="2" charset="2"/>
              <a:buChar char="Ø"/>
            </a:pPr>
            <a:endParaRPr lang="en-US" altLang="zh-CN" dirty="0" smtClean="0"/>
          </a:p>
          <a:p>
            <a:pPr lvl="2">
              <a:buFont typeface="Wingdings" panose="05000000000000000000" pitchFamily="2" charset="2"/>
              <a:buChar char="Ø"/>
            </a:pPr>
            <a:r>
              <a:rPr lang="en-US" altLang="zh-CN" dirty="0" smtClean="0"/>
              <a:t>1.</a:t>
            </a:r>
            <a:r>
              <a:rPr lang="zh-CN" altLang="en-US" dirty="0" smtClean="0"/>
              <a:t>基表（</a:t>
            </a:r>
            <a:r>
              <a:rPr lang="en-US" altLang="zh-CN" dirty="0" smtClean="0"/>
              <a:t>1</a:t>
            </a:r>
            <a:r>
              <a:rPr lang="zh-CN" altLang="en-US" dirty="0" smtClean="0"/>
              <a:t>张）</a:t>
            </a:r>
            <a:endParaRPr lang="en-US" altLang="zh-CN" dirty="0" smtClean="0"/>
          </a:p>
          <a:p>
            <a:pPr lvl="2">
              <a:buFont typeface="Wingdings" panose="05000000000000000000" pitchFamily="2" charset="2"/>
              <a:buChar char="Ø"/>
            </a:pPr>
            <a:endParaRPr lang="en-US" altLang="zh-CN" b="1" dirty="0" smtClean="0"/>
          </a:p>
          <a:p>
            <a:pPr lvl="3">
              <a:buFont typeface="Wingdings" panose="05000000000000000000" pitchFamily="2" charset="2"/>
              <a:buChar char="Ø"/>
            </a:pPr>
            <a:r>
              <a:rPr lang="zh-CN" altLang="zh-CN" b="1" dirty="0">
                <a:hlinkClick r:id="rId2" action="ppaction://hlinkfile"/>
              </a:rPr>
              <a:t>高基</a:t>
            </a:r>
            <a:r>
              <a:rPr lang="en-US" altLang="zh-CN" b="1" dirty="0">
                <a:hlinkClick r:id="rId2" action="ppaction://hlinkfile"/>
              </a:rPr>
              <a:t>522</a:t>
            </a:r>
            <a:r>
              <a:rPr lang="zh-CN" altLang="zh-CN" b="1" dirty="0">
                <a:hlinkClick r:id="rId2" action="ppaction://hlinkfile"/>
              </a:rPr>
              <a:t>信息化建设情况</a:t>
            </a:r>
            <a:r>
              <a:rPr lang="zh-CN" altLang="zh-CN" b="1" dirty="0"/>
              <a:t> </a:t>
            </a:r>
            <a:endParaRPr lang="en-US" altLang="zh-CN" b="1" dirty="0" smtClean="0"/>
          </a:p>
          <a:p>
            <a:pPr lvl="3">
              <a:buFont typeface="Wingdings" panose="05000000000000000000" pitchFamily="2" charset="2"/>
              <a:buChar char="Ø"/>
            </a:pPr>
            <a:endParaRPr lang="en-US" altLang="zh-CN" b="1" dirty="0" smtClean="0"/>
          </a:p>
          <a:p>
            <a:pPr lvl="4">
              <a:buFont typeface="Wingdings" panose="05000000000000000000" pitchFamily="2" charset="2"/>
              <a:buChar char="Ø"/>
            </a:pPr>
            <a:r>
              <a:rPr lang="en-US" altLang="zh-CN" b="1" dirty="0" smtClean="0"/>
              <a:t>——</a:t>
            </a:r>
            <a:r>
              <a:rPr lang="zh-CN" altLang="zh-CN" dirty="0"/>
              <a:t>“数字资源量”指标，以“数据库”的个数、“电子图书”的册数和“音视频”的小时数</a:t>
            </a:r>
            <a:r>
              <a:rPr lang="zh-CN" altLang="zh-CN" dirty="0" smtClean="0"/>
              <a:t>呈现</a:t>
            </a:r>
            <a:endParaRPr lang="en-US" altLang="zh-CN" dirty="0" smtClean="0"/>
          </a:p>
          <a:p>
            <a:pPr lvl="3">
              <a:buFont typeface="Wingdings" panose="05000000000000000000" pitchFamily="2" charset="2"/>
              <a:buChar char="Ø"/>
            </a:pPr>
            <a:endParaRPr lang="en-US" altLang="zh-CN" b="1" dirty="0"/>
          </a:p>
          <a:p>
            <a:pPr lvl="2">
              <a:buFont typeface="Wingdings" panose="05000000000000000000" pitchFamily="2" charset="2"/>
              <a:buChar char="Ø"/>
            </a:pPr>
            <a:r>
              <a:rPr lang="en-US" altLang="zh-CN" b="1" dirty="0" smtClean="0"/>
              <a:t>2.</a:t>
            </a:r>
            <a:r>
              <a:rPr lang="zh-CN" altLang="en-US" b="1" dirty="0" smtClean="0"/>
              <a:t>综表（</a:t>
            </a:r>
            <a:r>
              <a:rPr lang="en-US" altLang="zh-CN" b="1" dirty="0" smtClean="0"/>
              <a:t>1</a:t>
            </a:r>
            <a:r>
              <a:rPr lang="zh-CN" altLang="en-US" b="1" dirty="0" smtClean="0"/>
              <a:t>张）</a:t>
            </a:r>
            <a:endParaRPr lang="en-US" altLang="zh-CN" b="1" dirty="0" smtClean="0"/>
          </a:p>
          <a:p>
            <a:pPr lvl="2">
              <a:buFont typeface="Wingdings" panose="05000000000000000000" pitchFamily="2" charset="2"/>
              <a:buChar char="Ø"/>
            </a:pPr>
            <a:endParaRPr lang="en-US" altLang="zh-CN" b="1" dirty="0"/>
          </a:p>
          <a:p>
            <a:pPr lvl="3">
              <a:buFont typeface="Wingdings" panose="05000000000000000000" pitchFamily="2" charset="2"/>
              <a:buChar char="Ø"/>
            </a:pPr>
            <a:r>
              <a:rPr lang="zh-CN" altLang="zh-CN" b="1" dirty="0">
                <a:hlinkClick r:id="rId2" action="ppaction://hlinkfile"/>
              </a:rPr>
              <a:t>高综</a:t>
            </a:r>
            <a:r>
              <a:rPr lang="en-US" altLang="zh-CN" b="1" dirty="0">
                <a:hlinkClick r:id="rId2" action="ppaction://hlinkfile"/>
              </a:rPr>
              <a:t>522</a:t>
            </a:r>
            <a:r>
              <a:rPr lang="zh-CN" altLang="zh-CN" b="1" dirty="0">
                <a:hlinkClick r:id="rId2" action="ppaction://hlinkfile"/>
              </a:rPr>
              <a:t>信息化建设情况</a:t>
            </a:r>
            <a:endParaRPr lang="zh-CN" altLang="zh-CN" sz="2400" dirty="0"/>
          </a:p>
          <a:p>
            <a:pPr marL="1371600" lvl="3" indent="0">
              <a:buNone/>
            </a:pPr>
            <a:endParaRPr lang="en-US" altLang="zh-CN" dirty="0" smtClean="0"/>
          </a:p>
          <a:p>
            <a:pPr lvl="4">
              <a:buFont typeface="Wingdings" panose="05000000000000000000" pitchFamily="2" charset="2"/>
              <a:buChar char="Ø"/>
            </a:pPr>
            <a:r>
              <a:rPr lang="en-US" altLang="zh-CN" dirty="0"/>
              <a:t>——</a:t>
            </a:r>
            <a:r>
              <a:rPr lang="zh-CN" altLang="zh-CN" dirty="0" smtClean="0"/>
              <a:t>表式</a:t>
            </a:r>
            <a:r>
              <a:rPr lang="zh-CN" altLang="zh-CN" dirty="0"/>
              <a:t>依据基表修订</a:t>
            </a:r>
            <a:endParaRPr lang="en-US" altLang="zh-CN" dirty="0" smtClean="0"/>
          </a:p>
        </p:txBody>
      </p:sp>
      <p:sp>
        <p:nvSpPr>
          <p:cNvPr id="2" name="灯片编号占位符 1"/>
          <p:cNvSpPr>
            <a:spLocks noGrp="1"/>
          </p:cNvSpPr>
          <p:nvPr>
            <p:ph type="sldNum" sz="quarter" idx="12"/>
          </p:nvPr>
        </p:nvSpPr>
        <p:spPr/>
        <p:txBody>
          <a:bodyPr/>
          <a:lstStyle/>
          <a:p>
            <a:fld id="{08A7F96F-1D34-4AD8-A324-DDD9B7126D3B}" type="slidenum">
              <a:rPr lang="en-US" smtClean="0"/>
              <a:pPr/>
              <a:t>58</a:t>
            </a:fld>
            <a:endParaRPr lang="en-US" dirty="0"/>
          </a:p>
        </p:txBody>
      </p:sp>
      <p:sp>
        <p:nvSpPr>
          <p:cNvPr id="6"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高等教育</a:t>
            </a:r>
            <a:endParaRPr lang="en-US" dirty="0">
              <a:solidFill>
                <a:srgbClr val="FF0000"/>
              </a:solidFill>
            </a:endParaRPr>
          </a:p>
        </p:txBody>
      </p:sp>
    </p:spTree>
    <p:extLst>
      <p:ext uri="{BB962C8B-B14F-4D97-AF65-F5344CB8AC3E}">
        <p14:creationId xmlns:p14="http://schemas.microsoft.com/office/powerpoint/2010/main" val="1412499446"/>
      </p:ext>
    </p:extLst>
  </p:cSld>
  <p:clrMapOvr>
    <a:masterClrMapping/>
  </p:clrMapOvr>
  <p:transition>
    <p:wipe dir="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93800" y="1558925"/>
            <a:ext cx="7492998"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zh-CN" altLang="en-US" b="1" dirty="0" smtClean="0"/>
              <a:t>第七、</a:t>
            </a:r>
            <a:r>
              <a:rPr lang="zh-CN" altLang="zh-CN" b="1" dirty="0"/>
              <a:t>增加“长江商学院”，办学类型为“培养研究生的科研机构</a:t>
            </a:r>
            <a:r>
              <a:rPr lang="zh-CN" altLang="zh-CN" dirty="0" smtClean="0"/>
              <a:t>”</a:t>
            </a:r>
            <a:endParaRPr lang="en-US" altLang="zh-CN" dirty="0" smtClean="0"/>
          </a:p>
          <a:p>
            <a:pPr lvl="1">
              <a:buFont typeface="Wingdings" panose="05000000000000000000" pitchFamily="2" charset="2"/>
              <a:buChar char="Ø"/>
            </a:pPr>
            <a:endParaRPr lang="en-US" altLang="zh-CN" b="1" dirty="0"/>
          </a:p>
          <a:p>
            <a:pPr lvl="2">
              <a:buFont typeface="Wingdings" panose="05000000000000000000" pitchFamily="2" charset="2"/>
              <a:buChar char="Ø"/>
            </a:pPr>
            <a:r>
              <a:rPr lang="zh-CN" altLang="zh-CN" dirty="0"/>
              <a:t>长江商学院是独立法人资格的非营利性教育机构，，是国务院学位委员会批准的“工商管理硕士授予单位”（含</a:t>
            </a:r>
            <a:r>
              <a:rPr lang="en-US" altLang="zh-CN" dirty="0"/>
              <a:t>EMBA</a:t>
            </a:r>
            <a:r>
              <a:rPr lang="zh-CN" altLang="zh-CN" dirty="0"/>
              <a:t>和</a:t>
            </a:r>
            <a:r>
              <a:rPr lang="en-US" altLang="zh-CN" dirty="0"/>
              <a:t>MBA</a:t>
            </a:r>
            <a:r>
              <a:rPr lang="zh-CN" altLang="zh-CN" dirty="0"/>
              <a:t>）。现有</a:t>
            </a:r>
            <a:r>
              <a:rPr lang="en-US" altLang="zh-CN" dirty="0"/>
              <a:t>MBA</a:t>
            </a:r>
            <a:r>
              <a:rPr lang="zh-CN" altLang="zh-CN" dirty="0"/>
              <a:t>、在职金融</a:t>
            </a:r>
            <a:r>
              <a:rPr lang="en-US" altLang="zh-CN" dirty="0"/>
              <a:t>MBA</a:t>
            </a:r>
            <a:r>
              <a:rPr lang="zh-CN" altLang="zh-CN" dirty="0"/>
              <a:t>、</a:t>
            </a:r>
            <a:r>
              <a:rPr lang="en-US" altLang="zh-CN" dirty="0"/>
              <a:t>EMBA</a:t>
            </a:r>
            <a:r>
              <a:rPr lang="zh-CN" altLang="zh-CN" dirty="0"/>
              <a:t>、高层管理教育和工商管理博士（</a:t>
            </a:r>
            <a:r>
              <a:rPr lang="en-US" altLang="zh-CN" dirty="0"/>
              <a:t>DBA</a:t>
            </a:r>
            <a:r>
              <a:rPr lang="zh-CN" altLang="zh-CN" dirty="0"/>
              <a:t>）五个项目</a:t>
            </a:r>
            <a:r>
              <a:rPr lang="zh-CN" altLang="zh-CN" dirty="0" smtClean="0"/>
              <a:t>。</a:t>
            </a:r>
            <a:endParaRPr lang="en-US" altLang="zh-CN" dirty="0" smtClean="0"/>
          </a:p>
          <a:p>
            <a:pPr lvl="2">
              <a:buFont typeface="Wingdings" panose="05000000000000000000" pitchFamily="2" charset="2"/>
              <a:buChar char="Ø"/>
            </a:pPr>
            <a:endParaRPr lang="zh-CN" altLang="zh-CN" sz="2600" dirty="0"/>
          </a:p>
          <a:p>
            <a:pPr lvl="2">
              <a:buFont typeface="Wingdings" panose="05000000000000000000" pitchFamily="2" charset="2"/>
              <a:buChar char="Ø"/>
            </a:pPr>
            <a:r>
              <a:rPr lang="zh-CN" altLang="zh-CN" dirty="0"/>
              <a:t>长江商学院主要培养“专业学位”研究生，国家单独下达招生</a:t>
            </a:r>
            <a:r>
              <a:rPr lang="zh-CN" altLang="zh-CN" dirty="0" smtClean="0"/>
              <a:t>计划</a:t>
            </a:r>
            <a:endParaRPr lang="en-US" altLang="zh-CN" dirty="0"/>
          </a:p>
          <a:p>
            <a:pPr lvl="2">
              <a:buFont typeface="Wingdings" panose="05000000000000000000" pitchFamily="2" charset="2"/>
              <a:buChar char="Ø"/>
            </a:pPr>
            <a:endParaRPr lang="zh-CN" altLang="zh-CN" sz="2600" dirty="0"/>
          </a:p>
          <a:p>
            <a:pPr lvl="2">
              <a:buFont typeface="Wingdings" panose="05000000000000000000" pitchFamily="2" charset="2"/>
              <a:buChar char="Ø"/>
            </a:pPr>
            <a:r>
              <a:rPr lang="zh-CN" altLang="zh-CN" dirty="0"/>
              <a:t>自</a:t>
            </a:r>
            <a:r>
              <a:rPr lang="en-US" altLang="zh-CN" dirty="0"/>
              <a:t>2016</a:t>
            </a:r>
            <a:r>
              <a:rPr lang="zh-CN" altLang="zh-CN" dirty="0"/>
              <a:t>年始，按“培养研究生的科研机构”赋予“学校标识码”，参照“培养研究生的科研机构”填报高等教育事业统计</a:t>
            </a:r>
            <a:r>
              <a:rPr lang="zh-CN" altLang="zh-CN" dirty="0" smtClean="0"/>
              <a:t>报表</a:t>
            </a:r>
            <a:endParaRPr lang="en-US" altLang="zh-CN" dirty="0" smtClean="0"/>
          </a:p>
          <a:p>
            <a:pPr lvl="2">
              <a:buFont typeface="Wingdings" panose="05000000000000000000" pitchFamily="2" charset="2"/>
              <a:buChar char="Ø"/>
            </a:pPr>
            <a:endParaRPr lang="zh-CN" altLang="zh-CN" sz="2600" dirty="0"/>
          </a:p>
          <a:p>
            <a:pPr lvl="2">
              <a:buFont typeface="Wingdings" panose="05000000000000000000" pitchFamily="2" charset="2"/>
              <a:buChar char="Ø"/>
            </a:pPr>
            <a:r>
              <a:rPr lang="zh-CN" altLang="zh-CN" dirty="0"/>
              <a:t>请北京市教委做好学院的统计培训和汇总工作。</a:t>
            </a:r>
            <a:endParaRPr lang="en-US" altLang="zh-CN" dirty="0"/>
          </a:p>
        </p:txBody>
      </p:sp>
      <p:sp>
        <p:nvSpPr>
          <p:cNvPr id="2" name="灯片编号占位符 1"/>
          <p:cNvSpPr>
            <a:spLocks noGrp="1"/>
          </p:cNvSpPr>
          <p:nvPr>
            <p:ph type="sldNum" sz="quarter" idx="12"/>
          </p:nvPr>
        </p:nvSpPr>
        <p:spPr/>
        <p:txBody>
          <a:bodyPr/>
          <a:lstStyle/>
          <a:p>
            <a:fld id="{08A7F96F-1D34-4AD8-A324-DDD9B7126D3B}" type="slidenum">
              <a:rPr lang="en-US" smtClean="0"/>
              <a:pPr/>
              <a:t>59</a:t>
            </a:fld>
            <a:endParaRPr lang="en-US" dirty="0"/>
          </a:p>
        </p:txBody>
      </p:sp>
      <p:sp>
        <p:nvSpPr>
          <p:cNvPr id="6"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高等教育</a:t>
            </a:r>
            <a:endParaRPr lang="en-US" dirty="0">
              <a:solidFill>
                <a:srgbClr val="FF0000"/>
              </a:solidFill>
            </a:endParaRPr>
          </a:p>
        </p:txBody>
      </p:sp>
    </p:spTree>
    <p:extLst>
      <p:ext uri="{BB962C8B-B14F-4D97-AF65-F5344CB8AC3E}">
        <p14:creationId xmlns:p14="http://schemas.microsoft.com/office/powerpoint/2010/main" val="3509913823"/>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92500" lnSpcReduction="20000"/>
          </a:bodyPr>
          <a:lstStyle/>
          <a:p>
            <a:pPr>
              <a:buFont typeface="Wingdings" panose="05000000000000000000" pitchFamily="2" charset="2"/>
              <a:buChar char="Ø"/>
            </a:pPr>
            <a:r>
              <a:rPr lang="en-US" altLang="zh-CN" dirty="0" smtClean="0"/>
              <a:t>2016</a:t>
            </a:r>
            <a:r>
              <a:rPr lang="zh-CN" altLang="en-US" dirty="0" smtClean="0"/>
              <a:t>年，教育事业统计报表变动</a:t>
            </a:r>
            <a:endParaRPr lang="en-US" altLang="zh-CN" dirty="0"/>
          </a:p>
          <a:p>
            <a:pPr>
              <a:buFont typeface="Wingdings" panose="05000000000000000000" pitchFamily="2" charset="2"/>
              <a:buChar char="Ø"/>
            </a:pPr>
            <a:endParaRPr lang="en-US" altLang="zh-CN" dirty="0"/>
          </a:p>
          <a:p>
            <a:pPr>
              <a:buFont typeface="Wingdings" panose="05000000000000000000" pitchFamily="2" charset="2"/>
              <a:buChar char="Ø"/>
            </a:pPr>
            <a:endParaRPr lang="en-US" altLang="zh-CN" dirty="0" smtClean="0">
              <a:solidFill>
                <a:srgbClr val="FF0000"/>
              </a:solidFill>
            </a:endParaRPr>
          </a:p>
          <a:p>
            <a:pPr>
              <a:buFont typeface="Wingdings" panose="05000000000000000000" pitchFamily="2" charset="2"/>
              <a:buChar char="Ø"/>
            </a:pPr>
            <a:endParaRPr lang="en-US" altLang="zh-CN" dirty="0">
              <a:solidFill>
                <a:srgbClr val="FF0000"/>
              </a:solidFill>
            </a:endParaRPr>
          </a:p>
          <a:p>
            <a:pPr>
              <a:buFont typeface="Wingdings" panose="05000000000000000000" pitchFamily="2" charset="2"/>
              <a:buChar char="Ø"/>
            </a:pPr>
            <a:endParaRPr lang="en-US" altLang="zh-CN" dirty="0" smtClean="0">
              <a:solidFill>
                <a:srgbClr val="FF0000"/>
              </a:solidFill>
            </a:endParaRPr>
          </a:p>
          <a:p>
            <a:pPr>
              <a:buFont typeface="Wingdings" panose="05000000000000000000" pitchFamily="2" charset="2"/>
              <a:buChar char="Ø"/>
            </a:pPr>
            <a:endParaRPr lang="en-US" altLang="zh-CN" dirty="0">
              <a:solidFill>
                <a:srgbClr val="FF0000"/>
              </a:solidFill>
            </a:endParaRPr>
          </a:p>
          <a:p>
            <a:pPr>
              <a:buFont typeface="Wingdings" panose="05000000000000000000" pitchFamily="2" charset="2"/>
              <a:buChar char="Ø"/>
            </a:pPr>
            <a:endParaRPr lang="en-US" altLang="zh-CN" dirty="0" smtClean="0">
              <a:solidFill>
                <a:srgbClr val="FF0000"/>
              </a:solidFill>
            </a:endParaRPr>
          </a:p>
          <a:p>
            <a:pPr>
              <a:buFont typeface="Wingdings" panose="05000000000000000000" pitchFamily="2" charset="2"/>
              <a:buChar char="Ø"/>
            </a:pPr>
            <a:endParaRPr lang="en-US" altLang="zh-CN" dirty="0">
              <a:solidFill>
                <a:srgbClr val="FF0000"/>
              </a:solidFill>
            </a:endParaRPr>
          </a:p>
          <a:p>
            <a:pPr>
              <a:buFont typeface="Wingdings" panose="05000000000000000000" pitchFamily="2" charset="2"/>
              <a:buChar char="Ø"/>
            </a:pPr>
            <a:endParaRPr lang="en-US" altLang="zh-CN" dirty="0" smtClean="0">
              <a:solidFill>
                <a:srgbClr val="FF0000"/>
              </a:solidFill>
            </a:endParaRPr>
          </a:p>
          <a:p>
            <a:pPr>
              <a:buFont typeface="Wingdings" panose="05000000000000000000" pitchFamily="2" charset="2"/>
              <a:buChar char="Ø"/>
            </a:pPr>
            <a:endParaRPr lang="en-US" altLang="zh-CN" dirty="0">
              <a:solidFill>
                <a:srgbClr val="FF0000"/>
              </a:solidFill>
            </a:endParaRPr>
          </a:p>
          <a:p>
            <a:pPr>
              <a:buFont typeface="Wingdings" panose="05000000000000000000" pitchFamily="2" charset="2"/>
              <a:buChar char="Ø"/>
            </a:pPr>
            <a:endParaRPr lang="en-US" altLang="zh-CN" dirty="0" smtClean="0">
              <a:solidFill>
                <a:srgbClr val="FF0000"/>
              </a:solidFill>
            </a:endParaRPr>
          </a:p>
          <a:p>
            <a:pPr>
              <a:buFont typeface="Wingdings" panose="05000000000000000000" pitchFamily="2" charset="2"/>
              <a:buChar char="Ø"/>
            </a:pPr>
            <a:endParaRPr lang="en-US" altLang="zh-CN" dirty="0" smtClean="0">
              <a:solidFill>
                <a:srgbClr val="FF0000"/>
              </a:solidFill>
            </a:endParaRPr>
          </a:p>
          <a:p>
            <a:pPr>
              <a:buFont typeface="Wingdings" panose="05000000000000000000" pitchFamily="2" charset="2"/>
              <a:buChar char="Ø"/>
            </a:pPr>
            <a:endParaRPr lang="en-US" altLang="zh-CN" dirty="0" smtClean="0">
              <a:solidFill>
                <a:srgbClr val="FF0000"/>
              </a:solidFill>
            </a:endParaRPr>
          </a:p>
          <a:p>
            <a:pPr>
              <a:buFont typeface="Wingdings" panose="05000000000000000000" pitchFamily="2" charset="2"/>
              <a:buChar char="Ø"/>
            </a:pPr>
            <a:r>
              <a:rPr lang="zh-CN" altLang="en-US" dirty="0" smtClean="0">
                <a:solidFill>
                  <a:srgbClr val="FF0000"/>
                </a:solidFill>
              </a:rPr>
              <a:t>结合教育事业统计报表制度介绍：</a:t>
            </a:r>
            <a:endParaRPr lang="zh-CN" altLang="en-US" dirty="0">
              <a:solidFill>
                <a:srgbClr val="FF0000"/>
              </a:solidFill>
            </a:endParaRPr>
          </a:p>
        </p:txBody>
      </p:sp>
      <p:sp>
        <p:nvSpPr>
          <p:cNvPr id="2" name="灯片编号占位符 1"/>
          <p:cNvSpPr>
            <a:spLocks noGrp="1"/>
          </p:cNvSpPr>
          <p:nvPr>
            <p:ph type="sldNum" sz="quarter" idx="12"/>
          </p:nvPr>
        </p:nvSpPr>
        <p:spPr/>
        <p:txBody>
          <a:bodyPr/>
          <a:lstStyle/>
          <a:p>
            <a:fld id="{08A7F96F-1D34-4AD8-A324-DDD9B7126D3B}" type="slidenum">
              <a:rPr lang="en-US" smtClean="0"/>
              <a:pPr/>
              <a:t>6</a:t>
            </a:fld>
            <a:endParaRPr lang="en-US" dirty="0"/>
          </a:p>
        </p:txBody>
      </p:sp>
      <p:graphicFrame>
        <p:nvGraphicFramePr>
          <p:cNvPr id="5" name="图示 4"/>
          <p:cNvGraphicFramePr/>
          <p:nvPr>
            <p:extLst>
              <p:ext uri="{D42A27DB-BD31-4B8C-83A1-F6EECF244321}">
                <p14:modId xmlns:p14="http://schemas.microsoft.com/office/powerpoint/2010/main" val="4085805093"/>
              </p:ext>
            </p:extLst>
          </p:nvPr>
        </p:nvGraphicFramePr>
        <p:xfrm>
          <a:off x="1278764" y="1956592"/>
          <a:ext cx="6654622" cy="430253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endParaRPr lang="en-US" dirty="0">
              <a:solidFill>
                <a:srgbClr val="FF0000"/>
              </a:solidFill>
            </a:endParaRPr>
          </a:p>
        </p:txBody>
      </p:sp>
    </p:spTree>
    <p:extLst>
      <p:ext uri="{BB962C8B-B14F-4D97-AF65-F5344CB8AC3E}">
        <p14:creationId xmlns:p14="http://schemas.microsoft.com/office/powerpoint/2010/main" val="1086310628"/>
      </p:ext>
    </p:extLst>
  </p:cSld>
  <p:clrMapOvr>
    <a:masterClrMapping/>
  </p:clrMapOvr>
  <p:transition>
    <p:wipe dir="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93800" y="1558925"/>
            <a:ext cx="7492998"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zh-CN" altLang="en-US" b="1" dirty="0" smtClean="0"/>
              <a:t>第八、本年</a:t>
            </a:r>
            <a:r>
              <a:rPr lang="zh-CN" altLang="zh-CN" b="1" dirty="0" smtClean="0"/>
              <a:t>撤销学校报表</a:t>
            </a:r>
            <a:r>
              <a:rPr lang="zh-CN" altLang="zh-CN" b="1" dirty="0"/>
              <a:t>的</a:t>
            </a:r>
            <a:r>
              <a:rPr lang="zh-CN" altLang="zh-CN" b="1" dirty="0" smtClean="0"/>
              <a:t>填报</a:t>
            </a:r>
            <a:endParaRPr lang="en-US" altLang="zh-CN" b="1" dirty="0" smtClean="0"/>
          </a:p>
          <a:p>
            <a:endParaRPr lang="en-US" altLang="zh-CN" b="1" dirty="0"/>
          </a:p>
          <a:p>
            <a:pPr marL="742950" lvl="2" indent="-342900">
              <a:spcBef>
                <a:spcPts val="400"/>
              </a:spcBef>
              <a:buClr>
                <a:schemeClr val="accent4">
                  <a:lumMod val="20000"/>
                  <a:lumOff val="80000"/>
                </a:schemeClr>
              </a:buClr>
              <a:buFont typeface="Wingdings" panose="05000000000000000000" pitchFamily="2" charset="2"/>
              <a:buChar char="Ø"/>
            </a:pPr>
            <a:r>
              <a:rPr lang="zh-CN" altLang="en-US" dirty="0" smtClean="0"/>
              <a:t>一、概念</a:t>
            </a:r>
            <a:endParaRPr lang="en-US" altLang="zh-CN" dirty="0" smtClean="0"/>
          </a:p>
          <a:p>
            <a:pPr marL="742950" lvl="2" indent="-342900">
              <a:spcBef>
                <a:spcPts val="400"/>
              </a:spcBef>
              <a:buClr>
                <a:schemeClr val="accent4">
                  <a:lumMod val="20000"/>
                  <a:lumOff val="80000"/>
                </a:schemeClr>
              </a:buClr>
              <a:buFont typeface="Wingdings" panose="05000000000000000000" pitchFamily="2" charset="2"/>
              <a:buChar char="Ø"/>
            </a:pPr>
            <a:endParaRPr lang="en-US" altLang="zh-CN" dirty="0"/>
          </a:p>
          <a:p>
            <a:pPr marL="1200150" lvl="3" indent="-342900">
              <a:spcBef>
                <a:spcPts val="400"/>
              </a:spcBef>
              <a:buClr>
                <a:schemeClr val="accent4">
                  <a:lumMod val="20000"/>
                  <a:lumOff val="80000"/>
                </a:schemeClr>
              </a:buClr>
              <a:buFont typeface="Wingdings" panose="05000000000000000000" pitchFamily="2" charset="2"/>
              <a:buChar char="Ø"/>
            </a:pPr>
            <a:r>
              <a:rPr lang="zh-CN" altLang="zh-CN" dirty="0" smtClean="0"/>
              <a:t>本年</a:t>
            </a:r>
            <a:r>
              <a:rPr lang="zh-CN" altLang="zh-CN" dirty="0"/>
              <a:t>撤销学校是指</a:t>
            </a:r>
            <a:r>
              <a:rPr lang="en-US" altLang="zh-CN" dirty="0"/>
              <a:t>”</a:t>
            </a:r>
            <a:r>
              <a:rPr lang="zh-CN" altLang="zh-CN" dirty="0"/>
              <a:t>上年</a:t>
            </a:r>
            <a:r>
              <a:rPr lang="en-US" altLang="zh-CN" dirty="0"/>
              <a:t>9</a:t>
            </a:r>
            <a:r>
              <a:rPr lang="zh-CN" altLang="zh-CN" dirty="0"/>
              <a:t>月</a:t>
            </a:r>
            <a:r>
              <a:rPr lang="en-US" altLang="zh-CN" dirty="0"/>
              <a:t>1</a:t>
            </a:r>
            <a:r>
              <a:rPr lang="zh-CN" altLang="zh-CN" dirty="0"/>
              <a:t>日至本年</a:t>
            </a:r>
            <a:r>
              <a:rPr lang="en-US" altLang="zh-CN" dirty="0"/>
              <a:t>8</a:t>
            </a:r>
            <a:r>
              <a:rPr lang="zh-CN" altLang="zh-CN" dirty="0"/>
              <a:t>月</a:t>
            </a:r>
            <a:r>
              <a:rPr lang="en-US" altLang="zh-CN" dirty="0"/>
              <a:t>31</a:t>
            </a:r>
            <a:r>
              <a:rPr lang="zh-CN" altLang="zh-CN" dirty="0"/>
              <a:t>日</a:t>
            </a:r>
            <a:r>
              <a:rPr lang="en-US" altLang="zh-CN" dirty="0"/>
              <a:t>”</a:t>
            </a:r>
            <a:r>
              <a:rPr lang="zh-CN" altLang="zh-CN" dirty="0"/>
              <a:t>时间段内（学校（机构）代码年度标准时间段），教育行政部门按照国家有关规定办理了“撤销”手续的学校。</a:t>
            </a:r>
          </a:p>
          <a:p>
            <a:pPr lvl="2">
              <a:buFont typeface="Wingdings" panose="05000000000000000000" pitchFamily="2" charset="2"/>
              <a:buChar char="Ø"/>
            </a:pPr>
            <a:endParaRPr lang="en-US" altLang="zh-CN" b="1" dirty="0" smtClean="0"/>
          </a:p>
          <a:p>
            <a:pPr lvl="1">
              <a:buFont typeface="Wingdings" panose="05000000000000000000" pitchFamily="2" charset="2"/>
              <a:buChar char="Ø"/>
            </a:pPr>
            <a:endParaRPr lang="en-US" altLang="zh-CN" b="1" dirty="0" smtClean="0"/>
          </a:p>
          <a:p>
            <a:pPr lvl="1">
              <a:buFont typeface="Wingdings" panose="05000000000000000000" pitchFamily="2" charset="2"/>
              <a:buChar char="Ø"/>
            </a:pPr>
            <a:r>
              <a:rPr lang="zh-CN" altLang="en-US" b="1" dirty="0" smtClean="0"/>
              <a:t>二、</a:t>
            </a:r>
            <a:r>
              <a:rPr lang="zh-CN" altLang="en-US" dirty="0" smtClean="0"/>
              <a:t>背景</a:t>
            </a:r>
            <a:endParaRPr lang="en-US" altLang="zh-CN" dirty="0" smtClean="0"/>
          </a:p>
          <a:p>
            <a:pPr lvl="1">
              <a:buFont typeface="Wingdings" panose="05000000000000000000" pitchFamily="2" charset="2"/>
              <a:buChar char="Ø"/>
            </a:pPr>
            <a:endParaRPr lang="en-US" altLang="zh-CN" b="1" dirty="0" smtClean="0"/>
          </a:p>
          <a:p>
            <a:pPr lvl="2">
              <a:buFont typeface="Wingdings" panose="05000000000000000000" pitchFamily="2" charset="2"/>
              <a:buChar char="Ø"/>
            </a:pPr>
            <a:r>
              <a:rPr lang="en-US" altLang="zh-CN" dirty="0" smtClean="0"/>
              <a:t>1)</a:t>
            </a:r>
            <a:r>
              <a:rPr lang="zh-CN" altLang="en-US" dirty="0" smtClean="0"/>
              <a:t>教育事业统计报表制度，是经国家统计局批准备案的法定报表制度；教育事业统计报表，是用数据全面描述学校发展现状的法定报表；报表数据具有连续性，是用数据书写的学校发展史。</a:t>
            </a:r>
            <a:endParaRPr lang="en-US" altLang="zh-CN" dirty="0" smtClean="0"/>
          </a:p>
          <a:p>
            <a:pPr lvl="1">
              <a:buFont typeface="Wingdings" panose="05000000000000000000" pitchFamily="2" charset="2"/>
              <a:buChar char="Ø"/>
            </a:pPr>
            <a:endParaRPr lang="en-US" altLang="zh-CN" b="1" dirty="0" smtClean="0"/>
          </a:p>
          <a:p>
            <a:pPr lvl="1">
              <a:buFont typeface="Wingdings" panose="05000000000000000000" pitchFamily="2" charset="2"/>
              <a:buChar char="Ø"/>
            </a:pPr>
            <a:endParaRPr lang="en-US" altLang="zh-CN" dirty="0"/>
          </a:p>
        </p:txBody>
      </p:sp>
      <p:sp>
        <p:nvSpPr>
          <p:cNvPr id="2" name="灯片编号占位符 1"/>
          <p:cNvSpPr>
            <a:spLocks noGrp="1"/>
          </p:cNvSpPr>
          <p:nvPr>
            <p:ph type="sldNum" sz="quarter" idx="12"/>
          </p:nvPr>
        </p:nvSpPr>
        <p:spPr/>
        <p:txBody>
          <a:bodyPr/>
          <a:lstStyle/>
          <a:p>
            <a:fld id="{08A7F96F-1D34-4AD8-A324-DDD9B7126D3B}" type="slidenum">
              <a:rPr lang="en-US" smtClean="0"/>
              <a:pPr/>
              <a:t>60</a:t>
            </a:fld>
            <a:endParaRPr lang="en-US" dirty="0"/>
          </a:p>
        </p:txBody>
      </p:sp>
      <p:sp>
        <p:nvSpPr>
          <p:cNvPr id="6"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高等教育</a:t>
            </a:r>
            <a:endParaRPr lang="en-US" dirty="0">
              <a:solidFill>
                <a:srgbClr val="FF0000"/>
              </a:solidFill>
            </a:endParaRPr>
          </a:p>
        </p:txBody>
      </p:sp>
    </p:spTree>
    <p:extLst>
      <p:ext uri="{BB962C8B-B14F-4D97-AF65-F5344CB8AC3E}">
        <p14:creationId xmlns:p14="http://schemas.microsoft.com/office/powerpoint/2010/main" val="4050223078"/>
      </p:ext>
    </p:extLst>
  </p:cSld>
  <p:clrMapOvr>
    <a:masterClrMapping/>
  </p:clrMapOvr>
  <p:transition>
    <p:wipe dir="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93800" y="1558925"/>
            <a:ext cx="7492998"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zh-CN" altLang="en-US" b="1" dirty="0" smtClean="0"/>
              <a:t>第八、本年</a:t>
            </a:r>
            <a:r>
              <a:rPr lang="zh-CN" altLang="zh-CN" b="1" dirty="0"/>
              <a:t>撤销学校报表的填报</a:t>
            </a:r>
            <a:endParaRPr lang="en-US" altLang="zh-CN" b="1" dirty="0"/>
          </a:p>
          <a:p>
            <a:pPr lvl="1">
              <a:buFont typeface="Wingdings" panose="05000000000000000000" pitchFamily="2" charset="2"/>
              <a:buChar char="Ø"/>
            </a:pPr>
            <a:endParaRPr lang="en-US" altLang="zh-CN" b="1" dirty="0" smtClean="0"/>
          </a:p>
          <a:p>
            <a:pPr lvl="1">
              <a:buFont typeface="Wingdings" panose="05000000000000000000" pitchFamily="2" charset="2"/>
              <a:buChar char="Ø"/>
            </a:pPr>
            <a:r>
              <a:rPr lang="zh-CN" altLang="en-US" b="1" dirty="0" smtClean="0"/>
              <a:t>二、背景</a:t>
            </a:r>
            <a:endParaRPr lang="en-US" altLang="zh-CN" b="1" dirty="0" smtClean="0"/>
          </a:p>
          <a:p>
            <a:pPr lvl="1">
              <a:buFont typeface="Wingdings" panose="05000000000000000000" pitchFamily="2" charset="2"/>
              <a:buChar char="Ø"/>
            </a:pPr>
            <a:endParaRPr lang="en-US" altLang="zh-CN" b="1" dirty="0" smtClean="0"/>
          </a:p>
          <a:p>
            <a:pPr lvl="1">
              <a:buFont typeface="Wingdings" panose="05000000000000000000" pitchFamily="2" charset="2"/>
              <a:buChar char="Ø"/>
            </a:pPr>
            <a:r>
              <a:rPr lang="en-US" altLang="zh-CN" dirty="0" smtClean="0"/>
              <a:t>2.</a:t>
            </a:r>
            <a:r>
              <a:rPr lang="zh-CN" altLang="en-US" dirty="0" smtClean="0"/>
              <a:t>教育</a:t>
            </a:r>
            <a:r>
              <a:rPr lang="zh-CN" altLang="en-US" dirty="0"/>
              <a:t>事业统计报表中，“上学年报表在校生数</a:t>
            </a:r>
            <a:r>
              <a:rPr lang="zh-CN" altLang="en-US" dirty="0" smtClean="0"/>
              <a:t>”与“</a:t>
            </a:r>
            <a:r>
              <a:rPr lang="zh-CN" altLang="zh-CN" dirty="0"/>
              <a:t>本学年初报表在校学生数</a:t>
            </a:r>
            <a:r>
              <a:rPr lang="zh-CN" altLang="en-US" dirty="0" smtClean="0"/>
              <a:t>”，“</a:t>
            </a:r>
            <a:r>
              <a:rPr lang="zh-CN" altLang="en-US" dirty="0"/>
              <a:t>上学年报表专任教师数</a:t>
            </a:r>
            <a:r>
              <a:rPr lang="zh-CN" altLang="en-US" dirty="0" smtClean="0"/>
              <a:t>”与“本学年</a:t>
            </a:r>
            <a:r>
              <a:rPr lang="zh-CN" altLang="en-US" dirty="0"/>
              <a:t>报表专任教师数</a:t>
            </a:r>
            <a:r>
              <a:rPr lang="zh-CN" altLang="en-US" dirty="0" smtClean="0"/>
              <a:t>”存在接续关系。为确保统计数据的完整性和连续性，要求本年撤销的学校也要填报报表。</a:t>
            </a:r>
            <a:endParaRPr lang="en-US" altLang="zh-CN" dirty="0" smtClean="0"/>
          </a:p>
          <a:p>
            <a:pPr lvl="1">
              <a:buFont typeface="Wingdings" panose="05000000000000000000" pitchFamily="2" charset="2"/>
              <a:buChar char="Ø"/>
            </a:pPr>
            <a:endParaRPr lang="en-US" altLang="zh-CN" dirty="0" smtClean="0"/>
          </a:p>
          <a:p>
            <a:pPr lvl="1">
              <a:buFont typeface="Wingdings" panose="05000000000000000000" pitchFamily="2" charset="2"/>
              <a:buChar char="Ø"/>
            </a:pPr>
            <a:r>
              <a:rPr lang="en-US" altLang="zh-CN" dirty="0" smtClean="0"/>
              <a:t>3.</a:t>
            </a:r>
            <a:r>
              <a:rPr lang="zh-CN" altLang="en-US" dirty="0" smtClean="0"/>
              <a:t>今年</a:t>
            </a:r>
            <a:r>
              <a:rPr lang="zh-CN" altLang="en-US" dirty="0"/>
              <a:t>以前</a:t>
            </a:r>
            <a:r>
              <a:rPr lang="zh-CN" altLang="en-US" dirty="0" smtClean="0"/>
              <a:t>，对本年撤销学校，</a:t>
            </a:r>
            <a:r>
              <a:rPr lang="zh-CN" altLang="en-US" dirty="0"/>
              <a:t>只</a:t>
            </a:r>
            <a:r>
              <a:rPr lang="zh-CN" altLang="en-US" dirty="0" smtClean="0"/>
              <a:t>要求区域内上</a:t>
            </a:r>
            <a:r>
              <a:rPr lang="zh-CN" altLang="en-US" dirty="0"/>
              <a:t>学年与本学年数据的对接，</a:t>
            </a:r>
            <a:r>
              <a:rPr lang="zh-CN" altLang="en-US" dirty="0" smtClean="0"/>
              <a:t>并没有对撤销学校的报表填报做具体要求，这样就造成各省操作方法不同，最终上</a:t>
            </a:r>
            <a:r>
              <a:rPr lang="zh-CN" altLang="en-US" dirty="0"/>
              <a:t>学年与本学年数据很难对接。</a:t>
            </a:r>
            <a:endParaRPr lang="en-US" altLang="zh-CN" dirty="0"/>
          </a:p>
          <a:p>
            <a:pPr lvl="1">
              <a:buFont typeface="Wingdings" panose="05000000000000000000" pitchFamily="2" charset="2"/>
              <a:buChar char="Ø"/>
            </a:pPr>
            <a:endParaRPr lang="en-US" altLang="zh-CN" dirty="0" smtClean="0"/>
          </a:p>
          <a:p>
            <a:pPr lvl="1">
              <a:buFont typeface="Wingdings" panose="05000000000000000000" pitchFamily="2" charset="2"/>
              <a:buChar char="Ø"/>
            </a:pPr>
            <a:r>
              <a:rPr lang="en-US" altLang="zh-CN" dirty="0" smtClean="0"/>
              <a:t>4.</a:t>
            </a:r>
            <a:r>
              <a:rPr lang="zh-CN" altLang="en-US" dirty="0" smtClean="0"/>
              <a:t>随着信息化的发展，学校的管理逐渐精细化。我们规范报表的填报，实际上就是将学生、教师等统计元数据与事业统计报表实现规范对接。</a:t>
            </a:r>
            <a:endParaRPr lang="en-US" altLang="zh-CN" dirty="0" smtClean="0"/>
          </a:p>
          <a:p>
            <a:pPr lvl="1">
              <a:buFont typeface="Wingdings" panose="05000000000000000000" pitchFamily="2" charset="2"/>
              <a:buChar char="Ø"/>
            </a:pPr>
            <a:endParaRPr lang="en-US" altLang="zh-CN" dirty="0" smtClean="0"/>
          </a:p>
        </p:txBody>
      </p:sp>
      <p:sp>
        <p:nvSpPr>
          <p:cNvPr id="2" name="灯片编号占位符 1"/>
          <p:cNvSpPr>
            <a:spLocks noGrp="1"/>
          </p:cNvSpPr>
          <p:nvPr>
            <p:ph type="sldNum" sz="quarter" idx="12"/>
          </p:nvPr>
        </p:nvSpPr>
        <p:spPr/>
        <p:txBody>
          <a:bodyPr/>
          <a:lstStyle/>
          <a:p>
            <a:fld id="{08A7F96F-1D34-4AD8-A324-DDD9B7126D3B}" type="slidenum">
              <a:rPr lang="en-US" smtClean="0"/>
              <a:pPr/>
              <a:t>61</a:t>
            </a:fld>
            <a:endParaRPr lang="en-US" dirty="0"/>
          </a:p>
        </p:txBody>
      </p:sp>
      <p:sp>
        <p:nvSpPr>
          <p:cNvPr id="6"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高等教育</a:t>
            </a:r>
            <a:endParaRPr lang="en-US" dirty="0">
              <a:solidFill>
                <a:srgbClr val="FF0000"/>
              </a:solidFill>
            </a:endParaRPr>
          </a:p>
        </p:txBody>
      </p:sp>
    </p:spTree>
    <p:extLst>
      <p:ext uri="{BB962C8B-B14F-4D97-AF65-F5344CB8AC3E}">
        <p14:creationId xmlns:p14="http://schemas.microsoft.com/office/powerpoint/2010/main" val="2440613772"/>
      </p:ext>
    </p:extLst>
  </p:cSld>
  <p:clrMapOvr>
    <a:masterClrMapping/>
  </p:clrMapOvr>
  <p:transition>
    <p:wipe dir="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93800" y="1558925"/>
            <a:ext cx="7492998"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zh-CN" altLang="en-US" b="1" dirty="0" smtClean="0"/>
              <a:t>第八、</a:t>
            </a:r>
            <a:r>
              <a:rPr lang="zh-CN" altLang="en-US" b="1" dirty="0"/>
              <a:t>本年</a:t>
            </a:r>
            <a:r>
              <a:rPr lang="zh-CN" altLang="zh-CN" b="1" dirty="0"/>
              <a:t>撤销学校报表的填报</a:t>
            </a:r>
            <a:endParaRPr lang="en-US" altLang="zh-CN" b="1" dirty="0"/>
          </a:p>
          <a:p>
            <a:pPr lvl="1">
              <a:buFont typeface="Wingdings" panose="05000000000000000000" pitchFamily="2" charset="2"/>
              <a:buChar char="Ø"/>
            </a:pPr>
            <a:endParaRPr lang="en-US" altLang="zh-CN" b="1" dirty="0" smtClean="0"/>
          </a:p>
          <a:p>
            <a:pPr lvl="1">
              <a:buFont typeface="Wingdings" panose="05000000000000000000" pitchFamily="2" charset="2"/>
              <a:buChar char="Ø"/>
            </a:pPr>
            <a:r>
              <a:rPr lang="zh-CN" altLang="en-US" b="1" dirty="0" smtClean="0"/>
              <a:t>二、背景</a:t>
            </a:r>
            <a:endParaRPr lang="en-US" altLang="zh-CN" b="1" dirty="0" smtClean="0"/>
          </a:p>
          <a:p>
            <a:pPr lvl="1">
              <a:buFont typeface="Wingdings" panose="05000000000000000000" pitchFamily="2" charset="2"/>
              <a:buChar char="Ø"/>
            </a:pPr>
            <a:endParaRPr lang="en-US" altLang="zh-CN" b="1" dirty="0" smtClean="0"/>
          </a:p>
          <a:p>
            <a:pPr lvl="2">
              <a:buFont typeface="Wingdings" panose="05000000000000000000" pitchFamily="2" charset="2"/>
              <a:buChar char="Ø"/>
            </a:pPr>
            <a:r>
              <a:rPr lang="en-US" altLang="zh-CN" dirty="0" smtClean="0"/>
              <a:t>5.</a:t>
            </a:r>
            <a:r>
              <a:rPr lang="zh-CN" altLang="zh-CN" dirty="0" smtClean="0"/>
              <a:t>自</a:t>
            </a:r>
            <a:r>
              <a:rPr lang="en-US" altLang="zh-CN" dirty="0"/>
              <a:t>2015</a:t>
            </a:r>
            <a:r>
              <a:rPr lang="zh-CN" altLang="zh-CN" dirty="0"/>
              <a:t>年始，要求学校关键属性发生变化，都要有管理部门出具文件作为依据，已撤销学校，撤销文件中都应包含有关于学生、教师、资产的</a:t>
            </a:r>
            <a:r>
              <a:rPr lang="zh-CN" altLang="zh-CN" dirty="0" smtClean="0"/>
              <a:t>处置</a:t>
            </a:r>
            <a:endParaRPr lang="en-US" altLang="zh-CN" dirty="0" smtClean="0"/>
          </a:p>
          <a:p>
            <a:pPr lvl="2">
              <a:buFont typeface="Wingdings" panose="05000000000000000000" pitchFamily="2" charset="2"/>
              <a:buChar char="Ø"/>
            </a:pPr>
            <a:endParaRPr lang="en-US" altLang="zh-CN" b="1" dirty="0"/>
          </a:p>
          <a:p>
            <a:pPr lvl="1">
              <a:buFont typeface="Wingdings" panose="05000000000000000000" pitchFamily="2" charset="2"/>
              <a:buChar char="Ø"/>
            </a:pPr>
            <a:r>
              <a:rPr lang="zh-CN" altLang="en-US" b="1" dirty="0" smtClean="0"/>
              <a:t>三、规范填报</a:t>
            </a:r>
            <a:endParaRPr lang="en-US" altLang="zh-CN" b="1" dirty="0" smtClean="0"/>
          </a:p>
          <a:p>
            <a:pPr lvl="1">
              <a:buFont typeface="Wingdings" panose="05000000000000000000" pitchFamily="2" charset="2"/>
              <a:buChar char="Ø"/>
            </a:pPr>
            <a:endParaRPr lang="en-US" altLang="zh-CN" b="1" dirty="0"/>
          </a:p>
          <a:p>
            <a:pPr lvl="2">
              <a:buFont typeface="Wingdings" panose="05000000000000000000" pitchFamily="2" charset="2"/>
              <a:buChar char="Ø"/>
            </a:pPr>
            <a:r>
              <a:rPr lang="zh-CN" altLang="zh-CN" dirty="0"/>
              <a:t>本年撤销的高等教育学校只填报如下</a:t>
            </a:r>
            <a:r>
              <a:rPr lang="zh-CN" altLang="zh-CN" dirty="0" smtClean="0"/>
              <a:t>报表</a:t>
            </a:r>
            <a:endParaRPr lang="en-US" altLang="zh-CN" dirty="0" smtClean="0"/>
          </a:p>
          <a:p>
            <a:pPr lvl="2">
              <a:buFont typeface="Wingdings" panose="05000000000000000000" pitchFamily="2" charset="2"/>
              <a:buChar char="Ø"/>
            </a:pPr>
            <a:endParaRPr lang="en-US" altLang="zh-CN" dirty="0" smtClean="0"/>
          </a:p>
          <a:p>
            <a:pPr lvl="3">
              <a:buFont typeface="Wingdings" panose="05000000000000000000" pitchFamily="2" charset="2"/>
              <a:buChar char="Ø"/>
            </a:pPr>
            <a:r>
              <a:rPr lang="en-US" altLang="zh-CN" dirty="0"/>
              <a:t>1</a:t>
            </a:r>
            <a:r>
              <a:rPr lang="zh-CN" altLang="zh-CN" dirty="0"/>
              <a:t>、“高基</a:t>
            </a:r>
            <a:r>
              <a:rPr lang="en-US" altLang="zh-CN" dirty="0"/>
              <a:t>112</a:t>
            </a:r>
            <a:r>
              <a:rPr lang="zh-CN" altLang="zh-CN" dirty="0"/>
              <a:t>学校（机构）基本情况”的“上学年参加国家学生体质健康标准测试的人数”指标</a:t>
            </a:r>
          </a:p>
          <a:p>
            <a:pPr lvl="3">
              <a:buFont typeface="Wingdings" panose="05000000000000000000" pitchFamily="2" charset="2"/>
              <a:buChar char="Ø"/>
            </a:pPr>
            <a:r>
              <a:rPr lang="en-US" altLang="zh-CN" dirty="0"/>
              <a:t>2</a:t>
            </a:r>
            <a:r>
              <a:rPr lang="zh-CN" altLang="zh-CN" dirty="0"/>
              <a:t>、学生数表“高基</a:t>
            </a:r>
            <a:r>
              <a:rPr lang="en-US" altLang="zh-CN" dirty="0"/>
              <a:t>311</a:t>
            </a:r>
            <a:r>
              <a:rPr lang="zh-CN" altLang="zh-CN" dirty="0"/>
              <a:t>、</a:t>
            </a:r>
            <a:r>
              <a:rPr lang="en-US" altLang="zh-CN" dirty="0"/>
              <a:t>312</a:t>
            </a:r>
            <a:r>
              <a:rPr lang="zh-CN" altLang="zh-CN" dirty="0"/>
              <a:t>、</a:t>
            </a:r>
            <a:r>
              <a:rPr lang="en-US" altLang="zh-CN" dirty="0"/>
              <a:t>313</a:t>
            </a:r>
            <a:r>
              <a:rPr lang="zh-CN" altLang="zh-CN" dirty="0"/>
              <a:t>、</a:t>
            </a:r>
            <a:r>
              <a:rPr lang="en-US" altLang="zh-CN" dirty="0"/>
              <a:t>314</a:t>
            </a:r>
            <a:r>
              <a:rPr lang="zh-CN" altLang="zh-CN" dirty="0"/>
              <a:t>、</a:t>
            </a:r>
            <a:r>
              <a:rPr lang="en-US" altLang="zh-CN" dirty="0"/>
              <a:t>315</a:t>
            </a:r>
            <a:r>
              <a:rPr lang="zh-CN" altLang="zh-CN" dirty="0"/>
              <a:t>、</a:t>
            </a:r>
            <a:r>
              <a:rPr lang="en-US" altLang="zh-CN" dirty="0"/>
              <a:t>316</a:t>
            </a:r>
            <a:r>
              <a:rPr lang="zh-CN" altLang="zh-CN" dirty="0"/>
              <a:t>、</a:t>
            </a:r>
            <a:r>
              <a:rPr lang="en-US" altLang="zh-CN" dirty="0"/>
              <a:t>317</a:t>
            </a:r>
            <a:r>
              <a:rPr lang="zh-CN" altLang="zh-CN" dirty="0"/>
              <a:t>、</a:t>
            </a:r>
            <a:r>
              <a:rPr lang="en-US" altLang="zh-CN" dirty="0"/>
              <a:t>318</a:t>
            </a:r>
            <a:r>
              <a:rPr lang="zh-CN" altLang="zh-CN" dirty="0"/>
              <a:t>分专业学生数”的 “毕业生数”、“授予学位数”、“招生数”、“应届毕业生”、“春季招生”、“预科生转入”指标</a:t>
            </a:r>
          </a:p>
          <a:p>
            <a:pPr lvl="3">
              <a:buFont typeface="Wingdings" panose="05000000000000000000" pitchFamily="2" charset="2"/>
              <a:buChar char="Ø"/>
            </a:pPr>
            <a:r>
              <a:rPr lang="en-US" altLang="zh-CN" dirty="0"/>
              <a:t>3</a:t>
            </a:r>
            <a:r>
              <a:rPr lang="zh-CN" altLang="zh-CN" dirty="0"/>
              <a:t>、“高基</a:t>
            </a:r>
            <a:r>
              <a:rPr lang="en-US" altLang="zh-CN" dirty="0"/>
              <a:t>322</a:t>
            </a:r>
            <a:r>
              <a:rPr lang="zh-CN" altLang="zh-CN" dirty="0"/>
              <a:t>招生、在校生来源情况”表中的“招生数”指标（春季招生部分）</a:t>
            </a:r>
          </a:p>
          <a:p>
            <a:pPr lvl="3">
              <a:buFont typeface="Wingdings" panose="05000000000000000000" pitchFamily="2" charset="2"/>
              <a:buChar char="Ø"/>
            </a:pPr>
            <a:endParaRPr lang="en-US" altLang="zh-CN" dirty="0" smtClean="0"/>
          </a:p>
          <a:p>
            <a:pPr lvl="3">
              <a:buFont typeface="Wingdings" panose="05000000000000000000" pitchFamily="2" charset="2"/>
              <a:buChar char="Ø"/>
            </a:pPr>
            <a:endParaRPr lang="zh-CN" altLang="zh-CN" dirty="0"/>
          </a:p>
        </p:txBody>
      </p:sp>
      <p:sp>
        <p:nvSpPr>
          <p:cNvPr id="2" name="灯片编号占位符 1"/>
          <p:cNvSpPr>
            <a:spLocks noGrp="1"/>
          </p:cNvSpPr>
          <p:nvPr>
            <p:ph type="sldNum" sz="quarter" idx="12"/>
          </p:nvPr>
        </p:nvSpPr>
        <p:spPr/>
        <p:txBody>
          <a:bodyPr/>
          <a:lstStyle/>
          <a:p>
            <a:fld id="{08A7F96F-1D34-4AD8-A324-DDD9B7126D3B}" type="slidenum">
              <a:rPr lang="en-US" smtClean="0"/>
              <a:pPr/>
              <a:t>62</a:t>
            </a:fld>
            <a:endParaRPr lang="en-US" dirty="0"/>
          </a:p>
        </p:txBody>
      </p:sp>
      <p:sp>
        <p:nvSpPr>
          <p:cNvPr id="6"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高等教育</a:t>
            </a:r>
            <a:endParaRPr lang="en-US" dirty="0">
              <a:solidFill>
                <a:srgbClr val="FF0000"/>
              </a:solidFill>
            </a:endParaRPr>
          </a:p>
        </p:txBody>
      </p:sp>
    </p:spTree>
    <p:extLst>
      <p:ext uri="{BB962C8B-B14F-4D97-AF65-F5344CB8AC3E}">
        <p14:creationId xmlns:p14="http://schemas.microsoft.com/office/powerpoint/2010/main" val="4149966179"/>
      </p:ext>
    </p:extLst>
  </p:cSld>
  <p:clrMapOvr>
    <a:masterClrMapping/>
  </p:clrMapOvr>
  <p:transition>
    <p:wipe dir="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93800" y="1558925"/>
            <a:ext cx="7492998"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zh-CN" altLang="en-US" b="1" dirty="0" smtClean="0"/>
              <a:t>第八、</a:t>
            </a:r>
            <a:r>
              <a:rPr lang="zh-CN" altLang="en-US" b="1" dirty="0"/>
              <a:t>本年</a:t>
            </a:r>
            <a:r>
              <a:rPr lang="zh-CN" altLang="zh-CN" b="1" dirty="0"/>
              <a:t>撤销学校报表的填报</a:t>
            </a:r>
            <a:endParaRPr lang="en-US" altLang="zh-CN" b="1" dirty="0"/>
          </a:p>
          <a:p>
            <a:endParaRPr lang="en-US" altLang="zh-CN" b="1" dirty="0" smtClean="0"/>
          </a:p>
          <a:p>
            <a:pPr lvl="1">
              <a:buFont typeface="Wingdings" panose="05000000000000000000" pitchFamily="2" charset="2"/>
              <a:buChar char="Ø"/>
            </a:pPr>
            <a:r>
              <a:rPr lang="zh-CN" altLang="en-US" b="1" dirty="0" smtClean="0"/>
              <a:t>三、规范填报</a:t>
            </a:r>
            <a:endParaRPr lang="en-US" altLang="zh-CN" b="1" dirty="0" smtClean="0"/>
          </a:p>
          <a:p>
            <a:pPr lvl="1">
              <a:buFont typeface="Wingdings" panose="05000000000000000000" pitchFamily="2" charset="2"/>
              <a:buChar char="Ø"/>
            </a:pPr>
            <a:endParaRPr lang="en-US" altLang="zh-CN" b="1" dirty="0"/>
          </a:p>
          <a:p>
            <a:pPr lvl="2">
              <a:buFont typeface="Wingdings" panose="05000000000000000000" pitchFamily="2" charset="2"/>
              <a:buChar char="Ø"/>
            </a:pPr>
            <a:r>
              <a:rPr lang="en-US" altLang="zh-CN" dirty="0"/>
              <a:t>4</a:t>
            </a:r>
            <a:r>
              <a:rPr lang="zh-CN" altLang="zh-CN" dirty="0"/>
              <a:t>、“高基</a:t>
            </a:r>
            <a:r>
              <a:rPr lang="en-US" altLang="zh-CN" dirty="0"/>
              <a:t>331</a:t>
            </a:r>
            <a:r>
              <a:rPr lang="zh-CN" altLang="zh-CN" dirty="0"/>
              <a:t>学生变动情况”表，其中：“本学年初报表在校学生数”为零</a:t>
            </a:r>
          </a:p>
          <a:p>
            <a:pPr lvl="2">
              <a:buFont typeface="Wingdings" panose="05000000000000000000" pitchFamily="2" charset="2"/>
              <a:buChar char="Ø"/>
            </a:pPr>
            <a:r>
              <a:rPr lang="en-US" altLang="zh-CN" dirty="0"/>
              <a:t>5</a:t>
            </a:r>
            <a:r>
              <a:rPr lang="zh-CN" altLang="zh-CN" dirty="0"/>
              <a:t>、“高基</a:t>
            </a:r>
            <a:r>
              <a:rPr lang="en-US" altLang="zh-CN" dirty="0"/>
              <a:t>332</a:t>
            </a:r>
            <a:r>
              <a:rPr lang="zh-CN" altLang="zh-CN" dirty="0"/>
              <a:t>学生休退学的主要原因 ”表</a:t>
            </a:r>
          </a:p>
          <a:p>
            <a:pPr lvl="2">
              <a:buFont typeface="Wingdings" panose="05000000000000000000" pitchFamily="2" charset="2"/>
              <a:buChar char="Ø"/>
            </a:pPr>
            <a:r>
              <a:rPr lang="en-US" altLang="zh-CN" dirty="0"/>
              <a:t>6</a:t>
            </a:r>
            <a:r>
              <a:rPr lang="zh-CN" altLang="zh-CN" dirty="0"/>
              <a:t>、“高基</a:t>
            </a:r>
            <a:r>
              <a:rPr lang="en-US" altLang="zh-CN" dirty="0"/>
              <a:t>431</a:t>
            </a:r>
            <a:r>
              <a:rPr lang="zh-CN" altLang="zh-CN" dirty="0"/>
              <a:t>专任教师变动情况”表，其中：“本学年初报表专任教师数”为零。</a:t>
            </a:r>
          </a:p>
          <a:p>
            <a:pPr lvl="2">
              <a:buFont typeface="Wingdings" panose="05000000000000000000" pitchFamily="2" charset="2"/>
              <a:buChar char="Ø"/>
            </a:pPr>
            <a:endParaRPr lang="en-US" altLang="zh-CN" dirty="0"/>
          </a:p>
          <a:p>
            <a:pPr lvl="2">
              <a:buFont typeface="Wingdings" panose="05000000000000000000" pitchFamily="2" charset="2"/>
              <a:buChar char="Ø"/>
            </a:pPr>
            <a:endParaRPr lang="en-US" altLang="zh-CN" dirty="0" smtClean="0"/>
          </a:p>
          <a:p>
            <a:pPr lvl="2">
              <a:buFont typeface="Wingdings" panose="05000000000000000000" pitchFamily="2" charset="2"/>
              <a:buChar char="Ø"/>
            </a:pPr>
            <a:endParaRPr lang="en-US" altLang="zh-CN" dirty="0"/>
          </a:p>
          <a:p>
            <a:pPr lvl="2">
              <a:buFont typeface="Wingdings" panose="05000000000000000000" pitchFamily="2" charset="2"/>
              <a:buChar char="Ø"/>
            </a:pPr>
            <a:r>
              <a:rPr lang="zh-CN" altLang="en-US" b="1" dirty="0"/>
              <a:t>本年</a:t>
            </a:r>
            <a:r>
              <a:rPr lang="zh-CN" altLang="zh-CN" b="1" dirty="0"/>
              <a:t>撤销</a:t>
            </a:r>
            <a:r>
              <a:rPr lang="zh-CN" altLang="zh-CN" b="1" dirty="0" smtClean="0"/>
              <a:t>学校填报</a:t>
            </a:r>
            <a:r>
              <a:rPr lang="zh-CN" altLang="zh-CN" b="1" dirty="0"/>
              <a:t>的</a:t>
            </a:r>
            <a:r>
              <a:rPr lang="zh-CN" altLang="zh-CN" b="1" dirty="0" smtClean="0"/>
              <a:t>报表</a:t>
            </a:r>
            <a:endParaRPr lang="en-US" altLang="zh-CN" b="1" dirty="0" smtClean="0"/>
          </a:p>
          <a:p>
            <a:pPr lvl="2">
              <a:buFont typeface="Wingdings" panose="05000000000000000000" pitchFamily="2" charset="2"/>
              <a:buChar char="Ø"/>
            </a:pPr>
            <a:endParaRPr lang="en-US" altLang="zh-CN" b="1" dirty="0"/>
          </a:p>
          <a:p>
            <a:pPr lvl="2">
              <a:buFont typeface="Wingdings" panose="05000000000000000000" pitchFamily="2" charset="2"/>
              <a:buChar char="Ø"/>
            </a:pPr>
            <a:r>
              <a:rPr lang="en-US" altLang="zh-CN" b="1" dirty="0" smtClean="0"/>
              <a:t>—</a:t>
            </a:r>
            <a:r>
              <a:rPr lang="zh-CN" altLang="zh-CN" dirty="0">
                <a:hlinkClick r:id="rId2" action="ppaction://hlinkfile"/>
              </a:rPr>
              <a:t>高</a:t>
            </a:r>
            <a:r>
              <a:rPr lang="zh-CN" altLang="zh-CN" dirty="0" smtClean="0">
                <a:hlinkClick r:id="rId2" action="ppaction://hlinkfile"/>
              </a:rPr>
              <a:t>基</a:t>
            </a:r>
            <a:r>
              <a:rPr lang="en-US" altLang="zh-CN" dirty="0" smtClean="0">
                <a:hlinkClick r:id="rId2" action="ppaction://hlinkfile"/>
              </a:rPr>
              <a:t>112</a:t>
            </a:r>
            <a:r>
              <a:rPr lang="zh-CN" altLang="en-US" dirty="0" smtClean="0">
                <a:hlinkClick r:id="rId2" action="ppaction://hlinkfile"/>
              </a:rPr>
              <a:t>、</a:t>
            </a:r>
            <a:r>
              <a:rPr lang="en-US" altLang="zh-CN" dirty="0">
                <a:hlinkClick r:id="rId2" action="ppaction://hlinkfile"/>
              </a:rPr>
              <a:t> 311</a:t>
            </a:r>
            <a:r>
              <a:rPr lang="zh-CN" altLang="zh-CN" dirty="0">
                <a:hlinkClick r:id="rId2" action="ppaction://hlinkfile"/>
              </a:rPr>
              <a:t>、</a:t>
            </a:r>
            <a:r>
              <a:rPr lang="en-US" altLang="zh-CN" dirty="0">
                <a:hlinkClick r:id="rId2" action="ppaction://hlinkfile"/>
              </a:rPr>
              <a:t>312</a:t>
            </a:r>
            <a:r>
              <a:rPr lang="zh-CN" altLang="zh-CN" dirty="0">
                <a:hlinkClick r:id="rId2" action="ppaction://hlinkfile"/>
              </a:rPr>
              <a:t>、</a:t>
            </a:r>
            <a:r>
              <a:rPr lang="en-US" altLang="zh-CN" dirty="0">
                <a:hlinkClick r:id="rId2" action="ppaction://hlinkfile"/>
              </a:rPr>
              <a:t>313</a:t>
            </a:r>
            <a:r>
              <a:rPr lang="zh-CN" altLang="zh-CN" dirty="0">
                <a:hlinkClick r:id="rId2" action="ppaction://hlinkfile"/>
              </a:rPr>
              <a:t>、</a:t>
            </a:r>
            <a:r>
              <a:rPr lang="en-US" altLang="zh-CN" dirty="0">
                <a:hlinkClick r:id="rId2" action="ppaction://hlinkfile"/>
              </a:rPr>
              <a:t>314</a:t>
            </a:r>
            <a:r>
              <a:rPr lang="zh-CN" altLang="zh-CN" dirty="0">
                <a:hlinkClick r:id="rId2" action="ppaction://hlinkfile"/>
              </a:rPr>
              <a:t>、</a:t>
            </a:r>
            <a:r>
              <a:rPr lang="en-US" altLang="zh-CN" dirty="0">
                <a:hlinkClick r:id="rId2" action="ppaction://hlinkfile"/>
              </a:rPr>
              <a:t>315</a:t>
            </a:r>
            <a:r>
              <a:rPr lang="zh-CN" altLang="zh-CN" dirty="0">
                <a:hlinkClick r:id="rId2" action="ppaction://hlinkfile"/>
              </a:rPr>
              <a:t>、</a:t>
            </a:r>
            <a:r>
              <a:rPr lang="en-US" altLang="zh-CN" dirty="0">
                <a:hlinkClick r:id="rId2" action="ppaction://hlinkfile"/>
              </a:rPr>
              <a:t>316</a:t>
            </a:r>
            <a:r>
              <a:rPr lang="zh-CN" altLang="zh-CN" dirty="0">
                <a:hlinkClick r:id="rId2" action="ppaction://hlinkfile"/>
              </a:rPr>
              <a:t>、</a:t>
            </a:r>
            <a:r>
              <a:rPr lang="en-US" altLang="zh-CN" dirty="0">
                <a:hlinkClick r:id="rId2" action="ppaction://hlinkfile"/>
              </a:rPr>
              <a:t>317</a:t>
            </a:r>
            <a:r>
              <a:rPr lang="zh-CN" altLang="zh-CN" dirty="0">
                <a:hlinkClick r:id="rId2" action="ppaction://hlinkfile"/>
              </a:rPr>
              <a:t>、</a:t>
            </a:r>
            <a:r>
              <a:rPr lang="en-US" altLang="zh-CN" dirty="0" smtClean="0">
                <a:hlinkClick r:id="rId2" action="ppaction://hlinkfile"/>
              </a:rPr>
              <a:t>318</a:t>
            </a:r>
            <a:r>
              <a:rPr lang="zh-CN" altLang="en-US" dirty="0" smtClean="0">
                <a:hlinkClick r:id="rId2" action="ppaction://hlinkfile"/>
              </a:rPr>
              <a:t>、</a:t>
            </a:r>
            <a:r>
              <a:rPr lang="en-US" altLang="zh-CN" dirty="0" smtClean="0">
                <a:hlinkClick r:id="rId2" action="ppaction://hlinkfile"/>
              </a:rPr>
              <a:t>322</a:t>
            </a:r>
            <a:r>
              <a:rPr lang="zh-CN" altLang="en-US" dirty="0" smtClean="0">
                <a:hlinkClick r:id="rId2" action="ppaction://hlinkfile"/>
              </a:rPr>
              <a:t>、</a:t>
            </a:r>
            <a:r>
              <a:rPr lang="en-US" altLang="zh-CN" dirty="0" smtClean="0">
                <a:hlinkClick r:id="rId2" action="ppaction://hlinkfile"/>
              </a:rPr>
              <a:t>331</a:t>
            </a:r>
            <a:r>
              <a:rPr lang="zh-CN" altLang="en-US" dirty="0" smtClean="0">
                <a:hlinkClick r:id="rId2" action="ppaction://hlinkfile"/>
              </a:rPr>
              <a:t>、</a:t>
            </a:r>
            <a:r>
              <a:rPr lang="en-US" altLang="zh-CN" dirty="0" smtClean="0">
                <a:hlinkClick r:id="rId2" action="ppaction://hlinkfile"/>
              </a:rPr>
              <a:t>332</a:t>
            </a:r>
            <a:r>
              <a:rPr lang="zh-CN" altLang="en-US" dirty="0" smtClean="0">
                <a:hlinkClick r:id="rId2" action="ppaction://hlinkfile"/>
              </a:rPr>
              <a:t>、</a:t>
            </a:r>
            <a:r>
              <a:rPr lang="en-US" altLang="zh-CN" dirty="0" smtClean="0">
                <a:hlinkClick r:id="rId2" action="ppaction://hlinkfile"/>
              </a:rPr>
              <a:t>431</a:t>
            </a:r>
            <a:r>
              <a:rPr lang="zh-CN" altLang="en-US" dirty="0" smtClean="0">
                <a:hlinkClick r:id="rId2" action="ppaction://hlinkfile"/>
              </a:rPr>
              <a:t>表</a:t>
            </a:r>
            <a:endParaRPr lang="en-US" altLang="zh-CN" dirty="0"/>
          </a:p>
        </p:txBody>
      </p:sp>
      <p:sp>
        <p:nvSpPr>
          <p:cNvPr id="2" name="灯片编号占位符 1"/>
          <p:cNvSpPr>
            <a:spLocks noGrp="1"/>
          </p:cNvSpPr>
          <p:nvPr>
            <p:ph type="sldNum" sz="quarter" idx="12"/>
          </p:nvPr>
        </p:nvSpPr>
        <p:spPr/>
        <p:txBody>
          <a:bodyPr/>
          <a:lstStyle/>
          <a:p>
            <a:fld id="{08A7F96F-1D34-4AD8-A324-DDD9B7126D3B}" type="slidenum">
              <a:rPr lang="en-US" smtClean="0"/>
              <a:pPr/>
              <a:t>63</a:t>
            </a:fld>
            <a:endParaRPr lang="en-US" dirty="0"/>
          </a:p>
        </p:txBody>
      </p:sp>
      <p:sp>
        <p:nvSpPr>
          <p:cNvPr id="6"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高等教育</a:t>
            </a:r>
            <a:endParaRPr lang="en-US" dirty="0">
              <a:solidFill>
                <a:srgbClr val="FF0000"/>
              </a:solidFill>
            </a:endParaRPr>
          </a:p>
        </p:txBody>
      </p:sp>
    </p:spTree>
    <p:extLst>
      <p:ext uri="{BB962C8B-B14F-4D97-AF65-F5344CB8AC3E}">
        <p14:creationId xmlns:p14="http://schemas.microsoft.com/office/powerpoint/2010/main" val="58671955"/>
      </p:ext>
    </p:extLst>
  </p:cSld>
  <p:clrMapOvr>
    <a:masterClrMapping/>
  </p:clrMapOvr>
  <p:transition>
    <p:wipe dir="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93800" y="1558925"/>
            <a:ext cx="7492998"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zh-CN" altLang="en-US" b="1" dirty="0" smtClean="0"/>
              <a:t>第九、普通高校招生报名、生源情况</a:t>
            </a:r>
            <a:endParaRPr lang="en-US" altLang="zh-CN" b="1" dirty="0"/>
          </a:p>
          <a:p>
            <a:pPr lvl="1">
              <a:buFont typeface="Wingdings" panose="05000000000000000000" pitchFamily="2" charset="2"/>
              <a:buChar char="Ø"/>
            </a:pPr>
            <a:endParaRPr lang="en-US" altLang="zh-CN" b="1" dirty="0" smtClean="0"/>
          </a:p>
          <a:p>
            <a:pPr lvl="1">
              <a:buFont typeface="Wingdings" panose="05000000000000000000" pitchFamily="2" charset="2"/>
              <a:buChar char="Ø"/>
            </a:pPr>
            <a:r>
              <a:rPr lang="zh-CN" altLang="en-US" b="1" dirty="0" smtClean="0"/>
              <a:t>一、增加一套“省级基表”</a:t>
            </a:r>
            <a:endParaRPr lang="en-US" altLang="zh-CN" b="1" dirty="0" smtClean="0"/>
          </a:p>
          <a:p>
            <a:pPr lvl="2">
              <a:buFont typeface="Wingdings" panose="05000000000000000000" pitchFamily="2" charset="2"/>
              <a:buChar char="Ø"/>
            </a:pPr>
            <a:endParaRPr lang="en-US" altLang="zh-CN" b="1" dirty="0"/>
          </a:p>
          <a:p>
            <a:pPr lvl="2">
              <a:buFont typeface="Wingdings" panose="05000000000000000000" pitchFamily="2" charset="2"/>
              <a:buChar char="Ø"/>
            </a:pPr>
            <a:r>
              <a:rPr lang="zh-CN" altLang="zh-CN" b="1" dirty="0">
                <a:hlinkClick r:id="rId2" action="ppaction://hlinkfile"/>
              </a:rPr>
              <a:t>高等</a:t>
            </a:r>
            <a:r>
              <a:rPr lang="x-none" altLang="zh-CN" b="1" dirty="0">
                <a:hlinkClick r:id="rId2" action="ppaction://hlinkfile"/>
              </a:rPr>
              <a:t>教育</a:t>
            </a:r>
            <a:r>
              <a:rPr lang="zh-CN" altLang="zh-CN" b="1" dirty="0">
                <a:hlinkClick r:id="rId2" action="ppaction://hlinkfile"/>
              </a:rPr>
              <a:t>省</a:t>
            </a:r>
            <a:r>
              <a:rPr lang="x-none" altLang="zh-CN" b="1" dirty="0" smtClean="0">
                <a:hlinkClick r:id="rId2" action="ppaction://hlinkfile"/>
              </a:rPr>
              <a:t>级基层统计报表</a:t>
            </a:r>
            <a:endParaRPr lang="en-US" altLang="zh-CN" b="1" dirty="0" smtClean="0"/>
          </a:p>
          <a:p>
            <a:pPr lvl="2">
              <a:buFont typeface="Wingdings" panose="05000000000000000000" pitchFamily="2" charset="2"/>
              <a:buChar char="Ø"/>
            </a:pPr>
            <a:endParaRPr lang="en-US" altLang="zh-CN" b="1" dirty="0"/>
          </a:p>
          <a:p>
            <a:pPr lvl="2">
              <a:buFont typeface="Wingdings" panose="05000000000000000000" pitchFamily="2" charset="2"/>
              <a:buChar char="Ø"/>
            </a:pPr>
            <a:endParaRPr lang="en-US" altLang="zh-CN" b="1" dirty="0" smtClean="0"/>
          </a:p>
          <a:p>
            <a:pPr lvl="1">
              <a:buFont typeface="Wingdings" panose="05000000000000000000" pitchFamily="2" charset="2"/>
              <a:buChar char="Ø"/>
            </a:pPr>
            <a:r>
              <a:rPr lang="zh-CN" altLang="en-US" b="1" dirty="0" smtClean="0"/>
              <a:t>二、增加普通高等学校基表</a:t>
            </a:r>
            <a:r>
              <a:rPr lang="en-US" altLang="zh-CN" b="1" dirty="0" smtClean="0"/>
              <a:t>4</a:t>
            </a:r>
            <a:r>
              <a:rPr lang="zh-CN" altLang="en-US" b="1" dirty="0" smtClean="0"/>
              <a:t>张</a:t>
            </a:r>
            <a:endParaRPr lang="zh-CN" altLang="zh-CN" b="1" dirty="0"/>
          </a:p>
          <a:p>
            <a:pPr lvl="1">
              <a:buFont typeface="Wingdings" panose="05000000000000000000" pitchFamily="2" charset="2"/>
              <a:buChar char="Ø"/>
            </a:pPr>
            <a:endParaRPr lang="en-US" altLang="zh-CN" b="1" dirty="0" smtClean="0"/>
          </a:p>
          <a:p>
            <a:pPr lvl="2">
              <a:buFont typeface="Wingdings" panose="05000000000000000000" pitchFamily="2" charset="2"/>
              <a:buChar char="Ø"/>
            </a:pPr>
            <a:r>
              <a:rPr lang="zh-CN" altLang="zh-CN" b="1" dirty="0">
                <a:hlinkClick r:id="rId3" action="ppaction://hlinkfile"/>
              </a:rPr>
              <a:t>高基</a:t>
            </a:r>
            <a:r>
              <a:rPr lang="en-US" altLang="zh-CN" b="1" dirty="0" smtClean="0">
                <a:hlinkClick r:id="rId3" action="ppaction://hlinkfile"/>
              </a:rPr>
              <a:t>941</a:t>
            </a:r>
            <a:r>
              <a:rPr lang="zh-CN" altLang="en-US" b="1" dirty="0" smtClean="0">
                <a:hlinkClick r:id="rId3" action="ppaction://hlinkfile"/>
              </a:rPr>
              <a:t>、</a:t>
            </a:r>
            <a:r>
              <a:rPr lang="en-US" altLang="zh-CN" b="1" dirty="0" smtClean="0">
                <a:hlinkClick r:id="rId3" action="ppaction://hlinkfile"/>
              </a:rPr>
              <a:t>942</a:t>
            </a:r>
            <a:r>
              <a:rPr lang="zh-CN" altLang="en-US" b="1" dirty="0" smtClean="0">
                <a:hlinkClick r:id="rId3" action="ppaction://hlinkfile"/>
              </a:rPr>
              <a:t>、</a:t>
            </a:r>
            <a:r>
              <a:rPr lang="en-US" altLang="zh-CN" b="1" dirty="0" smtClean="0">
                <a:hlinkClick r:id="rId3" action="ppaction://hlinkfile"/>
              </a:rPr>
              <a:t>943</a:t>
            </a:r>
            <a:r>
              <a:rPr lang="zh-CN" altLang="en-US" b="1" dirty="0" smtClean="0">
                <a:hlinkClick r:id="rId3" action="ppaction://hlinkfile"/>
              </a:rPr>
              <a:t>、</a:t>
            </a:r>
            <a:r>
              <a:rPr lang="en-US" altLang="zh-CN" b="1" dirty="0" smtClean="0">
                <a:hlinkClick r:id="rId3" action="ppaction://hlinkfile"/>
              </a:rPr>
              <a:t>944</a:t>
            </a:r>
            <a:r>
              <a:rPr lang="zh-CN" altLang="zh-CN" b="1" dirty="0" smtClean="0">
                <a:hlinkClick r:id="rId3" action="ppaction://hlinkfile"/>
              </a:rPr>
              <a:t>普通</a:t>
            </a:r>
            <a:r>
              <a:rPr lang="zh-CN" altLang="zh-CN" b="1" dirty="0">
                <a:hlinkClick r:id="rId3" action="ppaction://hlinkfile"/>
              </a:rPr>
              <a:t>高等学校</a:t>
            </a:r>
            <a:r>
              <a:rPr lang="zh-CN" altLang="zh-CN" b="1" dirty="0" smtClean="0">
                <a:hlinkClick r:id="rId3" action="ppaction://hlinkfile"/>
              </a:rPr>
              <a:t>招生情况</a:t>
            </a:r>
            <a:endParaRPr lang="en-US" altLang="zh-CN" b="1" dirty="0" smtClean="0"/>
          </a:p>
          <a:p>
            <a:pPr lvl="2">
              <a:buFont typeface="Wingdings" panose="05000000000000000000" pitchFamily="2" charset="2"/>
              <a:buChar char="Ø"/>
            </a:pPr>
            <a:endParaRPr lang="en-US" altLang="zh-CN" b="1" dirty="0"/>
          </a:p>
          <a:p>
            <a:pPr lvl="2">
              <a:buFont typeface="Wingdings" panose="05000000000000000000" pitchFamily="2" charset="2"/>
              <a:buChar char="Ø"/>
            </a:pPr>
            <a:endParaRPr lang="en-US" altLang="zh-CN" b="1" dirty="0" smtClean="0"/>
          </a:p>
          <a:p>
            <a:pPr lvl="2">
              <a:buFont typeface="Wingdings" panose="05000000000000000000" pitchFamily="2" charset="2"/>
              <a:buChar char="Ø"/>
            </a:pPr>
            <a:r>
              <a:rPr lang="zh-CN" altLang="en-US" b="1" dirty="0" smtClean="0"/>
              <a:t>规范、统一</a:t>
            </a:r>
            <a:endParaRPr lang="en-US" altLang="zh-CN" b="1" dirty="0" smtClean="0"/>
          </a:p>
          <a:p>
            <a:pPr lvl="2">
              <a:buFont typeface="Wingdings" panose="05000000000000000000" pitchFamily="2" charset="2"/>
              <a:buChar char="Ø"/>
            </a:pPr>
            <a:endParaRPr lang="en-US" altLang="zh-CN" b="1" dirty="0"/>
          </a:p>
          <a:p>
            <a:pPr lvl="1">
              <a:buFont typeface="Wingdings" panose="05000000000000000000" pitchFamily="2" charset="2"/>
              <a:buChar char="Ø"/>
            </a:pPr>
            <a:r>
              <a:rPr lang="zh-CN" altLang="en-US" b="1" dirty="0" smtClean="0">
                <a:solidFill>
                  <a:srgbClr val="FF0000"/>
                </a:solidFill>
              </a:rPr>
              <a:t>此报表非最终稿，最终稿以教育部发布为准</a:t>
            </a:r>
            <a:endParaRPr lang="en-US" altLang="zh-CN" b="1" dirty="0" smtClean="0">
              <a:solidFill>
                <a:srgbClr val="FF0000"/>
              </a:solidFill>
            </a:endParaRPr>
          </a:p>
          <a:p>
            <a:endParaRPr lang="en-US" altLang="zh-CN" b="1" dirty="0" smtClean="0"/>
          </a:p>
        </p:txBody>
      </p:sp>
      <p:sp>
        <p:nvSpPr>
          <p:cNvPr id="2" name="灯片编号占位符 1"/>
          <p:cNvSpPr>
            <a:spLocks noGrp="1"/>
          </p:cNvSpPr>
          <p:nvPr>
            <p:ph type="sldNum" sz="quarter" idx="12"/>
          </p:nvPr>
        </p:nvSpPr>
        <p:spPr/>
        <p:txBody>
          <a:bodyPr/>
          <a:lstStyle/>
          <a:p>
            <a:fld id="{08A7F96F-1D34-4AD8-A324-DDD9B7126D3B}" type="slidenum">
              <a:rPr lang="en-US" smtClean="0"/>
              <a:pPr/>
              <a:t>64</a:t>
            </a:fld>
            <a:endParaRPr lang="en-US" dirty="0"/>
          </a:p>
        </p:txBody>
      </p:sp>
      <p:sp>
        <p:nvSpPr>
          <p:cNvPr id="6"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高等教育</a:t>
            </a:r>
            <a:endParaRPr lang="en-US" dirty="0">
              <a:solidFill>
                <a:srgbClr val="FF0000"/>
              </a:solidFill>
            </a:endParaRPr>
          </a:p>
        </p:txBody>
      </p:sp>
    </p:spTree>
    <p:extLst>
      <p:ext uri="{BB962C8B-B14F-4D97-AF65-F5344CB8AC3E}">
        <p14:creationId xmlns:p14="http://schemas.microsoft.com/office/powerpoint/2010/main" val="845408737"/>
      </p:ext>
    </p:extLst>
  </p:cSld>
  <p:clrMapOvr>
    <a:masterClrMapping/>
  </p:clrMapOvr>
  <p:transition>
    <p:wipe dir="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93800" y="1558925"/>
            <a:ext cx="7492998"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buFont typeface="Wingdings" panose="05000000000000000000" pitchFamily="2" charset="2"/>
              <a:buChar char="Ø"/>
            </a:pPr>
            <a:r>
              <a:rPr lang="zh-CN" altLang="en-US" sz="2800" dirty="0" smtClean="0"/>
              <a:t>第</a:t>
            </a:r>
            <a:r>
              <a:rPr lang="zh-CN" altLang="en-US" sz="2800" dirty="0"/>
              <a:t>四</a:t>
            </a:r>
            <a:r>
              <a:rPr lang="zh-CN" altLang="en-US" sz="2800" dirty="0" smtClean="0"/>
              <a:t>部分  学校（机构）代码</a:t>
            </a:r>
            <a:endParaRPr lang="en-US" altLang="zh-CN" sz="2800" b="1" dirty="0" smtClean="0"/>
          </a:p>
          <a:p>
            <a:pPr lvl="1">
              <a:buFont typeface="Wingdings" panose="05000000000000000000" pitchFamily="2" charset="2"/>
              <a:buChar char="Ø"/>
            </a:pPr>
            <a:endParaRPr lang="en-US" altLang="zh-CN" dirty="0" smtClean="0"/>
          </a:p>
          <a:p>
            <a:pPr lvl="1">
              <a:buFont typeface="Wingdings" panose="05000000000000000000" pitchFamily="2" charset="2"/>
              <a:buChar char="Ø"/>
            </a:pPr>
            <a:endParaRPr lang="en-US" altLang="zh-CN" dirty="0" smtClean="0"/>
          </a:p>
          <a:p>
            <a:pPr>
              <a:buFont typeface="Wingdings" panose="05000000000000000000" pitchFamily="2" charset="2"/>
              <a:buChar char="Ø"/>
            </a:pPr>
            <a:r>
              <a:rPr lang="zh-CN" altLang="en-US" b="1" dirty="0"/>
              <a:t>第</a:t>
            </a:r>
            <a:r>
              <a:rPr lang="zh-CN" altLang="en-US" b="1" dirty="0" smtClean="0"/>
              <a:t>一、</a:t>
            </a:r>
            <a:r>
              <a:rPr lang="zh-CN" altLang="zh-CN" b="1" dirty="0"/>
              <a:t>增加“法人和其他组织统一社会信用代码</a:t>
            </a:r>
            <a:r>
              <a:rPr lang="en-US" altLang="zh-CN" b="1" dirty="0"/>
              <a:t>”</a:t>
            </a:r>
            <a:endParaRPr lang="zh-CN" altLang="zh-CN" b="1" dirty="0"/>
          </a:p>
          <a:p>
            <a:pPr lvl="1">
              <a:buFont typeface="Wingdings" panose="05000000000000000000" pitchFamily="2" charset="2"/>
              <a:buChar char="Ø"/>
            </a:pPr>
            <a:endParaRPr lang="en-US" altLang="zh-CN" dirty="0" smtClean="0"/>
          </a:p>
          <a:p>
            <a:pPr lvl="1">
              <a:buFont typeface="Wingdings" panose="05000000000000000000" pitchFamily="2" charset="2"/>
              <a:buChar char="Ø"/>
            </a:pPr>
            <a:r>
              <a:rPr lang="zh-CN" altLang="en-US" dirty="0" smtClean="0"/>
              <a:t>一、政策依据</a:t>
            </a:r>
            <a:endParaRPr lang="en-US" altLang="zh-CN" dirty="0" smtClean="0"/>
          </a:p>
          <a:p>
            <a:pPr lvl="1">
              <a:buFont typeface="Wingdings" panose="05000000000000000000" pitchFamily="2" charset="2"/>
              <a:buChar char="Ø"/>
            </a:pPr>
            <a:endParaRPr lang="en-US" altLang="zh-CN" dirty="0" smtClean="0"/>
          </a:p>
          <a:p>
            <a:pPr lvl="3">
              <a:buFont typeface="Wingdings" panose="05000000000000000000" pitchFamily="2" charset="2"/>
              <a:buChar char="Ø"/>
            </a:pPr>
            <a:r>
              <a:rPr lang="zh-CN" altLang="zh-CN" dirty="0" smtClean="0"/>
              <a:t>贯彻执行</a:t>
            </a:r>
            <a:r>
              <a:rPr lang="en-US" altLang="zh-CN" dirty="0" smtClean="0"/>
              <a:t>《</a:t>
            </a:r>
            <a:r>
              <a:rPr lang="zh-CN" altLang="zh-CN" b="1" dirty="0">
                <a:hlinkClick r:id="rId2" action="ppaction://hlinkfile"/>
              </a:rPr>
              <a:t>国务院关于批转发展改革委等部门法人和</a:t>
            </a:r>
            <a:r>
              <a:rPr lang="zh-CN" altLang="zh-CN" b="1" dirty="0" smtClean="0">
                <a:hlinkClick r:id="rId2" action="ppaction://hlinkfile"/>
              </a:rPr>
              <a:t>其他组织</a:t>
            </a:r>
            <a:r>
              <a:rPr lang="zh-CN" altLang="zh-CN" b="1" dirty="0">
                <a:hlinkClick r:id="rId2" action="ppaction://hlinkfile"/>
              </a:rPr>
              <a:t>统一社会信用代码制度建设总体方案的通知</a:t>
            </a:r>
            <a:r>
              <a:rPr lang="en-US" altLang="zh-CN" dirty="0" smtClean="0">
                <a:hlinkClick r:id="rId2" action="ppaction://hlinkfile"/>
              </a:rPr>
              <a:t>》</a:t>
            </a:r>
            <a:r>
              <a:rPr lang="zh-CN" altLang="zh-CN" dirty="0">
                <a:hlinkClick r:id="rId2" action="ppaction://hlinkfile"/>
              </a:rPr>
              <a:t>国发〔</a:t>
            </a:r>
            <a:r>
              <a:rPr lang="en-US" altLang="zh-CN" dirty="0">
                <a:hlinkClick r:id="rId2" action="ppaction://hlinkfile"/>
              </a:rPr>
              <a:t>2015</a:t>
            </a:r>
            <a:r>
              <a:rPr lang="zh-CN" altLang="zh-CN" dirty="0">
                <a:hlinkClick r:id="rId2" action="ppaction://hlinkfile"/>
              </a:rPr>
              <a:t>〕</a:t>
            </a:r>
            <a:r>
              <a:rPr lang="en-US" altLang="zh-CN" dirty="0">
                <a:hlinkClick r:id="rId2" action="ppaction://hlinkfile"/>
              </a:rPr>
              <a:t>33</a:t>
            </a:r>
            <a:r>
              <a:rPr lang="zh-CN" altLang="zh-CN" dirty="0">
                <a:hlinkClick r:id="rId2" action="ppaction://hlinkfile"/>
              </a:rPr>
              <a:t>号</a:t>
            </a:r>
            <a:endParaRPr lang="zh-CN" altLang="zh-CN" dirty="0"/>
          </a:p>
          <a:p>
            <a:pPr lvl="4">
              <a:buFont typeface="Wingdings" panose="05000000000000000000" pitchFamily="2" charset="2"/>
              <a:buChar char="Ø"/>
            </a:pPr>
            <a:endParaRPr lang="en-US" altLang="zh-CN" dirty="0" smtClean="0"/>
          </a:p>
          <a:p>
            <a:pPr lvl="3">
              <a:buFont typeface="Wingdings" panose="05000000000000000000" pitchFamily="2" charset="2"/>
              <a:buChar char="Ø"/>
            </a:pPr>
            <a:r>
              <a:rPr lang="zh-CN" altLang="zh-CN" dirty="0" smtClean="0"/>
              <a:t>当前</a:t>
            </a:r>
            <a:r>
              <a:rPr lang="zh-CN" altLang="zh-CN" dirty="0"/>
              <a:t>我国</a:t>
            </a:r>
            <a:r>
              <a:rPr lang="zh-CN" altLang="zh-CN" dirty="0">
                <a:solidFill>
                  <a:srgbClr val="FF0000"/>
                </a:solidFill>
              </a:rPr>
              <a:t>机构代码不统一</a:t>
            </a:r>
            <a:r>
              <a:rPr lang="zh-CN" altLang="zh-CN" dirty="0"/>
              <a:t>，缺乏有效协调管理和信息共享工作机制，大多数代码仅应用于各部门内部管理，一些部门信息数据相互割裂封闭，存在</a:t>
            </a:r>
            <a:r>
              <a:rPr lang="zh-CN" altLang="zh-CN" dirty="0">
                <a:solidFill>
                  <a:srgbClr val="FF0000"/>
                </a:solidFill>
              </a:rPr>
              <a:t>信息孤岛</a:t>
            </a:r>
            <a:r>
              <a:rPr lang="zh-CN" altLang="zh-CN" dirty="0"/>
              <a:t>问题</a:t>
            </a:r>
            <a:r>
              <a:rPr lang="zh-CN" altLang="zh-CN" dirty="0" smtClean="0"/>
              <a:t>。</a:t>
            </a:r>
            <a:endParaRPr lang="en-US" altLang="zh-CN" dirty="0" smtClean="0"/>
          </a:p>
          <a:p>
            <a:pPr lvl="3">
              <a:buFont typeface="Wingdings" panose="05000000000000000000" pitchFamily="2" charset="2"/>
              <a:buChar char="Ø"/>
            </a:pPr>
            <a:endParaRPr lang="en-US" altLang="zh-CN" dirty="0" smtClean="0"/>
          </a:p>
          <a:p>
            <a:pPr lvl="3">
              <a:buFont typeface="Wingdings" panose="05000000000000000000" pitchFamily="2" charset="2"/>
              <a:buChar char="Ø"/>
            </a:pPr>
            <a:r>
              <a:rPr lang="zh-CN" altLang="zh-CN" dirty="0" smtClean="0"/>
              <a:t>机构</a:t>
            </a:r>
            <a:r>
              <a:rPr lang="zh-CN" altLang="zh-CN" dirty="0"/>
              <a:t>代码制度改革的总目标是建立覆盖全面、稳定且唯一的统一代码制度，实现管理从多头到统一转变、资源从分散到统筹转变、流程从脱节到衔接转变，为转变政府职能、提升行政效能、减轻法人和其他组织负担奠定基础。</a:t>
            </a:r>
            <a:r>
              <a:rPr lang="en-US" altLang="zh-CN" dirty="0"/>
              <a:t/>
            </a:r>
            <a:br>
              <a:rPr lang="en-US" altLang="zh-CN" dirty="0"/>
            </a:br>
            <a:endParaRPr lang="en-US" altLang="zh-CN" dirty="0" smtClean="0"/>
          </a:p>
        </p:txBody>
      </p:sp>
      <p:sp>
        <p:nvSpPr>
          <p:cNvPr id="2" name="灯片编号占位符 1"/>
          <p:cNvSpPr>
            <a:spLocks noGrp="1"/>
          </p:cNvSpPr>
          <p:nvPr>
            <p:ph type="sldNum" sz="quarter" idx="12"/>
          </p:nvPr>
        </p:nvSpPr>
        <p:spPr/>
        <p:txBody>
          <a:bodyPr/>
          <a:lstStyle/>
          <a:p>
            <a:fld id="{08A7F96F-1D34-4AD8-A324-DDD9B7126D3B}" type="slidenum">
              <a:rPr lang="en-US" smtClean="0"/>
              <a:pPr/>
              <a:t>65</a:t>
            </a:fld>
            <a:endParaRPr lang="en-US" dirty="0"/>
          </a:p>
        </p:txBody>
      </p:sp>
      <p:sp>
        <p:nvSpPr>
          <p:cNvPr id="6"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a:solidFill>
                  <a:srgbClr val="FF0000"/>
                </a:solidFill>
              </a:rPr>
              <a:t>学校</a:t>
            </a:r>
            <a:r>
              <a:rPr lang="en-US" altLang="zh-CN" dirty="0">
                <a:solidFill>
                  <a:srgbClr val="FF0000"/>
                </a:solidFill>
              </a:rPr>
              <a:t>(</a:t>
            </a:r>
            <a:r>
              <a:rPr lang="zh-CN" altLang="en-US" dirty="0">
                <a:solidFill>
                  <a:srgbClr val="FF0000"/>
                </a:solidFill>
              </a:rPr>
              <a:t>机构</a:t>
            </a:r>
            <a:r>
              <a:rPr lang="en-US" altLang="zh-CN" dirty="0">
                <a:solidFill>
                  <a:srgbClr val="FF0000"/>
                </a:solidFill>
              </a:rPr>
              <a:t>)</a:t>
            </a:r>
            <a:r>
              <a:rPr lang="zh-CN" altLang="en-US" dirty="0">
                <a:solidFill>
                  <a:srgbClr val="FF0000"/>
                </a:solidFill>
              </a:rPr>
              <a:t>代码</a:t>
            </a:r>
            <a:endParaRPr lang="en-US" dirty="0">
              <a:solidFill>
                <a:srgbClr val="FF0000"/>
              </a:solidFill>
            </a:endParaRPr>
          </a:p>
        </p:txBody>
      </p:sp>
    </p:spTree>
    <p:extLst>
      <p:ext uri="{BB962C8B-B14F-4D97-AF65-F5344CB8AC3E}">
        <p14:creationId xmlns:p14="http://schemas.microsoft.com/office/powerpoint/2010/main" val="646968016"/>
      </p:ext>
    </p:extLst>
  </p:cSld>
  <p:clrMapOvr>
    <a:masterClrMapping/>
  </p:clrMapOvr>
  <p:transition>
    <p:wipe dir="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93800" y="1558925"/>
            <a:ext cx="7492998"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zh-CN" altLang="en-US" b="1" dirty="0" smtClean="0"/>
              <a:t>第一、</a:t>
            </a:r>
            <a:r>
              <a:rPr lang="zh-CN" altLang="zh-CN" b="1" dirty="0"/>
              <a:t>增加“法人和其他组织统一社会信用代码</a:t>
            </a:r>
            <a:r>
              <a:rPr lang="en-US" altLang="zh-CN" b="1" dirty="0"/>
              <a:t>”</a:t>
            </a:r>
            <a:endParaRPr lang="zh-CN" altLang="zh-CN" b="1" dirty="0"/>
          </a:p>
          <a:p>
            <a:pPr lvl="1">
              <a:buFont typeface="Wingdings" panose="05000000000000000000" pitchFamily="2" charset="2"/>
              <a:buChar char="Ø"/>
            </a:pPr>
            <a:endParaRPr lang="en-US" altLang="zh-CN" dirty="0" smtClean="0"/>
          </a:p>
          <a:p>
            <a:pPr lvl="1">
              <a:buFont typeface="Wingdings" panose="05000000000000000000" pitchFamily="2" charset="2"/>
              <a:buChar char="Ø"/>
            </a:pPr>
            <a:endParaRPr lang="en-US" altLang="zh-CN" dirty="0" smtClean="0"/>
          </a:p>
          <a:p>
            <a:pPr lvl="1">
              <a:buFont typeface="Wingdings" panose="05000000000000000000" pitchFamily="2" charset="2"/>
              <a:buChar char="Ø"/>
            </a:pPr>
            <a:endParaRPr lang="en-US" altLang="zh-CN" dirty="0" smtClean="0"/>
          </a:p>
          <a:p>
            <a:pPr lvl="2">
              <a:buFont typeface="Wingdings" panose="05000000000000000000" pitchFamily="2" charset="2"/>
              <a:buChar char="Ø"/>
            </a:pPr>
            <a:r>
              <a:rPr lang="zh-CN" altLang="en-US" dirty="0" smtClean="0"/>
              <a:t>二、</a:t>
            </a:r>
            <a:r>
              <a:rPr lang="zh-CN" altLang="zh-CN" dirty="0" smtClean="0"/>
              <a:t>贯彻执行</a:t>
            </a:r>
            <a:r>
              <a:rPr lang="zh-CN" altLang="en-US" dirty="0" smtClean="0"/>
              <a:t>的做法</a:t>
            </a:r>
            <a:endParaRPr lang="en-US" altLang="zh-CN" dirty="0" smtClean="0"/>
          </a:p>
          <a:p>
            <a:pPr lvl="2">
              <a:buFont typeface="Wingdings" panose="05000000000000000000" pitchFamily="2" charset="2"/>
              <a:buChar char="Ø"/>
            </a:pPr>
            <a:endParaRPr lang="en-US" altLang="zh-CN" dirty="0"/>
          </a:p>
          <a:p>
            <a:pPr lvl="2">
              <a:buFont typeface="Wingdings" panose="05000000000000000000" pitchFamily="2" charset="2"/>
              <a:buChar char="Ø"/>
            </a:pPr>
            <a:r>
              <a:rPr lang="zh-CN" altLang="en-US" dirty="0" smtClean="0"/>
              <a:t>教育部贯彻执行国务院的通知精神，做好此项工作</a:t>
            </a:r>
            <a:endParaRPr lang="en-US" altLang="zh-CN" dirty="0" smtClean="0"/>
          </a:p>
          <a:p>
            <a:pPr lvl="1">
              <a:buFont typeface="Wingdings" panose="05000000000000000000" pitchFamily="2" charset="2"/>
              <a:buChar char="Ø"/>
            </a:pPr>
            <a:endParaRPr lang="en-US" altLang="zh-CN" dirty="0" smtClean="0"/>
          </a:p>
          <a:p>
            <a:pPr lvl="3">
              <a:buFont typeface="Wingdings" panose="05000000000000000000" pitchFamily="2" charset="2"/>
              <a:buChar char="Ø"/>
            </a:pPr>
            <a:r>
              <a:rPr lang="en-US" altLang="zh-CN" dirty="0" smtClean="0"/>
              <a:t>1.</a:t>
            </a:r>
            <a:r>
              <a:rPr lang="zh-CN" altLang="zh-CN" dirty="0" smtClean="0"/>
              <a:t>在</a:t>
            </a:r>
            <a:r>
              <a:rPr lang="zh-CN" altLang="zh-CN" dirty="0"/>
              <a:t>学校（机构）代码库中，增加“法人和其他组织统一社会信用代码”指标项，计入关键性指标</a:t>
            </a:r>
            <a:r>
              <a:rPr lang="zh-CN" altLang="zh-CN" dirty="0" smtClean="0"/>
              <a:t>。</a:t>
            </a:r>
            <a:endParaRPr lang="en-US" altLang="zh-CN" dirty="0" smtClean="0"/>
          </a:p>
          <a:p>
            <a:pPr lvl="3">
              <a:buFont typeface="Wingdings" panose="05000000000000000000" pitchFamily="2" charset="2"/>
              <a:buChar char="Ø"/>
            </a:pPr>
            <a:endParaRPr lang="zh-CN" altLang="zh-CN" dirty="0"/>
          </a:p>
          <a:p>
            <a:pPr lvl="3">
              <a:buFont typeface="Wingdings" panose="05000000000000000000" pitchFamily="2" charset="2"/>
              <a:buChar char="Ø"/>
            </a:pPr>
            <a:r>
              <a:rPr lang="en-US" altLang="zh-CN" dirty="0" smtClean="0"/>
              <a:t>2.</a:t>
            </a:r>
            <a:r>
              <a:rPr lang="zh-CN" altLang="zh-CN" dirty="0" smtClean="0"/>
              <a:t>考虑</a:t>
            </a:r>
            <a:r>
              <a:rPr lang="zh-CN" altLang="zh-CN" dirty="0"/>
              <a:t>到此项工作涉及部门多，全国又没有统一部署。今年此项指标作为选填项</a:t>
            </a:r>
            <a:r>
              <a:rPr lang="zh-CN" altLang="zh-CN" dirty="0" smtClean="0"/>
              <a:t>。</a:t>
            </a:r>
            <a:endParaRPr lang="en-US" altLang="zh-CN" dirty="0" smtClean="0"/>
          </a:p>
          <a:p>
            <a:pPr lvl="3">
              <a:buFont typeface="Wingdings" panose="05000000000000000000" pitchFamily="2" charset="2"/>
              <a:buChar char="Ø"/>
            </a:pPr>
            <a:endParaRPr lang="zh-CN" altLang="zh-CN" dirty="0"/>
          </a:p>
          <a:p>
            <a:pPr lvl="3">
              <a:buFont typeface="Wingdings" panose="05000000000000000000" pitchFamily="2" charset="2"/>
              <a:buChar char="Ø"/>
            </a:pPr>
            <a:r>
              <a:rPr lang="en-US" altLang="zh-CN" dirty="0" smtClean="0"/>
              <a:t>3.</a:t>
            </a:r>
            <a:r>
              <a:rPr lang="zh-CN" altLang="zh-CN" dirty="0" smtClean="0"/>
              <a:t>各</a:t>
            </a:r>
            <a:r>
              <a:rPr lang="zh-CN" altLang="zh-CN" dirty="0"/>
              <a:t>省对此项工作要认真部署，按国家方案的时间安排，</a:t>
            </a:r>
            <a:r>
              <a:rPr lang="en-US" altLang="zh-CN" dirty="0"/>
              <a:t>2017</a:t>
            </a:r>
            <a:r>
              <a:rPr lang="zh-CN" altLang="zh-CN" dirty="0"/>
              <a:t>年完成，最迟</a:t>
            </a:r>
            <a:r>
              <a:rPr lang="en-US" altLang="zh-CN" dirty="0"/>
              <a:t>2020</a:t>
            </a:r>
            <a:r>
              <a:rPr lang="zh-CN" altLang="zh-CN" dirty="0"/>
              <a:t>年要过度完成。</a:t>
            </a:r>
            <a:endParaRPr lang="en-US" altLang="zh-CN" dirty="0"/>
          </a:p>
        </p:txBody>
      </p:sp>
      <p:sp>
        <p:nvSpPr>
          <p:cNvPr id="2" name="灯片编号占位符 1"/>
          <p:cNvSpPr>
            <a:spLocks noGrp="1"/>
          </p:cNvSpPr>
          <p:nvPr>
            <p:ph type="sldNum" sz="quarter" idx="12"/>
          </p:nvPr>
        </p:nvSpPr>
        <p:spPr/>
        <p:txBody>
          <a:bodyPr/>
          <a:lstStyle/>
          <a:p>
            <a:fld id="{08A7F96F-1D34-4AD8-A324-DDD9B7126D3B}" type="slidenum">
              <a:rPr lang="en-US" smtClean="0"/>
              <a:pPr/>
              <a:t>66</a:t>
            </a:fld>
            <a:endParaRPr lang="en-US" dirty="0"/>
          </a:p>
        </p:txBody>
      </p:sp>
      <p:sp>
        <p:nvSpPr>
          <p:cNvPr id="6"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a:solidFill>
                  <a:srgbClr val="FF0000"/>
                </a:solidFill>
              </a:rPr>
              <a:t>学校</a:t>
            </a:r>
            <a:r>
              <a:rPr lang="en-US" altLang="zh-CN" dirty="0">
                <a:solidFill>
                  <a:srgbClr val="FF0000"/>
                </a:solidFill>
              </a:rPr>
              <a:t>(</a:t>
            </a:r>
            <a:r>
              <a:rPr lang="zh-CN" altLang="en-US" dirty="0">
                <a:solidFill>
                  <a:srgbClr val="FF0000"/>
                </a:solidFill>
              </a:rPr>
              <a:t>机构</a:t>
            </a:r>
            <a:r>
              <a:rPr lang="en-US" altLang="zh-CN" dirty="0">
                <a:solidFill>
                  <a:srgbClr val="FF0000"/>
                </a:solidFill>
              </a:rPr>
              <a:t>)</a:t>
            </a:r>
            <a:r>
              <a:rPr lang="zh-CN" altLang="en-US" dirty="0">
                <a:solidFill>
                  <a:srgbClr val="FF0000"/>
                </a:solidFill>
              </a:rPr>
              <a:t>代码</a:t>
            </a:r>
            <a:endParaRPr lang="en-US" dirty="0">
              <a:solidFill>
                <a:srgbClr val="FF0000"/>
              </a:solidFill>
            </a:endParaRPr>
          </a:p>
        </p:txBody>
      </p:sp>
    </p:spTree>
    <p:extLst>
      <p:ext uri="{BB962C8B-B14F-4D97-AF65-F5344CB8AC3E}">
        <p14:creationId xmlns:p14="http://schemas.microsoft.com/office/powerpoint/2010/main" val="137127231"/>
      </p:ext>
    </p:extLst>
  </p:cSld>
  <p:clrMapOvr>
    <a:masterClrMapping/>
  </p:clrMapOvr>
  <p:transition>
    <p:wipe dir="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93800" y="1558925"/>
            <a:ext cx="7492998"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zh-CN" altLang="en-US" b="1" dirty="0" smtClean="0"/>
              <a:t>第二、</a:t>
            </a:r>
            <a:r>
              <a:rPr lang="zh-CN" altLang="zh-CN" b="1" dirty="0"/>
              <a:t>“普惠性民办幼儿园</a:t>
            </a:r>
            <a:r>
              <a:rPr lang="en-US" altLang="zh-CN" b="1" dirty="0"/>
              <a:t>”</a:t>
            </a:r>
            <a:r>
              <a:rPr lang="zh-CN" altLang="zh-CN" b="1" dirty="0" smtClean="0"/>
              <a:t>的</a:t>
            </a:r>
            <a:r>
              <a:rPr lang="zh-CN" altLang="en-US" b="1" dirty="0" smtClean="0"/>
              <a:t>监测</a:t>
            </a:r>
            <a:endParaRPr lang="en-US" altLang="zh-CN" dirty="0" smtClean="0"/>
          </a:p>
          <a:p>
            <a:pPr lvl="1">
              <a:buFont typeface="Wingdings" panose="05000000000000000000" pitchFamily="2" charset="2"/>
              <a:buChar char="Ø"/>
            </a:pPr>
            <a:endParaRPr lang="en-US" altLang="zh-CN" dirty="0" smtClean="0"/>
          </a:p>
          <a:p>
            <a:pPr lvl="2">
              <a:buFont typeface="Wingdings" panose="05000000000000000000" pitchFamily="2" charset="2"/>
              <a:buChar char="Ø"/>
            </a:pPr>
            <a:endParaRPr lang="en-US" altLang="zh-CN" dirty="0" smtClean="0"/>
          </a:p>
          <a:p>
            <a:pPr lvl="2">
              <a:buFont typeface="Wingdings" panose="05000000000000000000" pitchFamily="2" charset="2"/>
              <a:buChar char="Ø"/>
            </a:pPr>
            <a:endParaRPr lang="en-US" altLang="zh-CN" dirty="0" smtClean="0"/>
          </a:p>
          <a:p>
            <a:pPr lvl="2">
              <a:buFont typeface="Wingdings" panose="05000000000000000000" pitchFamily="2" charset="2"/>
              <a:buChar char="Ø"/>
            </a:pPr>
            <a:r>
              <a:rPr lang="zh-CN" altLang="zh-CN" dirty="0" smtClean="0"/>
              <a:t>在</a:t>
            </a:r>
            <a:r>
              <a:rPr lang="zh-CN" altLang="zh-CN" dirty="0"/>
              <a:t>学校（机构）代码库中，增加“普惠性民办幼儿园（是、否）”指标项，同时，要求上传教育行政部门</a:t>
            </a:r>
            <a:r>
              <a:rPr lang="zh-CN" altLang="zh-CN" dirty="0" smtClean="0"/>
              <a:t>的</a:t>
            </a:r>
            <a:r>
              <a:rPr lang="zh-CN" altLang="en-US" dirty="0" smtClean="0"/>
              <a:t>相关</a:t>
            </a:r>
            <a:r>
              <a:rPr lang="zh-CN" altLang="zh-CN" dirty="0" smtClean="0"/>
              <a:t>的</a:t>
            </a:r>
            <a:r>
              <a:rPr lang="zh-CN" altLang="zh-CN" dirty="0"/>
              <a:t>文件的影印件（</a:t>
            </a:r>
            <a:r>
              <a:rPr lang="en-US" altLang="zh-CN" dirty="0"/>
              <a:t>pdf</a:t>
            </a:r>
            <a:r>
              <a:rPr lang="zh-CN" altLang="zh-CN" dirty="0"/>
              <a:t>、</a:t>
            </a:r>
            <a:r>
              <a:rPr lang="en-US" altLang="zh-CN" dirty="0"/>
              <a:t>jpg</a:t>
            </a:r>
            <a:r>
              <a:rPr lang="zh-CN" altLang="zh-CN" dirty="0" smtClean="0"/>
              <a:t>）</a:t>
            </a:r>
            <a:endParaRPr lang="en-US" altLang="zh-CN" dirty="0" smtClean="0"/>
          </a:p>
          <a:p>
            <a:pPr lvl="2">
              <a:buFont typeface="Wingdings" panose="05000000000000000000" pitchFamily="2" charset="2"/>
              <a:buChar char="Ø"/>
            </a:pPr>
            <a:endParaRPr lang="en-US" altLang="zh-CN" dirty="0"/>
          </a:p>
          <a:p>
            <a:pPr lvl="2">
              <a:buFont typeface="Wingdings" panose="05000000000000000000" pitchFamily="2" charset="2"/>
              <a:buChar char="Ø"/>
            </a:pPr>
            <a:r>
              <a:rPr lang="zh-CN" altLang="en-US" dirty="0" smtClean="0"/>
              <a:t>具体操作结合“学校（机构）代码管理信息系统”介绍</a:t>
            </a:r>
            <a:endParaRPr lang="zh-CN" altLang="zh-CN" dirty="0"/>
          </a:p>
        </p:txBody>
      </p:sp>
      <p:sp>
        <p:nvSpPr>
          <p:cNvPr id="2" name="灯片编号占位符 1"/>
          <p:cNvSpPr>
            <a:spLocks noGrp="1"/>
          </p:cNvSpPr>
          <p:nvPr>
            <p:ph type="sldNum" sz="quarter" idx="12"/>
          </p:nvPr>
        </p:nvSpPr>
        <p:spPr/>
        <p:txBody>
          <a:bodyPr/>
          <a:lstStyle/>
          <a:p>
            <a:fld id="{08A7F96F-1D34-4AD8-A324-DDD9B7126D3B}" type="slidenum">
              <a:rPr lang="en-US" smtClean="0"/>
              <a:pPr/>
              <a:t>67</a:t>
            </a:fld>
            <a:endParaRPr lang="en-US" dirty="0"/>
          </a:p>
        </p:txBody>
      </p:sp>
      <p:sp>
        <p:nvSpPr>
          <p:cNvPr id="6"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a:solidFill>
                  <a:srgbClr val="FF0000"/>
                </a:solidFill>
              </a:rPr>
              <a:t>学校</a:t>
            </a:r>
            <a:r>
              <a:rPr lang="en-US" altLang="zh-CN" dirty="0">
                <a:solidFill>
                  <a:srgbClr val="FF0000"/>
                </a:solidFill>
              </a:rPr>
              <a:t>(</a:t>
            </a:r>
            <a:r>
              <a:rPr lang="zh-CN" altLang="en-US" dirty="0">
                <a:solidFill>
                  <a:srgbClr val="FF0000"/>
                </a:solidFill>
              </a:rPr>
              <a:t>机构</a:t>
            </a:r>
            <a:r>
              <a:rPr lang="en-US" altLang="zh-CN" dirty="0">
                <a:solidFill>
                  <a:srgbClr val="FF0000"/>
                </a:solidFill>
              </a:rPr>
              <a:t>)</a:t>
            </a:r>
            <a:r>
              <a:rPr lang="zh-CN" altLang="en-US" dirty="0">
                <a:solidFill>
                  <a:srgbClr val="FF0000"/>
                </a:solidFill>
              </a:rPr>
              <a:t>代码</a:t>
            </a:r>
            <a:endParaRPr lang="en-US" dirty="0">
              <a:solidFill>
                <a:srgbClr val="FF0000"/>
              </a:solidFill>
            </a:endParaRPr>
          </a:p>
        </p:txBody>
      </p:sp>
    </p:spTree>
    <p:extLst>
      <p:ext uri="{BB962C8B-B14F-4D97-AF65-F5344CB8AC3E}">
        <p14:creationId xmlns:p14="http://schemas.microsoft.com/office/powerpoint/2010/main" val="1824151786"/>
      </p:ext>
    </p:extLst>
  </p:cSld>
  <p:clrMapOvr>
    <a:masterClrMapping/>
  </p:clrMapOvr>
  <p:transition>
    <p:wipe dir="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93800" y="1558925"/>
            <a:ext cx="7492998" cy="4859336"/>
          </a:xfrm>
          <a:prstGeom prst="rect">
            <a:avLst/>
          </a:prstGeom>
        </p:spPr>
        <p:txBody>
          <a:bodyPr vert="horz" lIns="91440" tIns="45720" rIns="91440" bIns="45720" rtlCol="0">
            <a:noAutofit/>
          </a:bodyPr>
          <a:lstStyle>
            <a:lvl1pPr marL="342900" indent="-342900" algn="l" defTabSz="914400" rtl="0" eaLnBrk="1" latinLnBrk="0" hangingPunct="1">
              <a:lnSpc>
                <a:spcPct val="85000"/>
              </a:lnSpc>
              <a:spcBef>
                <a:spcPts val="400"/>
              </a:spcBef>
              <a:buClr>
                <a:schemeClr val="accent4">
                  <a:lumMod val="20000"/>
                  <a:lumOff val="80000"/>
                </a:schemeClr>
              </a:buClr>
              <a:buFont typeface="Arial" pitchFamily="34" charset="0"/>
              <a:buChar char="•"/>
              <a:defRPr sz="2400" kern="1200">
                <a:solidFill>
                  <a:schemeClr val="tx1"/>
                </a:solidFill>
                <a:latin typeface="Microsoft YaHei" pitchFamily="34" charset="-122"/>
                <a:ea typeface="Microsoft YaHei" pitchFamily="34" charset="-122"/>
                <a:cs typeface="+mn-cs"/>
              </a:defRPr>
            </a:lvl1pPr>
            <a:lvl2pPr marL="742950" indent="-285750" algn="l" defTabSz="914400" rtl="0" eaLnBrk="1" latinLnBrk="0" hangingPunct="1">
              <a:lnSpc>
                <a:spcPct val="85000"/>
              </a:lnSpc>
              <a:spcBef>
                <a:spcPts val="50"/>
              </a:spcBef>
              <a:buClr>
                <a:schemeClr val="tx1"/>
              </a:buClr>
              <a:buFont typeface="Calibri" pitchFamily="34" charset="0"/>
              <a:buChar char="−"/>
              <a:defRPr sz="2000" kern="1200">
                <a:solidFill>
                  <a:schemeClr val="tx1"/>
                </a:solidFill>
                <a:latin typeface="Microsoft YaHei" pitchFamily="34" charset="-122"/>
                <a:ea typeface="Microsoft YaHei" pitchFamily="34" charset="-122"/>
                <a:cs typeface="+mn-cs"/>
              </a:defRPr>
            </a:lvl2pPr>
            <a:lvl3pPr marL="1143000" indent="-228600" algn="l" defTabSz="914400" rtl="0" eaLnBrk="1" latinLnBrk="0" hangingPunct="1">
              <a:lnSpc>
                <a:spcPct val="85000"/>
              </a:lnSpc>
              <a:spcBef>
                <a:spcPts val="50"/>
              </a:spcBef>
              <a:buClr>
                <a:schemeClr val="tx1"/>
              </a:buClr>
              <a:buFont typeface="Calibri" pitchFamily="34" charset="0"/>
              <a:buChar char="−"/>
              <a:defRPr sz="1800" kern="1200">
                <a:solidFill>
                  <a:schemeClr val="tx1"/>
                </a:solidFill>
                <a:latin typeface="Microsoft YaHei" pitchFamily="34" charset="-122"/>
                <a:ea typeface="Microsoft YaHei" pitchFamily="34" charset="-122"/>
                <a:cs typeface="+mn-cs"/>
              </a:defRPr>
            </a:lvl3pPr>
            <a:lvl4pPr marL="16002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4pPr>
            <a:lvl5pPr marL="2057400" indent="-228600" algn="l" defTabSz="914400" rtl="0" eaLnBrk="1" latinLnBrk="0" hangingPunct="1">
              <a:lnSpc>
                <a:spcPct val="85000"/>
              </a:lnSpc>
              <a:spcBef>
                <a:spcPts val="50"/>
              </a:spcBef>
              <a:buClr>
                <a:schemeClr val="tx1"/>
              </a:buClr>
              <a:buFont typeface="Calibri" pitchFamily="34" charset="0"/>
              <a:buChar char="−"/>
              <a:defRPr sz="1600" kern="1200">
                <a:solidFill>
                  <a:schemeClr val="tx1"/>
                </a:solidFill>
                <a:latin typeface="Microsoft YaHei" pitchFamily="34" charset="-122"/>
                <a:ea typeface="Microsoft YaHei"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buFont typeface="Wingdings" panose="05000000000000000000" pitchFamily="2" charset="2"/>
              <a:buChar char="Ø"/>
            </a:pPr>
            <a:r>
              <a:rPr lang="zh-CN" altLang="en-US" sz="2800" dirty="0" smtClean="0">
                <a:solidFill>
                  <a:srgbClr val="FF0000"/>
                </a:solidFill>
              </a:rPr>
              <a:t>第五部分  教育统计系统</a:t>
            </a:r>
            <a:endParaRPr lang="en-US" altLang="zh-CN" sz="2800" dirty="0" smtClean="0">
              <a:solidFill>
                <a:srgbClr val="FF0000"/>
              </a:solidFill>
            </a:endParaRPr>
          </a:p>
          <a:p>
            <a:pPr algn="ctr">
              <a:buFont typeface="Wingdings" panose="05000000000000000000" pitchFamily="2" charset="2"/>
              <a:buChar char="Ø"/>
            </a:pPr>
            <a:endParaRPr lang="en-US" altLang="zh-CN" dirty="0" smtClean="0">
              <a:solidFill>
                <a:srgbClr val="FFFF00"/>
              </a:solidFill>
            </a:endParaRPr>
          </a:p>
          <a:p>
            <a:pPr>
              <a:buFont typeface="Wingdings" panose="05000000000000000000" pitchFamily="2" charset="2"/>
              <a:buChar char="Ø"/>
            </a:pPr>
            <a:r>
              <a:rPr lang="zh-CN" altLang="en-US" b="1" dirty="0"/>
              <a:t>第</a:t>
            </a:r>
            <a:r>
              <a:rPr lang="zh-CN" altLang="en-US" b="1" dirty="0" smtClean="0"/>
              <a:t>一、</a:t>
            </a:r>
            <a:r>
              <a:rPr lang="zh-CN" altLang="zh-CN" b="1" dirty="0"/>
              <a:t>教育</a:t>
            </a:r>
            <a:r>
              <a:rPr lang="zh-CN" altLang="zh-CN" b="1" dirty="0" smtClean="0"/>
              <a:t>统计系统</a:t>
            </a:r>
            <a:endParaRPr lang="en-US" altLang="zh-CN" b="1" dirty="0" smtClean="0"/>
          </a:p>
          <a:p>
            <a:pPr lvl="1">
              <a:buFont typeface="Wingdings" panose="05000000000000000000" pitchFamily="2" charset="2"/>
              <a:buChar char="Ø"/>
            </a:pPr>
            <a:endParaRPr lang="en-US" altLang="zh-CN" b="1" dirty="0"/>
          </a:p>
          <a:p>
            <a:pPr lvl="1">
              <a:buFont typeface="Wingdings" panose="05000000000000000000" pitchFamily="2" charset="2"/>
              <a:buChar char="Ø"/>
            </a:pPr>
            <a:r>
              <a:rPr lang="zh-CN" altLang="en-US" dirty="0" smtClean="0"/>
              <a:t>进一步完善了现有系统</a:t>
            </a:r>
            <a:endParaRPr lang="en-US" altLang="zh-CN" dirty="0" smtClean="0"/>
          </a:p>
          <a:p>
            <a:pPr lvl="1">
              <a:buFont typeface="Wingdings" panose="05000000000000000000" pitchFamily="2" charset="2"/>
              <a:buChar char="Ø"/>
            </a:pPr>
            <a:r>
              <a:rPr lang="zh-CN" altLang="zh-CN" dirty="0"/>
              <a:t>开发了教育统计管理信息系统学校级简化</a:t>
            </a:r>
            <a:r>
              <a:rPr lang="zh-CN" altLang="zh-CN" dirty="0" smtClean="0"/>
              <a:t>版</a:t>
            </a:r>
            <a:endParaRPr lang="en-US" altLang="zh-CN" dirty="0" smtClean="0"/>
          </a:p>
          <a:p>
            <a:pPr lvl="1">
              <a:buFont typeface="Wingdings" panose="05000000000000000000" pitchFamily="2" charset="2"/>
              <a:buChar char="Ø"/>
            </a:pPr>
            <a:endParaRPr lang="en-US" altLang="zh-CN" b="1" dirty="0" smtClean="0"/>
          </a:p>
          <a:p>
            <a:pPr>
              <a:buFont typeface="Wingdings" panose="05000000000000000000" pitchFamily="2" charset="2"/>
              <a:buChar char="Ø"/>
            </a:pPr>
            <a:r>
              <a:rPr lang="zh-CN" altLang="en-US" b="1" dirty="0" smtClean="0"/>
              <a:t>第二、</a:t>
            </a:r>
            <a:r>
              <a:rPr lang="zh-CN" altLang="zh-CN" b="1" dirty="0" smtClean="0"/>
              <a:t>教育</a:t>
            </a:r>
            <a:r>
              <a:rPr lang="zh-CN" altLang="zh-CN" b="1" dirty="0"/>
              <a:t>统计人员情况在线</a:t>
            </a:r>
            <a:r>
              <a:rPr lang="zh-CN" altLang="zh-CN" b="1" dirty="0" smtClean="0"/>
              <a:t>调查</a:t>
            </a:r>
            <a:endParaRPr lang="en-US" altLang="zh-CN" b="1" dirty="0" smtClean="0"/>
          </a:p>
          <a:p>
            <a:pPr lvl="1">
              <a:buFont typeface="Wingdings" panose="05000000000000000000" pitchFamily="2" charset="2"/>
              <a:buChar char="Ø"/>
            </a:pPr>
            <a:endParaRPr lang="en-US" altLang="zh-CN" b="1" dirty="0" smtClean="0"/>
          </a:p>
          <a:p>
            <a:pPr lvl="1">
              <a:buFont typeface="Wingdings" panose="05000000000000000000" pitchFamily="2" charset="2"/>
              <a:buChar char="Ø"/>
            </a:pPr>
            <a:r>
              <a:rPr lang="zh-CN" altLang="en-US" dirty="0" smtClean="0"/>
              <a:t>时间：上线</a:t>
            </a:r>
            <a:r>
              <a:rPr lang="en-US" altLang="zh-CN" dirty="0" smtClean="0"/>
              <a:t>→8</a:t>
            </a:r>
            <a:r>
              <a:rPr lang="zh-CN" altLang="en-US" dirty="0" smtClean="0"/>
              <a:t>月初，截至</a:t>
            </a:r>
            <a:r>
              <a:rPr lang="en-US" altLang="zh-CN" dirty="0" smtClean="0"/>
              <a:t>→12</a:t>
            </a:r>
            <a:r>
              <a:rPr lang="zh-CN" altLang="en-US" dirty="0" smtClean="0"/>
              <a:t>月初</a:t>
            </a:r>
            <a:endParaRPr lang="en-US" altLang="zh-CN" dirty="0" smtClean="0"/>
          </a:p>
          <a:p>
            <a:pPr lvl="1">
              <a:buFont typeface="Wingdings" panose="05000000000000000000" pitchFamily="2" charset="2"/>
              <a:buChar char="Ø"/>
            </a:pPr>
            <a:r>
              <a:rPr lang="zh-CN" altLang="en-US" dirty="0" smtClean="0"/>
              <a:t>范围：各级教育行政部门和各级各类学校的统计工作人员</a:t>
            </a:r>
            <a:endParaRPr lang="en-US" altLang="zh-CN" dirty="0" smtClean="0"/>
          </a:p>
          <a:p>
            <a:pPr lvl="1">
              <a:buFont typeface="Wingdings" panose="05000000000000000000" pitchFamily="2" charset="2"/>
              <a:buChar char="Ø"/>
            </a:pPr>
            <a:endParaRPr lang="en-US" altLang="zh-CN" b="1" dirty="0"/>
          </a:p>
          <a:p>
            <a:pPr>
              <a:buFont typeface="Wingdings" panose="05000000000000000000" pitchFamily="2" charset="2"/>
              <a:buChar char="Ø"/>
            </a:pPr>
            <a:r>
              <a:rPr lang="zh-CN" altLang="en-US" b="1" dirty="0" smtClean="0"/>
              <a:t>第三、教育统计信息化建设</a:t>
            </a:r>
            <a:endParaRPr lang="en-US" altLang="zh-CN" b="1" dirty="0" smtClean="0"/>
          </a:p>
          <a:p>
            <a:pPr>
              <a:buFont typeface="Wingdings" panose="05000000000000000000" pitchFamily="2" charset="2"/>
              <a:buChar char="Ø"/>
            </a:pPr>
            <a:endParaRPr lang="en-US" altLang="zh-CN" b="1" dirty="0"/>
          </a:p>
          <a:p>
            <a:pPr lvl="1">
              <a:buFont typeface="Wingdings" panose="05000000000000000000" pitchFamily="2" charset="2"/>
              <a:buChar char="Ø"/>
            </a:pPr>
            <a:r>
              <a:rPr lang="zh-CN" altLang="en-US" dirty="0" smtClean="0"/>
              <a:t>统计系统、决策系统的二期</a:t>
            </a:r>
            <a:r>
              <a:rPr lang="en-US" altLang="zh-CN" dirty="0" smtClean="0"/>
              <a:t> </a:t>
            </a:r>
          </a:p>
          <a:p>
            <a:pPr lvl="1">
              <a:buFont typeface="Wingdings" panose="05000000000000000000" pitchFamily="2" charset="2"/>
              <a:buChar char="Ø"/>
            </a:pPr>
            <a:r>
              <a:rPr lang="zh-CN" altLang="en-US" dirty="0" smtClean="0"/>
              <a:t>学校管理系统</a:t>
            </a:r>
            <a:endParaRPr lang="zh-CN" altLang="zh-CN" dirty="0"/>
          </a:p>
          <a:p>
            <a:pPr lvl="1">
              <a:buFont typeface="Wingdings" panose="05000000000000000000" pitchFamily="2" charset="2"/>
              <a:buChar char="Ø"/>
            </a:pPr>
            <a:endParaRPr lang="en-US" altLang="zh-CN" dirty="0" smtClean="0">
              <a:solidFill>
                <a:srgbClr val="FFFF00"/>
              </a:solidFill>
            </a:endParaRPr>
          </a:p>
          <a:p>
            <a:pPr lvl="1">
              <a:buFont typeface="Wingdings" panose="05000000000000000000" pitchFamily="2" charset="2"/>
              <a:buChar char="Ø"/>
            </a:pPr>
            <a:endParaRPr lang="en-US" altLang="zh-CN" dirty="0" smtClean="0">
              <a:solidFill>
                <a:srgbClr val="FFFF00"/>
              </a:solidFill>
            </a:endParaRPr>
          </a:p>
        </p:txBody>
      </p:sp>
      <p:sp>
        <p:nvSpPr>
          <p:cNvPr id="2" name="灯片编号占位符 1"/>
          <p:cNvSpPr>
            <a:spLocks noGrp="1"/>
          </p:cNvSpPr>
          <p:nvPr>
            <p:ph type="sldNum" sz="quarter" idx="12"/>
          </p:nvPr>
        </p:nvSpPr>
        <p:spPr/>
        <p:txBody>
          <a:bodyPr/>
          <a:lstStyle/>
          <a:p>
            <a:fld id="{08A7F96F-1D34-4AD8-A324-DDD9B7126D3B}" type="slidenum">
              <a:rPr lang="en-US" smtClean="0"/>
              <a:pPr/>
              <a:t>68</a:t>
            </a:fld>
            <a:endParaRPr lang="en-US" dirty="0"/>
          </a:p>
        </p:txBody>
      </p:sp>
      <p:sp>
        <p:nvSpPr>
          <p:cNvPr id="6"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教育统计系统</a:t>
            </a:r>
            <a:endParaRPr lang="en-US" dirty="0">
              <a:solidFill>
                <a:srgbClr val="FF0000"/>
              </a:solidFill>
            </a:endParaRPr>
          </a:p>
        </p:txBody>
      </p:sp>
    </p:spTree>
    <p:extLst>
      <p:ext uri="{BB962C8B-B14F-4D97-AF65-F5344CB8AC3E}">
        <p14:creationId xmlns:p14="http://schemas.microsoft.com/office/powerpoint/2010/main" val="1685204465"/>
      </p:ext>
    </p:extLst>
  </p:cSld>
  <p:clrMapOvr>
    <a:masterClrMapping/>
  </p:clrMapOvr>
  <p:transition>
    <p:wipe dir="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title"/>
          </p:nvPr>
        </p:nvSpPr>
        <p:spPr/>
        <p:txBody>
          <a:bodyPr>
            <a:normAutofit/>
          </a:bodyPr>
          <a:lstStyle/>
          <a:p>
            <a:pPr algn="ctr"/>
            <a:r>
              <a:rPr lang="zh-CN" altLang="en-US" sz="9600" dirty="0" smtClean="0">
                <a:solidFill>
                  <a:srgbClr val="FF0000"/>
                </a:solidFill>
              </a:rPr>
              <a:t>谢谢！</a:t>
            </a:r>
            <a:endParaRPr lang="zh-CN" altLang="en-US" sz="9600" dirty="0">
              <a:solidFill>
                <a:srgbClr val="FF0000"/>
              </a:solidFill>
            </a:endParaRPr>
          </a:p>
        </p:txBody>
      </p:sp>
      <p:sp>
        <p:nvSpPr>
          <p:cNvPr id="2" name="灯片编号占位符 1"/>
          <p:cNvSpPr>
            <a:spLocks noGrp="1"/>
          </p:cNvSpPr>
          <p:nvPr>
            <p:ph type="sldNum" sz="quarter" idx="12"/>
          </p:nvPr>
        </p:nvSpPr>
        <p:spPr/>
        <p:txBody>
          <a:bodyPr/>
          <a:lstStyle/>
          <a:p>
            <a:fld id="{08A7F96F-1D34-4AD8-A324-DDD9B7126D3B}" type="slidenum">
              <a:rPr lang="en-US" smtClean="0"/>
              <a:pPr/>
              <a:t>69</a:t>
            </a:fld>
            <a:endParaRPr lang="en-US" dirty="0"/>
          </a:p>
        </p:txBody>
      </p:sp>
    </p:spTree>
    <p:extLst>
      <p:ext uri="{BB962C8B-B14F-4D97-AF65-F5344CB8AC3E}">
        <p14:creationId xmlns:p14="http://schemas.microsoft.com/office/powerpoint/2010/main" val="1258517020"/>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algn="ctr">
              <a:buFont typeface="Wingdings" panose="05000000000000000000" pitchFamily="2" charset="2"/>
              <a:buChar char="Ø"/>
            </a:pPr>
            <a:r>
              <a:rPr lang="zh-CN" altLang="en-US" sz="2800" b="1" dirty="0" smtClean="0">
                <a:solidFill>
                  <a:srgbClr val="FF0000"/>
                </a:solidFill>
                <a:latin typeface="微软雅黑" panose="020B0503020204020204" pitchFamily="34" charset="-122"/>
                <a:ea typeface="微软雅黑" panose="020B0503020204020204" pitchFamily="34" charset="-122"/>
              </a:rPr>
              <a:t>第一部分  基础教育</a:t>
            </a:r>
            <a:endParaRPr lang="en-US" altLang="zh-CN" sz="2800" b="1" dirty="0" smtClean="0">
              <a:solidFill>
                <a:srgbClr val="FF0000"/>
              </a:solidFill>
              <a:latin typeface="微软雅黑" panose="020B0503020204020204" pitchFamily="34" charset="-122"/>
              <a:ea typeface="微软雅黑" panose="020B0503020204020204" pitchFamily="34" charset="-122"/>
            </a:endParaRPr>
          </a:p>
          <a:p>
            <a:pPr>
              <a:buFont typeface="Wingdings" panose="05000000000000000000" pitchFamily="2" charset="2"/>
              <a:buChar char="Ø"/>
            </a:pPr>
            <a:endParaRPr lang="en-US" altLang="zh-CN" dirty="0">
              <a:solidFill>
                <a:srgbClr val="FFFF00"/>
              </a:solidFill>
            </a:endParaRPr>
          </a:p>
          <a:p>
            <a:pPr>
              <a:buFont typeface="Wingdings" panose="05000000000000000000" pitchFamily="2" charset="2"/>
              <a:buChar char="Ø"/>
            </a:pPr>
            <a:r>
              <a:rPr lang="zh-CN" altLang="en-US" b="1" dirty="0" smtClean="0">
                <a:latin typeface="微软雅黑" panose="020B0503020204020204" pitchFamily="34" charset="-122"/>
                <a:ea typeface="微软雅黑" panose="020B0503020204020204" pitchFamily="34" charset="-122"/>
              </a:rPr>
              <a:t>第一、</a:t>
            </a:r>
            <a:r>
              <a:rPr lang="zh-CN" altLang="zh-CN" b="1" dirty="0">
                <a:latin typeface="微软雅黑" panose="020B0503020204020204" pitchFamily="34" charset="-122"/>
                <a:ea typeface="微软雅黑" panose="020B0503020204020204" pitchFamily="34" charset="-122"/>
              </a:rPr>
              <a:t>普惠性民办</a:t>
            </a:r>
            <a:r>
              <a:rPr lang="zh-CN" altLang="zh-CN" b="1" dirty="0" smtClean="0">
                <a:latin typeface="微软雅黑" panose="020B0503020204020204" pitchFamily="34" charset="-122"/>
                <a:ea typeface="微软雅黑" panose="020B0503020204020204" pitchFamily="34" charset="-122"/>
              </a:rPr>
              <a:t>幼儿园</a:t>
            </a:r>
            <a:r>
              <a:rPr lang="zh-CN" altLang="en-US" b="1" dirty="0" smtClean="0">
                <a:latin typeface="微软雅黑" panose="020B0503020204020204" pitchFamily="34" charset="-122"/>
                <a:ea typeface="微软雅黑" panose="020B0503020204020204" pitchFamily="34" charset="-122"/>
              </a:rPr>
              <a:t>、</a:t>
            </a:r>
            <a:r>
              <a:rPr lang="zh-CN" altLang="zh-CN" b="1" dirty="0">
                <a:latin typeface="微软雅黑" panose="020B0503020204020204" pitchFamily="34" charset="-122"/>
                <a:ea typeface="微软雅黑" panose="020B0503020204020204" pitchFamily="34" charset="-122"/>
              </a:rPr>
              <a:t>普惠性</a:t>
            </a:r>
            <a:r>
              <a:rPr lang="zh-CN" altLang="zh-CN" b="1" dirty="0" smtClean="0">
                <a:latin typeface="微软雅黑" panose="020B0503020204020204" pitchFamily="34" charset="-122"/>
                <a:ea typeface="微软雅黑" panose="020B0503020204020204" pitchFamily="34" charset="-122"/>
              </a:rPr>
              <a:t>幼儿园</a:t>
            </a:r>
            <a:endParaRPr lang="en-US" altLang="zh-CN" b="1" dirty="0">
              <a:latin typeface="微软雅黑" panose="020B0503020204020204" pitchFamily="34" charset="-122"/>
              <a:ea typeface="微软雅黑" panose="020B0503020204020204" pitchFamily="34" charset="-122"/>
            </a:endParaRPr>
          </a:p>
          <a:p>
            <a:pPr>
              <a:buFont typeface="Wingdings" panose="05000000000000000000" pitchFamily="2" charset="2"/>
              <a:buChar char="Ø"/>
            </a:pPr>
            <a:endParaRPr lang="en-US" altLang="zh-CN" b="1" dirty="0"/>
          </a:p>
          <a:p>
            <a:pPr lvl="1">
              <a:buFont typeface="Wingdings" panose="05000000000000000000" pitchFamily="2" charset="2"/>
              <a:buChar char="Ø"/>
            </a:pPr>
            <a:r>
              <a:rPr lang="zh-CN" altLang="en-US" b="1" dirty="0" smtClean="0"/>
              <a:t>一、指标解释</a:t>
            </a:r>
            <a:endParaRPr lang="en-US" altLang="zh-CN" b="1" dirty="0" smtClean="0"/>
          </a:p>
          <a:p>
            <a:pPr lvl="1">
              <a:buFont typeface="Wingdings" panose="05000000000000000000" pitchFamily="2" charset="2"/>
              <a:buChar char="Ø"/>
            </a:pPr>
            <a:endParaRPr lang="en-US" altLang="zh-CN" b="1" dirty="0" smtClean="0"/>
          </a:p>
          <a:p>
            <a:pPr>
              <a:buFont typeface="Wingdings" panose="05000000000000000000" pitchFamily="2" charset="2"/>
              <a:buChar char="Ø"/>
            </a:pPr>
            <a:endParaRPr lang="en-US" altLang="zh-CN" sz="1600" b="1" dirty="0"/>
          </a:p>
          <a:p>
            <a:pPr lvl="2">
              <a:buFont typeface="Wingdings" panose="05000000000000000000" pitchFamily="2" charset="2"/>
              <a:buChar char="Ø"/>
            </a:pPr>
            <a:r>
              <a:rPr lang="zh-CN" altLang="zh-CN" sz="1600" b="1" dirty="0" smtClean="0"/>
              <a:t>普</a:t>
            </a:r>
            <a:r>
              <a:rPr lang="zh-CN" altLang="zh-CN" sz="1600" b="1" dirty="0"/>
              <a:t>惠性民办幼儿园：</a:t>
            </a:r>
            <a:r>
              <a:rPr lang="zh-CN" altLang="zh-CN" sz="1600" dirty="0"/>
              <a:t>是指取得</a:t>
            </a:r>
            <a:r>
              <a:rPr lang="zh-CN" altLang="zh-CN" sz="1600" b="1" dirty="0">
                <a:solidFill>
                  <a:srgbClr val="FF0000"/>
                </a:solidFill>
              </a:rPr>
              <a:t>合法</a:t>
            </a:r>
            <a:r>
              <a:rPr lang="zh-CN" altLang="zh-CN" sz="1600" dirty="0"/>
              <a:t>办园许可</a:t>
            </a:r>
            <a:r>
              <a:rPr lang="zh-CN" altLang="zh-CN" sz="1600" dirty="0" smtClean="0"/>
              <a:t>，多种</a:t>
            </a:r>
            <a:r>
              <a:rPr lang="zh-CN" altLang="zh-CN" sz="1600" dirty="0"/>
              <a:t>形式接受</a:t>
            </a:r>
            <a:r>
              <a:rPr lang="zh-CN" altLang="zh-CN" sz="1600" b="1" dirty="0">
                <a:solidFill>
                  <a:srgbClr val="FF0000"/>
                </a:solidFill>
              </a:rPr>
              <a:t>政府</a:t>
            </a:r>
            <a:r>
              <a:rPr lang="zh-CN" altLang="zh-CN" sz="1600" dirty="0"/>
              <a:t>扶持，面向大众、质量合格、</a:t>
            </a:r>
            <a:r>
              <a:rPr lang="zh-CN" altLang="zh-CN" sz="1600" dirty="0">
                <a:solidFill>
                  <a:srgbClr val="FF0000"/>
                </a:solidFill>
              </a:rPr>
              <a:t>收费较低</a:t>
            </a:r>
            <a:r>
              <a:rPr lang="zh-CN" altLang="zh-CN" sz="1600" dirty="0"/>
              <a:t>的民办幼儿园。</a:t>
            </a:r>
          </a:p>
          <a:p>
            <a:pPr lvl="2">
              <a:buFont typeface="Wingdings" panose="05000000000000000000" pitchFamily="2" charset="2"/>
              <a:buChar char="Ø"/>
            </a:pPr>
            <a:endParaRPr lang="en-US" altLang="zh-CN" sz="1600" b="1" dirty="0"/>
          </a:p>
          <a:p>
            <a:pPr lvl="2">
              <a:buFont typeface="Wingdings" panose="05000000000000000000" pitchFamily="2" charset="2"/>
              <a:buChar char="Ø"/>
            </a:pPr>
            <a:r>
              <a:rPr lang="zh-CN" altLang="zh-CN" sz="1600" b="1" dirty="0"/>
              <a:t>普惠性幼儿园：</a:t>
            </a:r>
            <a:r>
              <a:rPr lang="zh-CN" altLang="zh-CN" sz="1600" dirty="0"/>
              <a:t>包括教育事业统计中的教育部门、其他部门、地方企业、事业单位、部队、集体办幼儿园和</a:t>
            </a:r>
            <a:r>
              <a:rPr lang="zh-CN" altLang="zh-CN" sz="1600" dirty="0">
                <a:solidFill>
                  <a:srgbClr val="FF0000"/>
                </a:solidFill>
              </a:rPr>
              <a:t>普惠性民办幼儿园</a:t>
            </a:r>
            <a:r>
              <a:rPr lang="zh-CN" altLang="zh-CN" sz="1600" dirty="0"/>
              <a:t>。</a:t>
            </a:r>
          </a:p>
          <a:p>
            <a:pPr lvl="3">
              <a:buFont typeface="Wingdings" panose="05000000000000000000" pitchFamily="2" charset="2"/>
              <a:buChar char="Ø"/>
            </a:pPr>
            <a:endParaRPr lang="zh-CN" altLang="en-US" dirty="0"/>
          </a:p>
        </p:txBody>
      </p:sp>
      <p:sp>
        <p:nvSpPr>
          <p:cNvPr id="2" name="灯片编号占位符 1"/>
          <p:cNvSpPr>
            <a:spLocks noGrp="1"/>
          </p:cNvSpPr>
          <p:nvPr>
            <p:ph type="sldNum" sz="quarter" idx="12"/>
          </p:nvPr>
        </p:nvSpPr>
        <p:spPr/>
        <p:txBody>
          <a:bodyPr/>
          <a:lstStyle/>
          <a:p>
            <a:fld id="{08A7F96F-1D34-4AD8-A324-DDD9B7126D3B}" type="slidenum">
              <a:rPr lang="en-US" smtClean="0"/>
              <a:pPr/>
              <a:t>7</a:t>
            </a:fld>
            <a:endParaRPr lang="en-US" dirty="0"/>
          </a:p>
        </p:txBody>
      </p:sp>
      <p:sp>
        <p:nvSpPr>
          <p:cNvPr id="6"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基础教育</a:t>
            </a:r>
            <a:endParaRPr lang="en-US" dirty="0">
              <a:solidFill>
                <a:srgbClr val="FF0000"/>
              </a:solidFill>
            </a:endParaRPr>
          </a:p>
        </p:txBody>
      </p:sp>
    </p:spTree>
    <p:extLst>
      <p:ext uri="{BB962C8B-B14F-4D97-AF65-F5344CB8AC3E}">
        <p14:creationId xmlns:p14="http://schemas.microsoft.com/office/powerpoint/2010/main" val="4069971299"/>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a:buFont typeface="Wingdings" panose="05000000000000000000" pitchFamily="2" charset="2"/>
              <a:buChar char="Ø"/>
            </a:pPr>
            <a:r>
              <a:rPr lang="zh-CN" altLang="en-US" b="1" dirty="0" smtClean="0">
                <a:latin typeface="微软雅黑" panose="020B0503020204020204" pitchFamily="34" charset="-122"/>
                <a:ea typeface="微软雅黑" panose="020B0503020204020204" pitchFamily="34" charset="-122"/>
              </a:rPr>
              <a:t>第一</a:t>
            </a:r>
            <a:r>
              <a:rPr lang="zh-CN" altLang="en-US" b="1" dirty="0">
                <a:latin typeface="微软雅黑" panose="020B0503020204020204" pitchFamily="34" charset="-122"/>
                <a:ea typeface="微软雅黑" panose="020B0503020204020204" pitchFamily="34" charset="-122"/>
              </a:rPr>
              <a:t>、</a:t>
            </a:r>
            <a:r>
              <a:rPr lang="zh-CN" altLang="zh-CN" b="1" dirty="0">
                <a:latin typeface="微软雅黑" panose="020B0503020204020204" pitchFamily="34" charset="-122"/>
                <a:ea typeface="微软雅黑" panose="020B0503020204020204" pitchFamily="34" charset="-122"/>
              </a:rPr>
              <a:t>普惠性民办幼儿园</a:t>
            </a:r>
            <a:r>
              <a:rPr lang="zh-CN" altLang="en-US" b="1" dirty="0">
                <a:latin typeface="微软雅黑" panose="020B0503020204020204" pitchFamily="34" charset="-122"/>
                <a:ea typeface="微软雅黑" panose="020B0503020204020204" pitchFamily="34" charset="-122"/>
              </a:rPr>
              <a:t>、</a:t>
            </a:r>
            <a:r>
              <a:rPr lang="zh-CN" altLang="zh-CN" b="1" dirty="0">
                <a:latin typeface="微软雅黑" panose="020B0503020204020204" pitchFamily="34" charset="-122"/>
                <a:ea typeface="微软雅黑" panose="020B0503020204020204" pitchFamily="34" charset="-122"/>
              </a:rPr>
              <a:t>普惠性幼儿园</a:t>
            </a:r>
            <a:endParaRPr lang="en-US" altLang="zh-CN" b="1" dirty="0">
              <a:latin typeface="微软雅黑" panose="020B0503020204020204" pitchFamily="34" charset="-122"/>
              <a:ea typeface="微软雅黑" panose="020B0503020204020204" pitchFamily="34" charset="-122"/>
            </a:endParaRPr>
          </a:p>
          <a:p>
            <a:pPr>
              <a:buFont typeface="Wingdings" panose="05000000000000000000" pitchFamily="2" charset="2"/>
              <a:buChar char="Ø"/>
            </a:pPr>
            <a:endParaRPr lang="en-US" altLang="zh-CN" b="1" dirty="0"/>
          </a:p>
          <a:p>
            <a:pPr lvl="1">
              <a:buFont typeface="Wingdings" panose="05000000000000000000" pitchFamily="2" charset="2"/>
              <a:buChar char="Ø"/>
            </a:pPr>
            <a:r>
              <a:rPr lang="zh-CN" altLang="en-US" b="1" dirty="0" smtClean="0"/>
              <a:t>二、</a:t>
            </a:r>
            <a:r>
              <a:rPr lang="zh-CN" altLang="en-US" b="1" dirty="0"/>
              <a:t>背景</a:t>
            </a:r>
            <a:r>
              <a:rPr lang="zh-CN" altLang="en-US" b="1" dirty="0" smtClean="0"/>
              <a:t>：</a:t>
            </a:r>
            <a:endParaRPr lang="en-US" altLang="zh-CN" b="1" dirty="0"/>
          </a:p>
          <a:p>
            <a:pPr>
              <a:buFont typeface="Wingdings" panose="05000000000000000000" pitchFamily="2" charset="2"/>
              <a:buChar char="Ø"/>
            </a:pPr>
            <a:endParaRPr lang="en-US" altLang="zh-CN" b="1" dirty="0" smtClean="0"/>
          </a:p>
          <a:p>
            <a:pPr lvl="2">
              <a:buFont typeface="Wingdings" panose="05000000000000000000" pitchFamily="2" charset="2"/>
              <a:buChar char="Ø"/>
            </a:pPr>
            <a:r>
              <a:rPr lang="en-US" altLang="zh-CN" b="1" dirty="0" smtClean="0"/>
              <a:t>1</a:t>
            </a:r>
            <a:r>
              <a:rPr lang="zh-CN" altLang="en-US" b="1" dirty="0" smtClean="0"/>
              <a:t>。</a:t>
            </a:r>
            <a:r>
              <a:rPr lang="zh-CN" altLang="zh-CN" b="1" dirty="0" smtClean="0"/>
              <a:t>教育部 </a:t>
            </a:r>
            <a:r>
              <a:rPr lang="zh-CN" altLang="zh-CN" b="1" dirty="0"/>
              <a:t>国家发展改革委 财政部</a:t>
            </a:r>
            <a:r>
              <a:rPr lang="en-US" altLang="zh-CN" b="1" dirty="0"/>
              <a:t>《</a:t>
            </a:r>
            <a:r>
              <a:rPr lang="zh-CN" altLang="zh-CN" b="1" dirty="0"/>
              <a:t>关于实施第二期学前教育三年行动计划的意见</a:t>
            </a:r>
            <a:r>
              <a:rPr lang="en-US" altLang="zh-CN" b="1" dirty="0"/>
              <a:t>》</a:t>
            </a:r>
            <a:r>
              <a:rPr lang="zh-CN" altLang="en-US" b="1" dirty="0"/>
              <a:t>（</a:t>
            </a:r>
            <a:r>
              <a:rPr lang="en-US" altLang="zh-CN" b="1" dirty="0"/>
              <a:t>2014</a:t>
            </a:r>
            <a:r>
              <a:rPr lang="zh-CN" altLang="en-US" b="1" dirty="0"/>
              <a:t>年</a:t>
            </a:r>
            <a:r>
              <a:rPr lang="en-US" altLang="zh-CN" b="1" dirty="0"/>
              <a:t>11</a:t>
            </a:r>
            <a:r>
              <a:rPr lang="zh-CN" altLang="en-US" b="1" dirty="0"/>
              <a:t>月</a:t>
            </a:r>
            <a:r>
              <a:rPr lang="en-US" altLang="zh-CN" b="1" dirty="0"/>
              <a:t>3</a:t>
            </a:r>
            <a:r>
              <a:rPr lang="zh-CN" altLang="en-US" b="1" dirty="0"/>
              <a:t>日）</a:t>
            </a:r>
            <a:endParaRPr lang="en-US" altLang="zh-CN" b="1" dirty="0"/>
          </a:p>
          <a:p>
            <a:pPr lvl="1">
              <a:buFont typeface="Wingdings" panose="05000000000000000000" pitchFamily="2" charset="2"/>
              <a:buChar char="Ø"/>
            </a:pPr>
            <a:endParaRPr lang="en-US" altLang="zh-CN" b="1" dirty="0"/>
          </a:p>
          <a:p>
            <a:pPr lvl="3">
              <a:buFont typeface="Wingdings" panose="05000000000000000000" pitchFamily="2" charset="2"/>
              <a:buChar char="Ø"/>
            </a:pPr>
            <a:r>
              <a:rPr lang="zh-CN" altLang="en-US" dirty="0" smtClean="0"/>
              <a:t>目标：</a:t>
            </a:r>
            <a:r>
              <a:rPr lang="zh-CN" altLang="zh-CN" dirty="0" smtClean="0"/>
              <a:t>到</a:t>
            </a:r>
            <a:r>
              <a:rPr lang="en-US" altLang="zh-CN" dirty="0"/>
              <a:t>2016</a:t>
            </a:r>
            <a:r>
              <a:rPr lang="zh-CN" altLang="zh-CN" dirty="0"/>
              <a:t>年，全国学前三年毛入园率达到</a:t>
            </a:r>
            <a:r>
              <a:rPr lang="en-US" altLang="zh-CN" dirty="0">
                <a:solidFill>
                  <a:srgbClr val="FF0000"/>
                </a:solidFill>
              </a:rPr>
              <a:t>75%</a:t>
            </a:r>
            <a:r>
              <a:rPr lang="zh-CN" altLang="zh-CN" dirty="0" smtClean="0"/>
              <a:t>左右</a:t>
            </a:r>
            <a:endParaRPr lang="en-US" altLang="zh-CN" dirty="0" smtClean="0"/>
          </a:p>
          <a:p>
            <a:pPr lvl="3">
              <a:buFont typeface="Wingdings" panose="05000000000000000000" pitchFamily="2" charset="2"/>
              <a:buChar char="Ø"/>
            </a:pPr>
            <a:r>
              <a:rPr lang="zh-CN" altLang="en-US" b="1" dirty="0" smtClean="0"/>
              <a:t>措施：</a:t>
            </a:r>
            <a:endParaRPr lang="en-US" altLang="zh-CN" b="1" dirty="0"/>
          </a:p>
          <a:p>
            <a:pPr lvl="4">
              <a:buFont typeface="Wingdings" panose="05000000000000000000" pitchFamily="2" charset="2"/>
              <a:buChar char="Ø"/>
            </a:pPr>
            <a:r>
              <a:rPr lang="en-US" altLang="zh-CN" dirty="0" smtClean="0"/>
              <a:t>•••</a:t>
            </a:r>
            <a:endParaRPr lang="en-US" altLang="zh-CN" dirty="0"/>
          </a:p>
          <a:p>
            <a:pPr lvl="4">
              <a:buFont typeface="Wingdings" panose="05000000000000000000" pitchFamily="2" charset="2"/>
              <a:buChar char="Ø"/>
            </a:pPr>
            <a:r>
              <a:rPr lang="zh-CN" altLang="zh-CN" dirty="0" smtClean="0"/>
              <a:t>积极扶持普惠性民办幼儿园。</a:t>
            </a:r>
            <a:endParaRPr lang="en-US" altLang="zh-CN" dirty="0"/>
          </a:p>
          <a:p>
            <a:pPr lvl="5">
              <a:buFont typeface="Wingdings" panose="05000000000000000000" pitchFamily="2" charset="2"/>
              <a:buChar char="Ø"/>
            </a:pPr>
            <a:r>
              <a:rPr lang="zh-CN" altLang="zh-CN" sz="1800" dirty="0" smtClean="0">
                <a:latin typeface="宋体" panose="02010600030101010101" pitchFamily="2" charset="-122"/>
                <a:ea typeface="宋体" panose="02010600030101010101" pitchFamily="2" charset="-122"/>
              </a:rPr>
              <a:t>各地</a:t>
            </a:r>
            <a:r>
              <a:rPr lang="en-US" altLang="zh-CN" sz="1800" dirty="0" smtClean="0">
                <a:latin typeface="宋体" panose="02010600030101010101" pitchFamily="2" charset="-122"/>
                <a:ea typeface="宋体" panose="02010600030101010101" pitchFamily="2" charset="-122"/>
              </a:rPr>
              <a:t>2015</a:t>
            </a:r>
            <a:r>
              <a:rPr lang="zh-CN" altLang="zh-CN" sz="1800" dirty="0" smtClean="0">
                <a:latin typeface="宋体" panose="02010600030101010101" pitchFamily="2" charset="-122"/>
                <a:ea typeface="宋体" panose="02010600030101010101" pitchFamily="2" charset="-122"/>
              </a:rPr>
              <a:t>年底前出台</a:t>
            </a:r>
            <a:r>
              <a:rPr lang="zh-CN" altLang="zh-CN" sz="1800" dirty="0" smtClean="0">
                <a:solidFill>
                  <a:srgbClr val="FF0000"/>
                </a:solidFill>
                <a:latin typeface="宋体" panose="02010600030101010101" pitchFamily="2" charset="-122"/>
                <a:ea typeface="宋体" panose="02010600030101010101" pitchFamily="2" charset="-122"/>
              </a:rPr>
              <a:t>认定和扶持</a:t>
            </a:r>
            <a:r>
              <a:rPr lang="zh-CN" altLang="zh-CN" sz="1800" dirty="0" smtClean="0">
                <a:latin typeface="宋体" panose="02010600030101010101" pitchFamily="2" charset="-122"/>
                <a:ea typeface="宋体" panose="02010600030101010101" pitchFamily="2" charset="-122"/>
              </a:rPr>
              <a:t>普惠性民办园实施办法，对扶持对象、认定程序、成本核算、收费管理、日常监管、财务审计、奖补政策和退出机制等做出具体规定</a:t>
            </a:r>
            <a:endParaRPr lang="en-US" altLang="zh-CN" b="1" dirty="0" smtClean="0"/>
          </a:p>
          <a:p>
            <a:pPr lvl="4">
              <a:buFont typeface="Wingdings" panose="05000000000000000000" pitchFamily="2" charset="2"/>
              <a:buChar char="Ø"/>
            </a:pPr>
            <a:r>
              <a:rPr lang="en-US" altLang="zh-CN" dirty="0"/>
              <a:t>•••</a:t>
            </a:r>
          </a:p>
          <a:p>
            <a:pPr marL="914400" lvl="2" indent="0">
              <a:buNone/>
            </a:pPr>
            <a:endParaRPr lang="zh-CN" altLang="en-US" dirty="0"/>
          </a:p>
        </p:txBody>
      </p:sp>
      <p:sp>
        <p:nvSpPr>
          <p:cNvPr id="2" name="灯片编号占位符 1"/>
          <p:cNvSpPr>
            <a:spLocks noGrp="1"/>
          </p:cNvSpPr>
          <p:nvPr>
            <p:ph type="sldNum" sz="quarter" idx="12"/>
          </p:nvPr>
        </p:nvSpPr>
        <p:spPr/>
        <p:txBody>
          <a:bodyPr/>
          <a:lstStyle/>
          <a:p>
            <a:fld id="{08A7F96F-1D34-4AD8-A324-DDD9B7126D3B}" type="slidenum">
              <a:rPr lang="en-US" smtClean="0"/>
              <a:pPr/>
              <a:t>8</a:t>
            </a:fld>
            <a:endParaRPr lang="en-US" dirty="0"/>
          </a:p>
        </p:txBody>
      </p:sp>
      <p:sp>
        <p:nvSpPr>
          <p:cNvPr id="7"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基础教育</a:t>
            </a:r>
            <a:endParaRPr lang="en-US" dirty="0">
              <a:solidFill>
                <a:srgbClr val="FF0000"/>
              </a:solidFill>
            </a:endParaRPr>
          </a:p>
        </p:txBody>
      </p:sp>
    </p:spTree>
    <p:extLst>
      <p:ext uri="{BB962C8B-B14F-4D97-AF65-F5344CB8AC3E}">
        <p14:creationId xmlns:p14="http://schemas.microsoft.com/office/powerpoint/2010/main" val="1441577286"/>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a:buFont typeface="Wingdings" panose="05000000000000000000" pitchFamily="2" charset="2"/>
              <a:buChar char="Ø"/>
            </a:pPr>
            <a:r>
              <a:rPr lang="zh-CN" altLang="en-US" b="1" dirty="0" smtClean="0">
                <a:latin typeface="微软雅黑" panose="020B0503020204020204" pitchFamily="34" charset="-122"/>
                <a:ea typeface="微软雅黑" panose="020B0503020204020204" pitchFamily="34" charset="-122"/>
              </a:rPr>
              <a:t>第一</a:t>
            </a:r>
            <a:r>
              <a:rPr lang="zh-CN" altLang="en-US" b="1" dirty="0">
                <a:latin typeface="微软雅黑" panose="020B0503020204020204" pitchFamily="34" charset="-122"/>
                <a:ea typeface="微软雅黑" panose="020B0503020204020204" pitchFamily="34" charset="-122"/>
              </a:rPr>
              <a:t>、</a:t>
            </a:r>
            <a:r>
              <a:rPr lang="zh-CN" altLang="zh-CN" b="1" dirty="0">
                <a:latin typeface="微软雅黑" panose="020B0503020204020204" pitchFamily="34" charset="-122"/>
                <a:ea typeface="微软雅黑" panose="020B0503020204020204" pitchFamily="34" charset="-122"/>
              </a:rPr>
              <a:t>普惠性民办幼儿园</a:t>
            </a:r>
            <a:r>
              <a:rPr lang="zh-CN" altLang="en-US" b="1" dirty="0">
                <a:latin typeface="微软雅黑" panose="020B0503020204020204" pitchFamily="34" charset="-122"/>
                <a:ea typeface="微软雅黑" panose="020B0503020204020204" pitchFamily="34" charset="-122"/>
              </a:rPr>
              <a:t>、</a:t>
            </a:r>
            <a:r>
              <a:rPr lang="zh-CN" altLang="zh-CN" b="1" dirty="0">
                <a:latin typeface="微软雅黑" panose="020B0503020204020204" pitchFamily="34" charset="-122"/>
                <a:ea typeface="微软雅黑" panose="020B0503020204020204" pitchFamily="34" charset="-122"/>
              </a:rPr>
              <a:t>普惠性幼儿园</a:t>
            </a:r>
            <a:endParaRPr lang="en-US" altLang="zh-CN" b="1" dirty="0">
              <a:latin typeface="微软雅黑" panose="020B0503020204020204" pitchFamily="34" charset="-122"/>
              <a:ea typeface="微软雅黑" panose="020B0503020204020204" pitchFamily="34" charset="-122"/>
            </a:endParaRPr>
          </a:p>
          <a:p>
            <a:pPr>
              <a:buFont typeface="Wingdings" panose="05000000000000000000" pitchFamily="2" charset="2"/>
              <a:buChar char="Ø"/>
            </a:pPr>
            <a:endParaRPr lang="en-US" altLang="zh-CN" b="1" dirty="0"/>
          </a:p>
          <a:p>
            <a:pPr lvl="1">
              <a:buFont typeface="Wingdings" panose="05000000000000000000" pitchFamily="2" charset="2"/>
              <a:buChar char="Ø"/>
            </a:pPr>
            <a:r>
              <a:rPr lang="zh-CN" altLang="en-US" b="1" dirty="0" smtClean="0"/>
              <a:t>二、</a:t>
            </a:r>
            <a:r>
              <a:rPr lang="zh-CN" altLang="en-US" b="1" dirty="0"/>
              <a:t>背景</a:t>
            </a:r>
            <a:r>
              <a:rPr lang="zh-CN" altLang="en-US" b="1" dirty="0" smtClean="0"/>
              <a:t>：</a:t>
            </a:r>
            <a:endParaRPr lang="en-US" altLang="zh-CN" b="1" dirty="0" smtClean="0"/>
          </a:p>
          <a:p>
            <a:pPr lvl="1">
              <a:buFont typeface="Wingdings" panose="05000000000000000000" pitchFamily="2" charset="2"/>
              <a:buChar char="Ø"/>
            </a:pPr>
            <a:endParaRPr lang="en-US" altLang="zh-CN" b="1" dirty="0"/>
          </a:p>
          <a:p>
            <a:pPr lvl="1">
              <a:buFont typeface="Wingdings" panose="05000000000000000000" pitchFamily="2" charset="2"/>
              <a:buChar char="Ø"/>
            </a:pPr>
            <a:endParaRPr lang="en-US" altLang="zh-CN" b="1" dirty="0" smtClean="0"/>
          </a:p>
          <a:p>
            <a:pPr lvl="2">
              <a:buFont typeface="Wingdings" panose="05000000000000000000" pitchFamily="2" charset="2"/>
              <a:buChar char="Ø"/>
            </a:pPr>
            <a:r>
              <a:rPr lang="en-US" altLang="zh-CN" b="1" dirty="0" smtClean="0"/>
              <a:t>2.</a:t>
            </a:r>
            <a:r>
              <a:rPr lang="zh-CN" altLang="zh-CN" b="1" dirty="0" smtClean="0"/>
              <a:t>十八届五中全会“发展学前教育，鼓励普惠性幼儿园发展”</a:t>
            </a:r>
            <a:endParaRPr lang="en-US" altLang="zh-CN" b="1" dirty="0"/>
          </a:p>
          <a:p>
            <a:pPr lvl="2">
              <a:buFont typeface="Wingdings" panose="05000000000000000000" pitchFamily="2" charset="2"/>
              <a:buChar char="Ø"/>
            </a:pPr>
            <a:endParaRPr lang="en-US" altLang="zh-CN" b="1" dirty="0" smtClean="0"/>
          </a:p>
          <a:p>
            <a:pPr lvl="2">
              <a:buFont typeface="Wingdings" panose="05000000000000000000" pitchFamily="2" charset="2"/>
              <a:buChar char="Ø"/>
            </a:pPr>
            <a:r>
              <a:rPr lang="en-US" altLang="zh-CN" b="1" dirty="0" smtClean="0"/>
              <a:t>3.</a:t>
            </a:r>
            <a:r>
              <a:rPr lang="zh-CN" altLang="en-US" b="1" dirty="0" smtClean="0"/>
              <a:t>教育 </a:t>
            </a:r>
            <a:r>
              <a:rPr lang="zh-CN" altLang="en-US" b="1" dirty="0"/>
              <a:t>“ 十三五”规划关于“ </a:t>
            </a:r>
            <a:r>
              <a:rPr lang="zh-CN" altLang="en-US" b="1" dirty="0" smtClean="0"/>
              <a:t>扩大普</a:t>
            </a:r>
            <a:r>
              <a:rPr lang="zh-CN" altLang="en-US" b="1" dirty="0"/>
              <a:t>惠性学前教育资源覆盖率 ” 目 </a:t>
            </a:r>
            <a:r>
              <a:rPr lang="zh-CN" altLang="en-US" b="1" dirty="0" smtClean="0"/>
              <a:t>标要求</a:t>
            </a:r>
            <a:endParaRPr lang="en-US" altLang="zh-CN" b="1" dirty="0" smtClean="0"/>
          </a:p>
          <a:p>
            <a:pPr lvl="2">
              <a:buFont typeface="Wingdings" panose="05000000000000000000" pitchFamily="2" charset="2"/>
              <a:buChar char="Ø"/>
            </a:pPr>
            <a:endParaRPr lang="en-US" altLang="zh-CN" b="1" dirty="0" smtClean="0"/>
          </a:p>
          <a:p>
            <a:pPr lvl="2">
              <a:buFont typeface="Wingdings" panose="05000000000000000000" pitchFamily="2" charset="2"/>
              <a:buChar char="Ø"/>
            </a:pPr>
            <a:r>
              <a:rPr lang="zh-CN" altLang="en-US" dirty="0">
                <a:solidFill>
                  <a:srgbClr val="FF0000"/>
                </a:solidFill>
              </a:rPr>
              <a:t>教育部</a:t>
            </a:r>
            <a:r>
              <a:rPr lang="zh-CN" altLang="zh-CN" dirty="0">
                <a:solidFill>
                  <a:srgbClr val="FF0000"/>
                </a:solidFill>
              </a:rPr>
              <a:t>决定从今年起对各地普惠性学前教育资源情况进行统计监测。</a:t>
            </a:r>
            <a:endParaRPr lang="en-US" altLang="zh-CN" b="1" dirty="0">
              <a:solidFill>
                <a:srgbClr val="FF0000"/>
              </a:solidFill>
            </a:endParaRPr>
          </a:p>
          <a:p>
            <a:pPr lvl="2">
              <a:buFont typeface="Wingdings" panose="05000000000000000000" pitchFamily="2" charset="2"/>
              <a:buChar char="Ø"/>
            </a:pPr>
            <a:endParaRPr lang="en-US" altLang="zh-CN" b="1" dirty="0">
              <a:solidFill>
                <a:srgbClr val="FFFF00"/>
              </a:solidFill>
            </a:endParaRPr>
          </a:p>
          <a:p>
            <a:pPr lvl="2">
              <a:buFont typeface="Wingdings" panose="05000000000000000000" pitchFamily="2" charset="2"/>
              <a:buChar char="Ø"/>
            </a:pPr>
            <a:endParaRPr lang="en-US" altLang="zh-CN" b="1" dirty="0" smtClean="0">
              <a:solidFill>
                <a:srgbClr val="FFFF00"/>
              </a:solidFill>
            </a:endParaRPr>
          </a:p>
          <a:p>
            <a:pPr marL="914400" lvl="2" indent="0">
              <a:buNone/>
            </a:pPr>
            <a:endParaRPr lang="zh-CN" altLang="en-US" dirty="0">
              <a:solidFill>
                <a:srgbClr val="FFFF00"/>
              </a:solidFill>
            </a:endParaRPr>
          </a:p>
        </p:txBody>
      </p:sp>
      <p:sp>
        <p:nvSpPr>
          <p:cNvPr id="2" name="灯片编号占位符 1"/>
          <p:cNvSpPr>
            <a:spLocks noGrp="1"/>
          </p:cNvSpPr>
          <p:nvPr>
            <p:ph type="sldNum" sz="quarter" idx="12"/>
          </p:nvPr>
        </p:nvSpPr>
        <p:spPr/>
        <p:txBody>
          <a:bodyPr/>
          <a:lstStyle/>
          <a:p>
            <a:fld id="{08A7F96F-1D34-4AD8-A324-DDD9B7126D3B}" type="slidenum">
              <a:rPr lang="en-US" smtClean="0"/>
              <a:pPr/>
              <a:t>9</a:t>
            </a:fld>
            <a:endParaRPr lang="en-US" dirty="0"/>
          </a:p>
        </p:txBody>
      </p:sp>
      <p:sp>
        <p:nvSpPr>
          <p:cNvPr id="5" name="Title 1"/>
          <p:cNvSpPr>
            <a:spLocks noGrp="1"/>
          </p:cNvSpPr>
          <p:nvPr>
            <p:ph type="title"/>
          </p:nvPr>
        </p:nvSpPr>
        <p:spPr>
          <a:xfrm>
            <a:off x="1" y="198435"/>
            <a:ext cx="9144000" cy="1143000"/>
          </a:xfrm>
          <a:gradFill>
            <a:gsLst>
              <a:gs pos="0">
                <a:schemeClr val="accent4">
                  <a:lumMod val="40000"/>
                  <a:lumOff val="60000"/>
                </a:schemeClr>
              </a:gs>
              <a:gs pos="50000">
                <a:schemeClr val="accent4">
                  <a:satMod val="110000"/>
                  <a:lumMod val="100000"/>
                  <a:shade val="100000"/>
                </a:schemeClr>
              </a:gs>
              <a:gs pos="100000">
                <a:schemeClr val="accent4">
                  <a:lumMod val="99000"/>
                  <a:satMod val="120000"/>
                  <a:shade val="78000"/>
                </a:schemeClr>
              </a:gs>
            </a:gsLst>
          </a:gradFill>
        </p:spPr>
        <p:style>
          <a:lnRef idx="1">
            <a:schemeClr val="accent4"/>
          </a:lnRef>
          <a:fillRef idx="3">
            <a:schemeClr val="accent4"/>
          </a:fillRef>
          <a:effectRef idx="2">
            <a:schemeClr val="accent4"/>
          </a:effectRef>
          <a:fontRef idx="minor">
            <a:schemeClr val="lt1"/>
          </a:fontRef>
        </p:style>
        <p:txBody>
          <a:bodyPr/>
          <a:lstStyle/>
          <a:p>
            <a:pPr algn="ctr"/>
            <a:r>
              <a:rPr lang="en-US" altLang="zh-CN" dirty="0">
                <a:solidFill>
                  <a:srgbClr val="FF0000"/>
                </a:solidFill>
              </a:rPr>
              <a:t>2016</a:t>
            </a:r>
            <a:r>
              <a:rPr lang="zh-CN" altLang="en-US" dirty="0">
                <a:solidFill>
                  <a:srgbClr val="FF0000"/>
                </a:solidFill>
              </a:rPr>
              <a:t>年教育事业</a:t>
            </a:r>
            <a:r>
              <a:rPr lang="zh-CN" altLang="en-US" dirty="0" smtClean="0">
                <a:solidFill>
                  <a:srgbClr val="FF0000"/>
                </a:solidFill>
              </a:rPr>
              <a:t>统计</a:t>
            </a:r>
            <a:r>
              <a:rPr lang="en-US" altLang="zh-CN" dirty="0" smtClean="0">
                <a:solidFill>
                  <a:srgbClr val="FF0000"/>
                </a:solidFill>
              </a:rPr>
              <a:t>-</a:t>
            </a:r>
            <a:r>
              <a:rPr lang="zh-CN" altLang="en-US" dirty="0" smtClean="0">
                <a:solidFill>
                  <a:srgbClr val="FF0000"/>
                </a:solidFill>
              </a:rPr>
              <a:t>基础教育</a:t>
            </a:r>
            <a:endParaRPr lang="en-US" dirty="0">
              <a:solidFill>
                <a:srgbClr val="FF0000"/>
              </a:solidFill>
            </a:endParaRPr>
          </a:p>
        </p:txBody>
      </p:sp>
    </p:spTree>
    <p:extLst>
      <p:ext uri="{BB962C8B-B14F-4D97-AF65-F5344CB8AC3E}">
        <p14:creationId xmlns:p14="http://schemas.microsoft.com/office/powerpoint/2010/main" val="1048415893"/>
      </p:ext>
    </p:extLst>
  </p:cSld>
  <p:clrMapOvr>
    <a:masterClrMapping/>
  </p:clrMapOvr>
  <p:transition>
    <p:wipe dir="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lipstream">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lipstream">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79147774-C42B-4BF8-828B-1E2C39A133F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8547</Words>
  <Application>Microsoft Office PowerPoint</Application>
  <PresentationFormat>全屏显示(4:3)</PresentationFormat>
  <Paragraphs>962</Paragraphs>
  <Slides>69</Slides>
  <Notes>8</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69</vt:i4>
      </vt:variant>
    </vt:vector>
  </HeadingPairs>
  <TitlesOfParts>
    <vt:vector size="81" baseType="lpstr">
      <vt:lpstr>方正姚体</vt:lpstr>
      <vt:lpstr>黑体</vt:lpstr>
      <vt:lpstr>宋体</vt:lpstr>
      <vt:lpstr>微软雅黑</vt:lpstr>
      <vt:lpstr>微软雅黑</vt:lpstr>
      <vt:lpstr>Arial</vt:lpstr>
      <vt:lpstr>Calibri</vt:lpstr>
      <vt:lpstr>Calibri Light</vt:lpstr>
      <vt:lpstr>Courier New</vt:lpstr>
      <vt:lpstr>Trebuchet MS</vt:lpstr>
      <vt:lpstr>Wingdings</vt:lpstr>
      <vt:lpstr>Office 主题</vt:lpstr>
      <vt:lpstr>2016年教育事业统计</vt:lpstr>
      <vt:lpstr>2016年教育事业统计</vt:lpstr>
      <vt:lpstr>2016年教育事业统计</vt:lpstr>
      <vt:lpstr>2016年教育事业统计</vt:lpstr>
      <vt:lpstr>2016年教育事业统计</vt:lpstr>
      <vt:lpstr>2016年教育事业统计</vt:lpstr>
      <vt:lpstr>2016年教育事业统计-基础教育</vt:lpstr>
      <vt:lpstr>2016年教育事业统计-基础教育</vt:lpstr>
      <vt:lpstr>2016年教育事业统计-基础教育</vt:lpstr>
      <vt:lpstr>2016年教育事业统计-基础教育</vt:lpstr>
      <vt:lpstr>2016年教育事业统计-基础教育</vt:lpstr>
      <vt:lpstr>2016年教育事业统计-基础教育</vt:lpstr>
      <vt:lpstr>2016年教育事业统计-基础教育</vt:lpstr>
      <vt:lpstr>2016年教育事业统计-基础教育</vt:lpstr>
      <vt:lpstr>2016年教育事业统计-基础教育</vt:lpstr>
      <vt:lpstr>2016年教育事业统计-基础教育</vt:lpstr>
      <vt:lpstr>2016年教育事业统计-基础教育</vt:lpstr>
      <vt:lpstr>2016年教育事业统计-基础教育</vt:lpstr>
      <vt:lpstr>2016年教育事业统计-基础教育</vt:lpstr>
      <vt:lpstr>2016年教育事业统计-基础教育</vt:lpstr>
      <vt:lpstr>2016年教育事业统计-基础教育</vt:lpstr>
      <vt:lpstr>2016年教育事业统计-基础教育</vt:lpstr>
      <vt:lpstr>2016年教育事业统计-基础教育</vt:lpstr>
      <vt:lpstr>2016年教育事业统计-基础教育</vt:lpstr>
      <vt:lpstr>2016年教育事业统计-基础教育</vt:lpstr>
      <vt:lpstr>2016年教育事业统计-基础教育</vt:lpstr>
      <vt:lpstr>2016年教育事业统计-基础教育</vt:lpstr>
      <vt:lpstr>2016年教育事业统计-基础教育</vt:lpstr>
      <vt:lpstr>2016年教育事业统计-基础教育</vt:lpstr>
      <vt:lpstr>2016年教育事业统计-基础教育</vt:lpstr>
      <vt:lpstr>2016年教育事业统计-基础教育</vt:lpstr>
      <vt:lpstr>2016年教育事业统计-基础教育</vt:lpstr>
      <vt:lpstr>2016年教育事业统计-基础教育</vt:lpstr>
      <vt:lpstr>2016年教育事业统计-基础教育</vt:lpstr>
      <vt:lpstr>2016年教育事业统计-中等职业教育</vt:lpstr>
      <vt:lpstr>2016年教育事业统计-中等职业教育</vt:lpstr>
      <vt:lpstr>2016年教育事业统计-中等职业教育</vt:lpstr>
      <vt:lpstr>2016年教育事业统计-中等职业教育</vt:lpstr>
      <vt:lpstr>2016年教育事业统计-中等职业教育</vt:lpstr>
      <vt:lpstr>2016年教育事业统计-中等职业教育</vt:lpstr>
      <vt:lpstr>2016年教育事业统计-中等职业教育</vt:lpstr>
      <vt:lpstr>2016年教育事业统计-中等职业教育</vt:lpstr>
      <vt:lpstr>2016年教育事业统计-中等职业教育</vt:lpstr>
      <vt:lpstr>2016年教育事业统计-中等职业教育</vt:lpstr>
      <vt:lpstr>2016年教育事业统计-中等职业教育</vt:lpstr>
      <vt:lpstr>2016年教育事业统计-中等职业教育</vt:lpstr>
      <vt:lpstr>2016年教育事业统计-高等教育</vt:lpstr>
      <vt:lpstr>2016年教育事业统计-高等教育</vt:lpstr>
      <vt:lpstr>2016年教育事业统计-高等教育</vt:lpstr>
      <vt:lpstr>2016年教育事业统计-高等教育</vt:lpstr>
      <vt:lpstr>2016年教育事业统计-高等教育</vt:lpstr>
      <vt:lpstr>2016年教育事业统计-高等教育</vt:lpstr>
      <vt:lpstr>2016年教育事业统计-高等教育</vt:lpstr>
      <vt:lpstr>2016年教育事业统计-高等教育</vt:lpstr>
      <vt:lpstr>2016年教育事业统计-高等教育</vt:lpstr>
      <vt:lpstr>2016年教育事业统计-高等教育</vt:lpstr>
      <vt:lpstr>2016年教育事业统计-高等教育</vt:lpstr>
      <vt:lpstr>2016年教育事业统计-高等教育</vt:lpstr>
      <vt:lpstr>2016年教育事业统计-高等教育</vt:lpstr>
      <vt:lpstr>2016年教育事业统计-高等教育</vt:lpstr>
      <vt:lpstr>2016年教育事业统计-高等教育</vt:lpstr>
      <vt:lpstr>2016年教育事业统计-高等教育</vt:lpstr>
      <vt:lpstr>2016年教育事业统计-高等教育</vt:lpstr>
      <vt:lpstr>2016年教育事业统计-高等教育</vt:lpstr>
      <vt:lpstr>2016年教育事业统计-学校(机构)代码</vt:lpstr>
      <vt:lpstr>2016年教育事业统计-学校(机构)代码</vt:lpstr>
      <vt:lpstr>2016年教育事业统计-学校(机构)代码</vt:lpstr>
      <vt:lpstr>2016年教育事业统计-教育统计系统</vt:lpstr>
      <vt:lpstr>谢谢！</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2016-05-23T02:44:38Z</dcterms:created>
  <dcterms:modified xsi:type="dcterms:W3CDTF">2019-01-31T07:16:05Z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TC027415269991</vt:lpwstr>
  </property>
</Properties>
</file>