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1089" r:id="rId2"/>
    <p:sldId id="1260" r:id="rId3"/>
    <p:sldId id="1090" r:id="rId4"/>
    <p:sldId id="1247" r:id="rId5"/>
    <p:sldId id="1248" r:id="rId6"/>
    <p:sldId id="1183" r:id="rId7"/>
    <p:sldId id="1249" r:id="rId8"/>
    <p:sldId id="1250" r:id="rId9"/>
    <p:sldId id="1253" r:id="rId10"/>
    <p:sldId id="1251" r:id="rId11"/>
    <p:sldId id="1252" r:id="rId12"/>
    <p:sldId id="1184" r:id="rId13"/>
    <p:sldId id="1261" r:id="rId14"/>
    <p:sldId id="1217" r:id="rId15"/>
    <p:sldId id="1205" r:id="rId16"/>
    <p:sldId id="1206" r:id="rId17"/>
    <p:sldId id="1207" r:id="rId18"/>
    <p:sldId id="1185" r:id="rId19"/>
    <p:sldId id="1254" r:id="rId20"/>
    <p:sldId id="1255" r:id="rId21"/>
    <p:sldId id="1256" r:id="rId22"/>
    <p:sldId id="1258" r:id="rId23"/>
    <p:sldId id="1186" r:id="rId24"/>
    <p:sldId id="1259" r:id="rId25"/>
    <p:sldId id="1215" r:id="rId26"/>
    <p:sldId id="1262" r:id="rId27"/>
    <p:sldId id="1136" r:id="rId28"/>
    <p:sldId id="1216" r:id="rId29"/>
    <p:sldId id="1263" r:id="rId30"/>
    <p:sldId id="1138" r:id="rId31"/>
    <p:sldId id="1160" r:id="rId32"/>
    <p:sldId id="1218" r:id="rId33"/>
    <p:sldId id="1142" r:id="rId34"/>
    <p:sldId id="1143" r:id="rId35"/>
    <p:sldId id="1272" r:id="rId36"/>
    <p:sldId id="1221" r:id="rId37"/>
    <p:sldId id="1222" r:id="rId38"/>
    <p:sldId id="1223" r:id="rId39"/>
    <p:sldId id="1144" r:id="rId40"/>
    <p:sldId id="1224" r:id="rId41"/>
    <p:sldId id="1225" r:id="rId42"/>
    <p:sldId id="1147" r:id="rId43"/>
    <p:sldId id="1226" r:id="rId44"/>
    <p:sldId id="1227" r:id="rId45"/>
    <p:sldId id="1149" r:id="rId46"/>
    <p:sldId id="1264" r:id="rId47"/>
    <p:sldId id="1151" r:id="rId48"/>
    <p:sldId id="1152" r:id="rId49"/>
    <p:sldId id="1228" r:id="rId50"/>
    <p:sldId id="1154" r:id="rId51"/>
    <p:sldId id="1230" r:id="rId52"/>
    <p:sldId id="1229" r:id="rId53"/>
    <p:sldId id="1266" r:id="rId54"/>
    <p:sldId id="1265" r:id="rId55"/>
    <p:sldId id="1231" r:id="rId56"/>
    <p:sldId id="1157" r:id="rId57"/>
    <p:sldId id="1234" r:id="rId58"/>
    <p:sldId id="1267" r:id="rId59"/>
    <p:sldId id="1165" r:id="rId60"/>
    <p:sldId id="1235" r:id="rId61"/>
    <p:sldId id="1167" r:id="rId62"/>
    <p:sldId id="1236" r:id="rId63"/>
    <p:sldId id="1178" r:id="rId64"/>
    <p:sldId id="1179" r:id="rId65"/>
    <p:sldId id="1237" r:id="rId66"/>
    <p:sldId id="1271" r:id="rId67"/>
    <p:sldId id="1233" r:id="rId68"/>
    <p:sldId id="1268" r:id="rId69"/>
    <p:sldId id="1162" r:id="rId70"/>
    <p:sldId id="1168" r:id="rId71"/>
    <p:sldId id="1169" r:id="rId72"/>
    <p:sldId id="1274" r:id="rId73"/>
    <p:sldId id="1239" r:id="rId74"/>
    <p:sldId id="1240" r:id="rId75"/>
    <p:sldId id="1242" r:id="rId76"/>
    <p:sldId id="1243" r:id="rId77"/>
    <p:sldId id="1244" r:id="rId78"/>
    <p:sldId id="1245" r:id="rId79"/>
    <p:sldId id="1276" r:id="rId80"/>
    <p:sldId id="1280" r:id="rId81"/>
    <p:sldId id="1275" r:id="rId82"/>
    <p:sldId id="1278" r:id="rId83"/>
    <p:sldId id="1279" r:id="rId84"/>
    <p:sldId id="1277" r:id="rId85"/>
    <p:sldId id="1269" r:id="rId86"/>
    <p:sldId id="1270" r:id="rId87"/>
    <p:sldId id="1134" r:id="rId8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9177BEF-CB4D-4001-A800-E1A75D9B3165}">
          <p14:sldIdLst>
            <p14:sldId id="1089"/>
            <p14:sldId id="1260"/>
            <p14:sldId id="1090"/>
            <p14:sldId id="1247"/>
            <p14:sldId id="1248"/>
            <p14:sldId id="1183"/>
            <p14:sldId id="1249"/>
            <p14:sldId id="1250"/>
            <p14:sldId id="1253"/>
            <p14:sldId id="1251"/>
            <p14:sldId id="1252"/>
            <p14:sldId id="1184"/>
            <p14:sldId id="1261"/>
            <p14:sldId id="1217"/>
            <p14:sldId id="1205"/>
            <p14:sldId id="1206"/>
            <p14:sldId id="1207"/>
            <p14:sldId id="1185"/>
            <p14:sldId id="1254"/>
            <p14:sldId id="1255"/>
            <p14:sldId id="1256"/>
            <p14:sldId id="1258"/>
            <p14:sldId id="1186"/>
            <p14:sldId id="1259"/>
            <p14:sldId id="1215"/>
            <p14:sldId id="1262"/>
            <p14:sldId id="1136"/>
            <p14:sldId id="1216"/>
            <p14:sldId id="1263"/>
            <p14:sldId id="1138"/>
            <p14:sldId id="1160"/>
            <p14:sldId id="1218"/>
            <p14:sldId id="1142"/>
            <p14:sldId id="1143"/>
            <p14:sldId id="1272"/>
            <p14:sldId id="1221"/>
            <p14:sldId id="1222"/>
            <p14:sldId id="1223"/>
            <p14:sldId id="1144"/>
            <p14:sldId id="1224"/>
            <p14:sldId id="1225"/>
            <p14:sldId id="1147"/>
            <p14:sldId id="1226"/>
            <p14:sldId id="1227"/>
            <p14:sldId id="1149"/>
            <p14:sldId id="1264"/>
            <p14:sldId id="1151"/>
            <p14:sldId id="1152"/>
            <p14:sldId id="1228"/>
            <p14:sldId id="1154"/>
            <p14:sldId id="1230"/>
            <p14:sldId id="1229"/>
            <p14:sldId id="1266"/>
            <p14:sldId id="1265"/>
            <p14:sldId id="1231"/>
            <p14:sldId id="1157"/>
            <p14:sldId id="1234"/>
            <p14:sldId id="1267"/>
            <p14:sldId id="1165"/>
            <p14:sldId id="1235"/>
            <p14:sldId id="1167"/>
            <p14:sldId id="1236"/>
            <p14:sldId id="1178"/>
            <p14:sldId id="1179"/>
            <p14:sldId id="1237"/>
            <p14:sldId id="1271"/>
            <p14:sldId id="1233"/>
            <p14:sldId id="1268"/>
            <p14:sldId id="1162"/>
            <p14:sldId id="1168"/>
            <p14:sldId id="1169"/>
            <p14:sldId id="1274"/>
            <p14:sldId id="1239"/>
            <p14:sldId id="1240"/>
            <p14:sldId id="1242"/>
            <p14:sldId id="1243"/>
            <p14:sldId id="1244"/>
            <p14:sldId id="1245"/>
            <p14:sldId id="1276"/>
            <p14:sldId id="1280"/>
            <p14:sldId id="1275"/>
            <p14:sldId id="1278"/>
            <p14:sldId id="1279"/>
            <p14:sldId id="1277"/>
            <p14:sldId id="1269"/>
            <p14:sldId id="1270"/>
            <p14:sldId id="1134"/>
          </p14:sldIdLst>
        </p14:section>
      </p14:sectionLst>
    </p:ext>
    <p:ext uri="{EFAFB233-063F-42B5-8137-9DF3F51BA10A}">
      <p15:sldGuideLst xmlns:p15="http://schemas.microsoft.com/office/powerpoint/2012/main">
        <p15:guide id="2" pos="347" userDrawn="1">
          <p15:clr>
            <a:srgbClr val="A4A3A4"/>
          </p15:clr>
        </p15:guide>
        <p15:guide id="4" pos="7333" userDrawn="1">
          <p15:clr>
            <a:srgbClr val="A4A3A4"/>
          </p15:clr>
        </p15:guide>
        <p15:guide id="5" pos="3840" userDrawn="1">
          <p15:clr>
            <a:srgbClr val="A4A3A4"/>
          </p15:clr>
        </p15:guide>
        <p15:guide id="6" orient="horz" pos="1026" userDrawn="1">
          <p15:clr>
            <a:srgbClr val="A4A3A4"/>
          </p15:clr>
        </p15:guide>
        <p15:guide id="7" orient="horz" pos="2260" userDrawn="1">
          <p15:clr>
            <a:srgbClr val="A4A3A4"/>
          </p15:clr>
        </p15:guide>
        <p15:guide id="8" orient="horz" pos="24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E7E6E6"/>
    <a:srgbClr val="AE5F27"/>
    <a:srgbClr val="5B9BD5"/>
    <a:srgbClr val="E86936"/>
    <a:srgbClr val="ED7D31"/>
    <a:srgbClr val="C55A11"/>
    <a:srgbClr val="FFFFFF"/>
    <a:srgbClr val="A93E13"/>
    <a:srgbClr val="46A6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37" autoAdjust="0"/>
    <p:restoredTop sz="80034" autoAdjust="0"/>
  </p:normalViewPr>
  <p:slideViewPr>
    <p:cSldViewPr snapToGrid="0" showGuides="1">
      <p:cViewPr varScale="1">
        <p:scale>
          <a:sx n="72" d="100"/>
          <a:sy n="72" d="100"/>
        </p:scale>
        <p:origin x="78" y="186"/>
      </p:cViewPr>
      <p:guideLst>
        <p:guide pos="347"/>
        <p:guide pos="7333"/>
        <p:guide pos="3840"/>
        <p:guide orient="horz" pos="1026"/>
        <p:guide orient="horz" pos="2260"/>
        <p:guide orient="horz" pos="2478"/>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1B368A-3486-4523-99FA-8D09740F7C90}" type="datetimeFigureOut">
              <a:rPr lang="zh-CN" altLang="en-US" smtClean="0"/>
              <a:t>2019/8/15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B8B0AA-D2EF-4039-A984-FBF8D2D191E5}" type="slidenum">
              <a:rPr lang="zh-CN" altLang="en-US" smtClean="0"/>
              <a:t>‹#›</a:t>
            </a:fld>
            <a:endParaRPr lang="zh-CN" altLang="en-US"/>
          </a:p>
        </p:txBody>
      </p:sp>
    </p:spTree>
    <p:extLst>
      <p:ext uri="{BB962C8B-B14F-4D97-AF65-F5344CB8AC3E}">
        <p14:creationId xmlns:p14="http://schemas.microsoft.com/office/powerpoint/2010/main" val="3506979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083C92-011B-4FD0-87DD-E6CE42527E81}" type="slidenum">
              <a:rPr lang="zh-CN" altLang="en-US" smtClean="0"/>
              <a:t>1</a:t>
            </a:fld>
            <a:endParaRPr lang="zh-CN" altLang="en-US"/>
          </a:p>
        </p:txBody>
      </p:sp>
    </p:spTree>
    <p:extLst>
      <p:ext uri="{BB962C8B-B14F-4D97-AF65-F5344CB8AC3E}">
        <p14:creationId xmlns:p14="http://schemas.microsoft.com/office/powerpoint/2010/main" val="3741850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10</a:t>
            </a:fld>
            <a:endParaRPr lang="zh-CN" altLang="en-US"/>
          </a:p>
        </p:txBody>
      </p:sp>
    </p:spTree>
    <p:extLst>
      <p:ext uri="{BB962C8B-B14F-4D97-AF65-F5344CB8AC3E}">
        <p14:creationId xmlns:p14="http://schemas.microsoft.com/office/powerpoint/2010/main" val="1325957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11</a:t>
            </a:fld>
            <a:endParaRPr lang="zh-CN" altLang="en-US"/>
          </a:p>
        </p:txBody>
      </p:sp>
    </p:spTree>
    <p:extLst>
      <p:ext uri="{BB962C8B-B14F-4D97-AF65-F5344CB8AC3E}">
        <p14:creationId xmlns:p14="http://schemas.microsoft.com/office/powerpoint/2010/main" val="24475482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083C92-011B-4FD0-87DD-E6CE42527E81}" type="slidenum">
              <a:rPr lang="zh-CN" altLang="en-US" smtClean="0"/>
              <a:t>12</a:t>
            </a:fld>
            <a:endParaRPr lang="zh-CN" altLang="en-US"/>
          </a:p>
        </p:txBody>
      </p:sp>
    </p:spTree>
    <p:extLst>
      <p:ext uri="{BB962C8B-B14F-4D97-AF65-F5344CB8AC3E}">
        <p14:creationId xmlns:p14="http://schemas.microsoft.com/office/powerpoint/2010/main" val="10406844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13</a:t>
            </a:fld>
            <a:endParaRPr lang="zh-CN" altLang="en-US"/>
          </a:p>
        </p:txBody>
      </p:sp>
    </p:spTree>
    <p:extLst>
      <p:ext uri="{BB962C8B-B14F-4D97-AF65-F5344CB8AC3E}">
        <p14:creationId xmlns:p14="http://schemas.microsoft.com/office/powerpoint/2010/main" val="3020346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14</a:t>
            </a:fld>
            <a:endParaRPr lang="zh-CN" altLang="en-US"/>
          </a:p>
        </p:txBody>
      </p:sp>
    </p:spTree>
    <p:extLst>
      <p:ext uri="{BB962C8B-B14F-4D97-AF65-F5344CB8AC3E}">
        <p14:creationId xmlns:p14="http://schemas.microsoft.com/office/powerpoint/2010/main" val="3648850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15</a:t>
            </a:fld>
            <a:endParaRPr lang="zh-CN" altLang="en-US"/>
          </a:p>
        </p:txBody>
      </p:sp>
    </p:spTree>
    <p:extLst>
      <p:ext uri="{BB962C8B-B14F-4D97-AF65-F5344CB8AC3E}">
        <p14:creationId xmlns:p14="http://schemas.microsoft.com/office/powerpoint/2010/main" val="1366199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16</a:t>
            </a:fld>
            <a:endParaRPr lang="zh-CN" altLang="en-US"/>
          </a:p>
        </p:txBody>
      </p:sp>
    </p:spTree>
    <p:extLst>
      <p:ext uri="{BB962C8B-B14F-4D97-AF65-F5344CB8AC3E}">
        <p14:creationId xmlns:p14="http://schemas.microsoft.com/office/powerpoint/2010/main" val="4074575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17</a:t>
            </a:fld>
            <a:endParaRPr lang="zh-CN" altLang="en-US"/>
          </a:p>
        </p:txBody>
      </p:sp>
    </p:spTree>
    <p:extLst>
      <p:ext uri="{BB962C8B-B14F-4D97-AF65-F5344CB8AC3E}">
        <p14:creationId xmlns:p14="http://schemas.microsoft.com/office/powerpoint/2010/main" val="16890088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083C92-011B-4FD0-87DD-E6CE42527E81}" type="slidenum">
              <a:rPr lang="zh-CN" altLang="en-US" smtClean="0"/>
              <a:t>18</a:t>
            </a:fld>
            <a:endParaRPr lang="zh-CN" altLang="en-US"/>
          </a:p>
        </p:txBody>
      </p:sp>
    </p:spTree>
    <p:extLst>
      <p:ext uri="{BB962C8B-B14F-4D97-AF65-F5344CB8AC3E}">
        <p14:creationId xmlns:p14="http://schemas.microsoft.com/office/powerpoint/2010/main" val="2185866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19</a:t>
            </a:fld>
            <a:endParaRPr lang="zh-CN" altLang="en-US"/>
          </a:p>
        </p:txBody>
      </p:sp>
    </p:spTree>
    <p:extLst>
      <p:ext uri="{BB962C8B-B14F-4D97-AF65-F5344CB8AC3E}">
        <p14:creationId xmlns:p14="http://schemas.microsoft.com/office/powerpoint/2010/main" val="1255063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2</a:t>
            </a:fld>
            <a:endParaRPr lang="zh-CN" altLang="en-US"/>
          </a:p>
        </p:txBody>
      </p:sp>
    </p:spTree>
    <p:extLst>
      <p:ext uri="{BB962C8B-B14F-4D97-AF65-F5344CB8AC3E}">
        <p14:creationId xmlns:p14="http://schemas.microsoft.com/office/powerpoint/2010/main" val="10981785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20</a:t>
            </a:fld>
            <a:endParaRPr lang="zh-CN" altLang="en-US"/>
          </a:p>
        </p:txBody>
      </p:sp>
    </p:spTree>
    <p:extLst>
      <p:ext uri="{BB962C8B-B14F-4D97-AF65-F5344CB8AC3E}">
        <p14:creationId xmlns:p14="http://schemas.microsoft.com/office/powerpoint/2010/main" val="1909275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21</a:t>
            </a:fld>
            <a:endParaRPr lang="zh-CN" altLang="en-US"/>
          </a:p>
        </p:txBody>
      </p:sp>
    </p:spTree>
    <p:extLst>
      <p:ext uri="{BB962C8B-B14F-4D97-AF65-F5344CB8AC3E}">
        <p14:creationId xmlns:p14="http://schemas.microsoft.com/office/powerpoint/2010/main" val="1029366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22</a:t>
            </a:fld>
            <a:endParaRPr lang="zh-CN" altLang="en-US"/>
          </a:p>
        </p:txBody>
      </p:sp>
    </p:spTree>
    <p:extLst>
      <p:ext uri="{BB962C8B-B14F-4D97-AF65-F5344CB8AC3E}">
        <p14:creationId xmlns:p14="http://schemas.microsoft.com/office/powerpoint/2010/main" val="5185528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083C92-011B-4FD0-87DD-E6CE42527E81}" type="slidenum">
              <a:rPr lang="zh-CN" altLang="en-US" smtClean="0"/>
              <a:t>23</a:t>
            </a:fld>
            <a:endParaRPr lang="zh-CN" altLang="en-US"/>
          </a:p>
        </p:txBody>
      </p:sp>
    </p:spTree>
    <p:extLst>
      <p:ext uri="{BB962C8B-B14F-4D97-AF65-F5344CB8AC3E}">
        <p14:creationId xmlns:p14="http://schemas.microsoft.com/office/powerpoint/2010/main" val="6646546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24</a:t>
            </a:fld>
            <a:endParaRPr lang="zh-CN" altLang="en-US"/>
          </a:p>
        </p:txBody>
      </p:sp>
    </p:spTree>
    <p:extLst>
      <p:ext uri="{BB962C8B-B14F-4D97-AF65-F5344CB8AC3E}">
        <p14:creationId xmlns:p14="http://schemas.microsoft.com/office/powerpoint/2010/main" val="3950916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083C92-011B-4FD0-87DD-E6CE42527E81}" type="slidenum">
              <a:rPr lang="zh-CN" altLang="en-US" smtClean="0"/>
              <a:t>25</a:t>
            </a:fld>
            <a:endParaRPr lang="zh-CN" altLang="en-US"/>
          </a:p>
        </p:txBody>
      </p:sp>
    </p:spTree>
    <p:extLst>
      <p:ext uri="{BB962C8B-B14F-4D97-AF65-F5344CB8AC3E}">
        <p14:creationId xmlns:p14="http://schemas.microsoft.com/office/powerpoint/2010/main" val="32588247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B8B0AA-D2EF-4039-A984-FBF8D2D191E5}" type="slidenum">
              <a:rPr lang="zh-CN" altLang="en-US" smtClean="0"/>
              <a:t>29</a:t>
            </a:fld>
            <a:endParaRPr lang="zh-CN" altLang="en-US"/>
          </a:p>
        </p:txBody>
      </p:sp>
    </p:spTree>
    <p:extLst>
      <p:ext uri="{BB962C8B-B14F-4D97-AF65-F5344CB8AC3E}">
        <p14:creationId xmlns:p14="http://schemas.microsoft.com/office/powerpoint/2010/main" val="13676625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45</a:t>
            </a:fld>
            <a:endParaRPr lang="zh-CN" altLang="en-US"/>
          </a:p>
        </p:txBody>
      </p:sp>
    </p:spTree>
    <p:extLst>
      <p:ext uri="{BB962C8B-B14F-4D97-AF65-F5344CB8AC3E}">
        <p14:creationId xmlns:p14="http://schemas.microsoft.com/office/powerpoint/2010/main" val="600660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083C92-011B-4FD0-87DD-E6CE42527E81}" type="slidenum">
              <a:rPr lang="zh-CN" altLang="en-US" smtClean="0"/>
              <a:t>48</a:t>
            </a:fld>
            <a:endParaRPr lang="zh-CN" altLang="en-US"/>
          </a:p>
        </p:txBody>
      </p:sp>
    </p:spTree>
    <p:extLst>
      <p:ext uri="{BB962C8B-B14F-4D97-AF65-F5344CB8AC3E}">
        <p14:creationId xmlns:p14="http://schemas.microsoft.com/office/powerpoint/2010/main" val="762851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B8B0AA-D2EF-4039-A984-FBF8D2D191E5}" type="slidenum">
              <a:rPr lang="zh-CN" altLang="en-US" smtClean="0"/>
              <a:t>51</a:t>
            </a:fld>
            <a:endParaRPr lang="zh-CN" altLang="en-US"/>
          </a:p>
        </p:txBody>
      </p:sp>
    </p:spTree>
    <p:extLst>
      <p:ext uri="{BB962C8B-B14F-4D97-AF65-F5344CB8AC3E}">
        <p14:creationId xmlns:p14="http://schemas.microsoft.com/office/powerpoint/2010/main" val="2645891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6E083C92-011B-4FD0-87DD-E6CE42527E81}" type="slidenum">
              <a:rPr lang="zh-CN" altLang="en-US" smtClean="0"/>
              <a:t>3</a:t>
            </a:fld>
            <a:endParaRPr lang="zh-CN" altLang="en-US"/>
          </a:p>
        </p:txBody>
      </p:sp>
    </p:spTree>
    <p:extLst>
      <p:ext uri="{BB962C8B-B14F-4D97-AF65-F5344CB8AC3E}">
        <p14:creationId xmlns:p14="http://schemas.microsoft.com/office/powerpoint/2010/main" val="9467545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8B0AA-D2EF-4039-A984-FBF8D2D191E5}" type="slidenum">
              <a:rPr lang="zh-CN" altLang="en-US" smtClean="0"/>
              <a:t>52</a:t>
            </a:fld>
            <a:endParaRPr lang="zh-CN" altLang="en-US"/>
          </a:p>
        </p:txBody>
      </p:sp>
    </p:spTree>
    <p:extLst>
      <p:ext uri="{BB962C8B-B14F-4D97-AF65-F5344CB8AC3E}">
        <p14:creationId xmlns:p14="http://schemas.microsoft.com/office/powerpoint/2010/main" val="28504328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55</a:t>
            </a:fld>
            <a:endParaRPr lang="zh-CN" altLang="en-US"/>
          </a:p>
        </p:txBody>
      </p:sp>
    </p:spTree>
    <p:extLst>
      <p:ext uri="{BB962C8B-B14F-4D97-AF65-F5344CB8AC3E}">
        <p14:creationId xmlns:p14="http://schemas.microsoft.com/office/powerpoint/2010/main" val="2156484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083C92-011B-4FD0-87DD-E6CE42527E81}" type="slidenum">
              <a:rPr lang="zh-CN" altLang="en-US" smtClean="0"/>
              <a:t>56</a:t>
            </a:fld>
            <a:endParaRPr lang="zh-CN" altLang="en-US"/>
          </a:p>
        </p:txBody>
      </p:sp>
    </p:spTree>
    <p:extLst>
      <p:ext uri="{BB962C8B-B14F-4D97-AF65-F5344CB8AC3E}">
        <p14:creationId xmlns:p14="http://schemas.microsoft.com/office/powerpoint/2010/main" val="487801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57</a:t>
            </a:fld>
            <a:endParaRPr lang="zh-CN" altLang="en-US"/>
          </a:p>
        </p:txBody>
      </p:sp>
    </p:spTree>
    <p:extLst>
      <p:ext uri="{BB962C8B-B14F-4D97-AF65-F5344CB8AC3E}">
        <p14:creationId xmlns:p14="http://schemas.microsoft.com/office/powerpoint/2010/main" val="17367277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58</a:t>
            </a:fld>
            <a:endParaRPr lang="zh-CN" altLang="en-US"/>
          </a:p>
        </p:txBody>
      </p:sp>
    </p:spTree>
    <p:extLst>
      <p:ext uri="{BB962C8B-B14F-4D97-AF65-F5344CB8AC3E}">
        <p14:creationId xmlns:p14="http://schemas.microsoft.com/office/powerpoint/2010/main" val="39230079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65</a:t>
            </a:fld>
            <a:endParaRPr lang="zh-CN" altLang="en-US"/>
          </a:p>
        </p:txBody>
      </p:sp>
    </p:spTree>
    <p:extLst>
      <p:ext uri="{BB962C8B-B14F-4D97-AF65-F5344CB8AC3E}">
        <p14:creationId xmlns:p14="http://schemas.microsoft.com/office/powerpoint/2010/main" val="1560822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学术学位目录外二级学科和交叉学科按照</a:t>
            </a:r>
            <a:r>
              <a:rPr lang="en-US" altLang="zh-CN" dirty="0"/>
              <a:t>TP</a:t>
            </a:r>
            <a:r>
              <a:rPr lang="zh-CN" altLang="en-US" dirty="0"/>
              <a:t>填报，</a:t>
            </a:r>
          </a:p>
        </p:txBody>
      </p:sp>
      <p:sp>
        <p:nvSpPr>
          <p:cNvPr id="4" name="灯片编号占位符 3"/>
          <p:cNvSpPr>
            <a:spLocks noGrp="1"/>
          </p:cNvSpPr>
          <p:nvPr>
            <p:ph type="sldNum" sz="quarter" idx="5"/>
          </p:nvPr>
        </p:nvSpPr>
        <p:spPr/>
        <p:txBody>
          <a:bodyPr/>
          <a:lstStyle/>
          <a:p>
            <a:fld id="{25B8B0AA-D2EF-4039-A984-FBF8D2D191E5}" type="slidenum">
              <a:rPr lang="zh-CN" altLang="en-US" smtClean="0"/>
              <a:t>66</a:t>
            </a:fld>
            <a:endParaRPr lang="zh-CN" altLang="en-US"/>
          </a:p>
        </p:txBody>
      </p:sp>
    </p:spTree>
    <p:extLst>
      <p:ext uri="{BB962C8B-B14F-4D97-AF65-F5344CB8AC3E}">
        <p14:creationId xmlns:p14="http://schemas.microsoft.com/office/powerpoint/2010/main" val="41195747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67</a:t>
            </a:fld>
            <a:endParaRPr lang="zh-CN" altLang="en-US"/>
          </a:p>
        </p:txBody>
      </p:sp>
    </p:spTree>
    <p:extLst>
      <p:ext uri="{BB962C8B-B14F-4D97-AF65-F5344CB8AC3E}">
        <p14:creationId xmlns:p14="http://schemas.microsoft.com/office/powerpoint/2010/main" val="2621425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68</a:t>
            </a:fld>
            <a:endParaRPr lang="zh-CN" altLang="en-US"/>
          </a:p>
        </p:txBody>
      </p:sp>
    </p:spTree>
    <p:extLst>
      <p:ext uri="{BB962C8B-B14F-4D97-AF65-F5344CB8AC3E}">
        <p14:creationId xmlns:p14="http://schemas.microsoft.com/office/powerpoint/2010/main" val="875541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B8B0AA-D2EF-4039-A984-FBF8D2D191E5}" type="slidenum">
              <a:rPr lang="zh-CN" altLang="en-US" smtClean="0"/>
              <a:t>73</a:t>
            </a:fld>
            <a:endParaRPr lang="zh-CN" altLang="en-US"/>
          </a:p>
        </p:txBody>
      </p:sp>
    </p:spTree>
    <p:extLst>
      <p:ext uri="{BB962C8B-B14F-4D97-AF65-F5344CB8AC3E}">
        <p14:creationId xmlns:p14="http://schemas.microsoft.com/office/powerpoint/2010/main" val="1820361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4</a:t>
            </a:fld>
            <a:endParaRPr lang="zh-CN" altLang="en-US"/>
          </a:p>
        </p:txBody>
      </p:sp>
    </p:spTree>
    <p:extLst>
      <p:ext uri="{BB962C8B-B14F-4D97-AF65-F5344CB8AC3E}">
        <p14:creationId xmlns:p14="http://schemas.microsoft.com/office/powerpoint/2010/main" val="36623732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跟专家商讨一致。</a:t>
            </a:r>
          </a:p>
        </p:txBody>
      </p:sp>
      <p:sp>
        <p:nvSpPr>
          <p:cNvPr id="4" name="灯片编号占位符 3"/>
          <p:cNvSpPr>
            <a:spLocks noGrp="1"/>
          </p:cNvSpPr>
          <p:nvPr>
            <p:ph type="sldNum" sz="quarter" idx="5"/>
          </p:nvPr>
        </p:nvSpPr>
        <p:spPr/>
        <p:txBody>
          <a:bodyPr/>
          <a:lstStyle/>
          <a:p>
            <a:fld id="{25B8B0AA-D2EF-4039-A984-FBF8D2D191E5}" type="slidenum">
              <a:rPr lang="zh-CN" altLang="en-US" smtClean="0"/>
              <a:t>76</a:t>
            </a:fld>
            <a:endParaRPr lang="zh-CN" altLang="en-US"/>
          </a:p>
        </p:txBody>
      </p:sp>
    </p:spTree>
    <p:extLst>
      <p:ext uri="{BB962C8B-B14F-4D97-AF65-F5344CB8AC3E}">
        <p14:creationId xmlns:p14="http://schemas.microsoft.com/office/powerpoint/2010/main" val="9828498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B8B0AA-D2EF-4039-A984-FBF8D2D191E5}" type="slidenum">
              <a:rPr lang="zh-CN" altLang="en-US" smtClean="0"/>
              <a:t>79</a:t>
            </a:fld>
            <a:endParaRPr lang="zh-CN" altLang="en-US"/>
          </a:p>
        </p:txBody>
      </p:sp>
    </p:spTree>
    <p:extLst>
      <p:ext uri="{BB962C8B-B14F-4D97-AF65-F5344CB8AC3E}">
        <p14:creationId xmlns:p14="http://schemas.microsoft.com/office/powerpoint/2010/main" val="42150151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B8B0AA-D2EF-4039-A984-FBF8D2D191E5}" type="slidenum">
              <a:rPr lang="zh-CN" altLang="en-US" smtClean="0"/>
              <a:t>80</a:t>
            </a:fld>
            <a:endParaRPr lang="zh-CN" altLang="en-US"/>
          </a:p>
        </p:txBody>
      </p:sp>
    </p:spTree>
    <p:extLst>
      <p:ext uri="{BB962C8B-B14F-4D97-AF65-F5344CB8AC3E}">
        <p14:creationId xmlns:p14="http://schemas.microsoft.com/office/powerpoint/2010/main" val="24250575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083C92-011B-4FD0-87DD-E6CE42527E81}" type="slidenum">
              <a:rPr lang="zh-CN" altLang="en-US" smtClean="0"/>
              <a:t>87</a:t>
            </a:fld>
            <a:endParaRPr lang="zh-CN" altLang="en-US"/>
          </a:p>
        </p:txBody>
      </p:sp>
    </p:spTree>
    <p:extLst>
      <p:ext uri="{BB962C8B-B14F-4D97-AF65-F5344CB8AC3E}">
        <p14:creationId xmlns:p14="http://schemas.microsoft.com/office/powerpoint/2010/main" val="1926049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5</a:t>
            </a:fld>
            <a:endParaRPr lang="zh-CN" altLang="en-US"/>
          </a:p>
        </p:txBody>
      </p:sp>
    </p:spTree>
    <p:extLst>
      <p:ext uri="{BB962C8B-B14F-4D97-AF65-F5344CB8AC3E}">
        <p14:creationId xmlns:p14="http://schemas.microsoft.com/office/powerpoint/2010/main" val="2761017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083C92-011B-4FD0-87DD-E6CE42527E81}" type="slidenum">
              <a:rPr lang="zh-CN" altLang="en-US" smtClean="0"/>
              <a:t>6</a:t>
            </a:fld>
            <a:endParaRPr lang="zh-CN" altLang="en-US"/>
          </a:p>
        </p:txBody>
      </p:sp>
    </p:spTree>
    <p:extLst>
      <p:ext uri="{BB962C8B-B14F-4D97-AF65-F5344CB8AC3E}">
        <p14:creationId xmlns:p14="http://schemas.microsoft.com/office/powerpoint/2010/main" val="2486079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7</a:t>
            </a:fld>
            <a:endParaRPr lang="zh-CN" altLang="en-US"/>
          </a:p>
        </p:txBody>
      </p:sp>
    </p:spTree>
    <p:extLst>
      <p:ext uri="{BB962C8B-B14F-4D97-AF65-F5344CB8AC3E}">
        <p14:creationId xmlns:p14="http://schemas.microsoft.com/office/powerpoint/2010/main" val="883002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8</a:t>
            </a:fld>
            <a:endParaRPr lang="zh-CN" altLang="en-US"/>
          </a:p>
        </p:txBody>
      </p:sp>
    </p:spTree>
    <p:extLst>
      <p:ext uri="{BB962C8B-B14F-4D97-AF65-F5344CB8AC3E}">
        <p14:creationId xmlns:p14="http://schemas.microsoft.com/office/powerpoint/2010/main" val="1776034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5B8B0AA-D2EF-4039-A984-FBF8D2D191E5}" type="slidenum">
              <a:rPr lang="zh-CN" altLang="en-US" smtClean="0"/>
              <a:t>9</a:t>
            </a:fld>
            <a:endParaRPr lang="zh-CN" altLang="en-US"/>
          </a:p>
        </p:txBody>
      </p:sp>
    </p:spTree>
    <p:extLst>
      <p:ext uri="{BB962C8B-B14F-4D97-AF65-F5344CB8AC3E}">
        <p14:creationId xmlns:p14="http://schemas.microsoft.com/office/powerpoint/2010/main" val="564813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F52C00-CD3D-42E4-9912-042DFBEDB7E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8DD6952-10DA-4EE7-B1C7-722185142B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A8124C0-FBD9-48B6-965B-16676B959599}"/>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5" name="页脚占位符 4">
            <a:extLst>
              <a:ext uri="{FF2B5EF4-FFF2-40B4-BE49-F238E27FC236}">
                <a16:creationId xmlns:a16="http://schemas.microsoft.com/office/drawing/2014/main" id="{A93BF13D-D340-40CC-A412-A096E4683E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E2442F-321D-4A8B-8B65-CADEAC2E2A2D}"/>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18328215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9A846E-1C91-4004-A211-2D333E24F10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D458924-3564-439B-AEA9-DCD4A0C3AF0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86DFCBC-07B0-4168-A818-2C61C80D68D3}"/>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5" name="页脚占位符 4">
            <a:extLst>
              <a:ext uri="{FF2B5EF4-FFF2-40B4-BE49-F238E27FC236}">
                <a16:creationId xmlns:a16="http://schemas.microsoft.com/office/drawing/2014/main" id="{C08278AC-1063-4E90-A297-C03AA22407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FB379CE-52EE-4D5E-9473-5878B0A3A6DE}"/>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2198321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96B5187-7AA9-437F-B2B4-AC6D315F994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55A1785-FFBA-4747-B11A-FACFCAFF26F2}"/>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6BE685C-B64F-4617-BB24-A9576EF0F033}"/>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5" name="页脚占位符 4">
            <a:extLst>
              <a:ext uri="{FF2B5EF4-FFF2-40B4-BE49-F238E27FC236}">
                <a16:creationId xmlns:a16="http://schemas.microsoft.com/office/drawing/2014/main" id="{17556326-3AB9-4EEC-BE46-ADA6841E992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0537320-0C46-4E64-92CD-0AFD240ED35B}"/>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741106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74B74C-68DF-4332-825A-42C274BC885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B650BFF-7C02-47D7-AA4D-4B2C24EC3A2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3CD750D-A50E-4266-8829-4BC42F424C33}"/>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5" name="页脚占位符 4">
            <a:extLst>
              <a:ext uri="{FF2B5EF4-FFF2-40B4-BE49-F238E27FC236}">
                <a16:creationId xmlns:a16="http://schemas.microsoft.com/office/drawing/2014/main" id="{6C3B1B74-EB36-4B57-8E80-EB02233950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08FDEE5-12C9-4A08-B4A3-8EAC205F88DB}"/>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1646339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044529-8E64-4EBF-AA9C-65E27F5F78B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117A3AB-BBC2-4A88-8979-FC8B9647CC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52A0528-8F78-4862-BAC9-9743475CE229}"/>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5" name="页脚占位符 4">
            <a:extLst>
              <a:ext uri="{FF2B5EF4-FFF2-40B4-BE49-F238E27FC236}">
                <a16:creationId xmlns:a16="http://schemas.microsoft.com/office/drawing/2014/main" id="{5DE7D037-A8E1-4345-8E1E-C9E51CADE2C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47D80A-1186-4CC0-B899-44C4D65B9B18}"/>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3793667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DEEF30-CB82-4D0E-B3FF-9B63B00F003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8CE6D7F-0FC1-4E80-938B-2C41BE29D4F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F44A1658-94C3-4D7F-839B-61DD96AF7DF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D43FF4D-982F-49FE-A2F4-EF3B6973D452}"/>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6" name="页脚占位符 5">
            <a:extLst>
              <a:ext uri="{FF2B5EF4-FFF2-40B4-BE49-F238E27FC236}">
                <a16:creationId xmlns:a16="http://schemas.microsoft.com/office/drawing/2014/main" id="{BA2116ED-4EC1-4A9A-B6C3-4B6E26CF151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A65F612-639D-4B44-AF8C-102FE77DE281}"/>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36161151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137995-F2F2-41C9-8206-17B9564A717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0C1CC26-23C0-4B72-9AA7-28D41E0B08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0D3DD57-356B-483A-9073-A059711BE20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C7C9D462-D82F-4E62-A873-8A98E38A43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02800A31-CA87-45EF-9677-B0FE5D7F0AB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48974132-066A-4B94-838C-6A33DECECDFA}"/>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8" name="页脚占位符 7">
            <a:extLst>
              <a:ext uri="{FF2B5EF4-FFF2-40B4-BE49-F238E27FC236}">
                <a16:creationId xmlns:a16="http://schemas.microsoft.com/office/drawing/2014/main" id="{BA702DCD-DC46-4599-9138-BF97F7D00D4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A35CB1C-F7F2-413C-AC42-76AB79D0F47B}"/>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20797968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FADAC0-B75E-455A-9E1C-FB821FD16D5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1AE97DD-6FF6-46BF-B2DF-5B25A7E2A34C}"/>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4" name="页脚占位符 3">
            <a:extLst>
              <a:ext uri="{FF2B5EF4-FFF2-40B4-BE49-F238E27FC236}">
                <a16:creationId xmlns:a16="http://schemas.microsoft.com/office/drawing/2014/main" id="{E3F21AA4-01A2-4C03-954E-703391C7BA5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48F7C78-E075-4E98-BAB9-7C828CC94C60}"/>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38498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FBCA0B9-99B2-41DB-8E7A-03104743FDD3}"/>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3" name="页脚占位符 2">
            <a:extLst>
              <a:ext uri="{FF2B5EF4-FFF2-40B4-BE49-F238E27FC236}">
                <a16:creationId xmlns:a16="http://schemas.microsoft.com/office/drawing/2014/main" id="{1E7A1D31-6955-486D-A5A7-ECEFF3B98B9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D75AD90-5DC7-476E-BCEE-9BD0B2B68CE6}"/>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452299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D32216-DE64-44D8-924A-461B1AD993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BD456F4-A8A3-49EE-9E71-BBF037995C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E056E36A-6ECF-4AC9-890B-5774405603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F7D443B-9EAA-4C12-AE5D-2A8955EF50DD}"/>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6" name="页脚占位符 5">
            <a:extLst>
              <a:ext uri="{FF2B5EF4-FFF2-40B4-BE49-F238E27FC236}">
                <a16:creationId xmlns:a16="http://schemas.microsoft.com/office/drawing/2014/main" id="{6A98BBBD-9BC9-4197-AF83-7223F636FB3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2364B99-F344-4462-825D-A2468D29846B}"/>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1730196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8C3672-BDC9-4271-81AD-228DBB6F3ED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4355DAC-4550-4204-AF81-FDD76A5BDEC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C62529E-4FF2-4168-B172-C2F2181016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1E1AE1E-3A7B-4DF3-B18D-882F3F3A2C46}"/>
              </a:ext>
            </a:extLst>
          </p:cNvPr>
          <p:cNvSpPr>
            <a:spLocks noGrp="1"/>
          </p:cNvSpPr>
          <p:nvPr>
            <p:ph type="dt" sz="half" idx="10"/>
          </p:nvPr>
        </p:nvSpPr>
        <p:spPr/>
        <p:txBody>
          <a:bodyPr/>
          <a:lstStyle/>
          <a:p>
            <a:fld id="{4FFBE513-BC1F-4F31-8B61-643D9AE35F5B}" type="datetimeFigureOut">
              <a:rPr lang="zh-CN" altLang="en-US" smtClean="0"/>
              <a:t>2019/8/15</a:t>
            </a:fld>
            <a:endParaRPr lang="zh-CN" altLang="en-US"/>
          </a:p>
        </p:txBody>
      </p:sp>
      <p:sp>
        <p:nvSpPr>
          <p:cNvPr id="6" name="页脚占位符 5">
            <a:extLst>
              <a:ext uri="{FF2B5EF4-FFF2-40B4-BE49-F238E27FC236}">
                <a16:creationId xmlns:a16="http://schemas.microsoft.com/office/drawing/2014/main" id="{8D4A3DA2-DDCA-42EE-A812-75EC163A5A7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9E3A6DA-E44F-4C87-8466-AE355EF1F4D3}"/>
              </a:ext>
            </a:extLst>
          </p:cNvPr>
          <p:cNvSpPr>
            <a:spLocks noGrp="1"/>
          </p:cNvSpPr>
          <p:nvPr>
            <p:ph type="sldNum" sz="quarter" idx="12"/>
          </p:nvPr>
        </p:nvSpPr>
        <p:spPr/>
        <p:txBody>
          <a:body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15809015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D8EE0D2-CB98-4DB0-8159-60CF27C677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83899BD-0E8A-4FC1-9E3B-65F6133B3E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BE5AEBD-2B59-4EBA-A913-2B9EEE4AB5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FBE513-BC1F-4F31-8B61-643D9AE35F5B}" type="datetimeFigureOut">
              <a:rPr lang="zh-CN" altLang="en-US" smtClean="0"/>
              <a:t>2019/8/15</a:t>
            </a:fld>
            <a:endParaRPr lang="zh-CN" altLang="en-US"/>
          </a:p>
        </p:txBody>
      </p:sp>
      <p:sp>
        <p:nvSpPr>
          <p:cNvPr id="5" name="页脚占位符 4">
            <a:extLst>
              <a:ext uri="{FF2B5EF4-FFF2-40B4-BE49-F238E27FC236}">
                <a16:creationId xmlns:a16="http://schemas.microsoft.com/office/drawing/2014/main" id="{478116A2-CC7B-4AC5-B88C-01040A1C7C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3A880A6-5D53-48BC-AE7C-07D80F69D1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0851D7-3552-44AB-8522-5B5C38BBEDA5}" type="slidenum">
              <a:rPr lang="zh-CN" altLang="en-US" smtClean="0"/>
              <a:t>‹#›</a:t>
            </a:fld>
            <a:endParaRPr lang="zh-CN" altLang="en-US"/>
          </a:p>
        </p:txBody>
      </p:sp>
    </p:spTree>
    <p:extLst>
      <p:ext uri="{BB962C8B-B14F-4D97-AF65-F5344CB8AC3E}">
        <p14:creationId xmlns:p14="http://schemas.microsoft.com/office/powerpoint/2010/main" val="4207116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1.jpeg"/><Relationship Id="rId5" Type="http://schemas.openxmlformats.org/officeDocument/2006/relationships/notesSlide" Target="../notesSlides/notesSlide19.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hyperlink" Target="&#20851;&#20110;&#20013;&#31561;&#32844;&#19994;&#23398;&#26657;&#19987;&#19994;&#30446;&#24405;&#22686;&#34917;&#24773;&#20917;&#30340;&#25253;&#21578;&#65288;&#25253;&#36865;&#65289;.docx"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1705019" y="1649603"/>
            <a:ext cx="8781963" cy="2646626"/>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7" name="TextBox 11">
            <a:extLst>
              <a:ext uri="{FF2B5EF4-FFF2-40B4-BE49-F238E27FC236}">
                <a16:creationId xmlns:a16="http://schemas.microsoft.com/office/drawing/2014/main" id="{90302534-FB34-4551-9F81-C0C5A3AFD4EE}"/>
              </a:ext>
            </a:extLst>
          </p:cNvPr>
          <p:cNvSpPr txBox="1"/>
          <p:nvPr/>
        </p:nvSpPr>
        <p:spPr>
          <a:xfrm>
            <a:off x="163748" y="2585554"/>
            <a:ext cx="12027652" cy="1569660"/>
          </a:xfrm>
          <a:prstGeom prst="rect">
            <a:avLst/>
          </a:prstGeom>
          <a:noFill/>
        </p:spPr>
        <p:txBody>
          <a:bodyPr wrap="square" rtlCol="0">
            <a:spAutoFit/>
          </a:bodyPr>
          <a:lstStyle/>
          <a:p>
            <a:pPr lvl="0" algn="ctr" defTabSz="457200"/>
            <a:r>
              <a:rPr lang="en-US" altLang="zh-CN"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年教育事业统计调查制度</a:t>
            </a:r>
            <a:endParaRPr lang="en-US" altLang="zh-CN"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endParaRPr>
          </a:p>
          <a:p>
            <a:pPr lvl="0" algn="ctr" defTabSz="457200"/>
            <a:r>
              <a:rPr lang="zh-CN" altLang="en-US"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修订内容</a:t>
            </a:r>
          </a:p>
        </p:txBody>
      </p:sp>
      <p:sp>
        <p:nvSpPr>
          <p:cNvPr id="9" name="文本框 8">
            <a:extLst>
              <a:ext uri="{FF2B5EF4-FFF2-40B4-BE49-F238E27FC236}">
                <a16:creationId xmlns:a16="http://schemas.microsoft.com/office/drawing/2014/main" id="{93C9E5AA-3E0A-46B5-BD27-27136DDD1FB5}"/>
              </a:ext>
            </a:extLst>
          </p:cNvPr>
          <p:cNvSpPr txBox="1"/>
          <p:nvPr/>
        </p:nvSpPr>
        <p:spPr>
          <a:xfrm>
            <a:off x="4635350" y="5791217"/>
            <a:ext cx="3259226" cy="369332"/>
          </a:xfrm>
          <a:prstGeom prst="rect">
            <a:avLst/>
          </a:prstGeom>
          <a:noFill/>
        </p:spPr>
        <p:txBody>
          <a:bodyPr wrap="none" rtlCol="0">
            <a:spAutoFit/>
          </a:bodyPr>
          <a:lstStyle/>
          <a:p>
            <a:r>
              <a:rPr lang="en-US" altLang="zh-CN" b="1" dirty="0">
                <a:solidFill>
                  <a:srgbClr val="0F6D9E"/>
                </a:solidFill>
                <a:latin typeface="微软雅黑" panose="020B0503020204020204" pitchFamily="34" charset="-122"/>
                <a:ea typeface="微软雅黑" panose="020B0503020204020204" pitchFamily="34" charset="-122"/>
              </a:rPr>
              <a:t>2019</a:t>
            </a:r>
            <a:r>
              <a:rPr lang="zh-CN" altLang="en-US" b="1" dirty="0">
                <a:solidFill>
                  <a:srgbClr val="0F6D9E"/>
                </a:solidFill>
                <a:latin typeface="微软雅黑" panose="020B0503020204020204" pitchFamily="34" charset="-122"/>
                <a:ea typeface="微软雅黑" panose="020B0503020204020204" pitchFamily="34" charset="-122"/>
              </a:rPr>
              <a:t>年</a:t>
            </a:r>
            <a:r>
              <a:rPr lang="en-US" altLang="zh-CN" b="1" dirty="0">
                <a:solidFill>
                  <a:srgbClr val="0F6D9E"/>
                </a:solidFill>
                <a:latin typeface="微软雅黑" panose="020B0503020204020204" pitchFamily="34" charset="-122"/>
                <a:ea typeface="微软雅黑" panose="020B0503020204020204" pitchFamily="34" charset="-122"/>
              </a:rPr>
              <a:t>6</a:t>
            </a:r>
            <a:r>
              <a:rPr lang="zh-CN" altLang="en-US" b="1" dirty="0">
                <a:solidFill>
                  <a:srgbClr val="0F6D9E"/>
                </a:solidFill>
                <a:latin typeface="微软雅黑" panose="020B0503020204020204" pitchFamily="34" charset="-122"/>
                <a:ea typeface="微软雅黑" panose="020B0503020204020204" pitchFamily="34" charset="-122"/>
              </a:rPr>
              <a:t>月  </a:t>
            </a:r>
            <a:r>
              <a:rPr lang="en-US" altLang="zh-CN" b="1" dirty="0">
                <a:solidFill>
                  <a:srgbClr val="0F6D9E"/>
                </a:solidFill>
                <a:latin typeface="微软雅黑" panose="020B0503020204020204" pitchFamily="34" charset="-122"/>
                <a:ea typeface="微软雅黑" panose="020B0503020204020204" pitchFamily="34" charset="-122"/>
              </a:rPr>
              <a:t>·    </a:t>
            </a:r>
            <a:r>
              <a:rPr lang="zh-CN" altLang="en-US" b="1" dirty="0">
                <a:solidFill>
                  <a:srgbClr val="0F6D9E"/>
                </a:solidFill>
                <a:latin typeface="微软雅黑" panose="020B0503020204020204" pitchFamily="34" charset="-122"/>
                <a:ea typeface="微软雅黑" panose="020B0503020204020204" pitchFamily="34" charset="-122"/>
              </a:rPr>
              <a:t>西安交通大学</a:t>
            </a:r>
          </a:p>
        </p:txBody>
      </p:sp>
    </p:spTree>
    <p:extLst>
      <p:ext uri="{BB962C8B-B14F-4D97-AF65-F5344CB8AC3E}">
        <p14:creationId xmlns:p14="http://schemas.microsoft.com/office/powerpoint/2010/main" val="5598111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E184EE99-EDCD-4678-8D28-85D3182D72FE}"/>
              </a:ext>
            </a:extLst>
          </p:cNvPr>
          <p:cNvGrpSpPr/>
          <p:nvPr/>
        </p:nvGrpSpPr>
        <p:grpSpPr>
          <a:xfrm>
            <a:off x="2919053" y="2368862"/>
            <a:ext cx="6250532" cy="6742200"/>
            <a:chOff x="2919053" y="2368862"/>
            <a:chExt cx="6250532" cy="6742200"/>
          </a:xfrm>
        </p:grpSpPr>
        <p:sp>
          <p:nvSpPr>
            <p:cNvPr id="126" name="ïšliḋê">
              <a:extLst>
                <a:ext uri="{FF2B5EF4-FFF2-40B4-BE49-F238E27FC236}">
                  <a16:creationId xmlns:a16="http://schemas.microsoft.com/office/drawing/2014/main" id="{963043C3-74A4-4FC5-964B-AA2AA3A70FBD}"/>
                </a:ext>
              </a:extLst>
            </p:cNvPr>
            <p:cNvSpPr/>
            <p:nvPr/>
          </p:nvSpPr>
          <p:spPr>
            <a:xfrm>
              <a:off x="2919053" y="2368862"/>
              <a:ext cx="6250532" cy="6742200"/>
            </a:xfrm>
            <a:prstGeom prst="blockArc">
              <a:avLst>
                <a:gd name="adj1" fmla="val 11410412"/>
                <a:gd name="adj2" fmla="val 20793243"/>
                <a:gd name="adj3" fmla="val 6561"/>
              </a:avLst>
            </a:prstGeom>
            <a:gradFill flip="none" rotWithShape="1">
              <a:gsLst>
                <a:gs pos="0">
                  <a:schemeClr val="bg1">
                    <a:lumMod val="95000"/>
                    <a:alpha val="21000"/>
                  </a:schemeClr>
                </a:gs>
                <a:gs pos="100000">
                  <a:schemeClr val="bg1">
                    <a:lumMod val="85000"/>
                    <a:alpha val="39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a:solidFill>
                  <a:srgbClr val="FFFFFF"/>
                </a:solidFill>
              </a:endParaRPr>
            </a:p>
          </p:txBody>
        </p:sp>
        <p:grpSp>
          <p:nvGrpSpPr>
            <p:cNvPr id="75" name="b7c16d3f-fa64-4146-b891-33d91511a33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856EEAEC-834E-4925-82B0-3C8684B14E01}"/>
                </a:ext>
              </a:extLst>
            </p:cNvPr>
            <p:cNvGrpSpPr>
              <a:grpSpLocks noChangeAspect="1"/>
            </p:cNvGrpSpPr>
            <p:nvPr>
              <p:custDataLst>
                <p:tags r:id="rId1"/>
              </p:custDataLst>
            </p:nvPr>
          </p:nvGrpSpPr>
          <p:grpSpPr>
            <a:xfrm>
              <a:off x="4734058" y="3972767"/>
              <a:ext cx="2968820" cy="2098078"/>
              <a:chOff x="3271838" y="1420813"/>
              <a:chExt cx="5683250" cy="4016376"/>
            </a:xfrm>
          </p:grpSpPr>
          <p:sp>
            <p:nvSpPr>
              <p:cNvPr id="84" name="î$ļíďè">
                <a:extLst>
                  <a:ext uri="{FF2B5EF4-FFF2-40B4-BE49-F238E27FC236}">
                    <a16:creationId xmlns:a16="http://schemas.microsoft.com/office/drawing/2014/main" id="{2074B567-1EDA-4EE1-A861-08AFAD6EDAB6}"/>
                  </a:ext>
                </a:extLst>
              </p:cNvPr>
              <p:cNvSpPr/>
              <p:nvPr/>
            </p:nvSpPr>
            <p:spPr bwMode="auto">
              <a:xfrm>
                <a:off x="6502400" y="1420813"/>
                <a:ext cx="2452688" cy="2443163"/>
              </a:xfrm>
              <a:custGeom>
                <a:avLst/>
                <a:gdLst>
                  <a:gd name="T0" fmla="*/ 124 w 136"/>
                  <a:gd name="T1" fmla="*/ 62 h 135"/>
                  <a:gd name="T2" fmla="*/ 132 w 136"/>
                  <a:gd name="T3" fmla="*/ 44 h 135"/>
                  <a:gd name="T4" fmla="*/ 115 w 136"/>
                  <a:gd name="T5" fmla="*/ 37 h 135"/>
                  <a:gd name="T6" fmla="*/ 114 w 136"/>
                  <a:gd name="T7" fmla="*/ 17 h 135"/>
                  <a:gd name="T8" fmla="*/ 95 w 136"/>
                  <a:gd name="T9" fmla="*/ 19 h 135"/>
                  <a:gd name="T10" fmla="*/ 85 w 136"/>
                  <a:gd name="T11" fmla="*/ 2 h 135"/>
                  <a:gd name="T12" fmla="*/ 70 w 136"/>
                  <a:gd name="T13" fmla="*/ 12 h 135"/>
                  <a:gd name="T14" fmla="*/ 53 w 136"/>
                  <a:gd name="T15" fmla="*/ 2 h 135"/>
                  <a:gd name="T16" fmla="*/ 44 w 136"/>
                  <a:gd name="T17" fmla="*/ 18 h 135"/>
                  <a:gd name="T18" fmla="*/ 24 w 136"/>
                  <a:gd name="T19" fmla="*/ 16 h 135"/>
                  <a:gd name="T20" fmla="*/ 23 w 136"/>
                  <a:gd name="T21" fmla="*/ 35 h 135"/>
                  <a:gd name="T22" fmla="*/ 5 w 136"/>
                  <a:gd name="T23" fmla="*/ 43 h 135"/>
                  <a:gd name="T24" fmla="*/ 13 w 136"/>
                  <a:gd name="T25" fmla="*/ 59 h 135"/>
                  <a:gd name="T26" fmla="*/ 1 w 136"/>
                  <a:gd name="T27" fmla="*/ 75 h 135"/>
                  <a:gd name="T28" fmla="*/ 16 w 136"/>
                  <a:gd name="T29" fmla="*/ 86 h 135"/>
                  <a:gd name="T30" fmla="*/ 12 w 136"/>
                  <a:gd name="T31" fmla="*/ 106 h 135"/>
                  <a:gd name="T32" fmla="*/ 30 w 136"/>
                  <a:gd name="T33" fmla="*/ 108 h 135"/>
                  <a:gd name="T34" fmla="*/ 26 w 136"/>
                  <a:gd name="T35" fmla="*/ 120 h 135"/>
                  <a:gd name="T36" fmla="*/ 44 w 136"/>
                  <a:gd name="T37" fmla="*/ 117 h 135"/>
                  <a:gd name="T38" fmla="*/ 53 w 136"/>
                  <a:gd name="T39" fmla="*/ 133 h 135"/>
                  <a:gd name="T40" fmla="*/ 70 w 136"/>
                  <a:gd name="T41" fmla="*/ 123 h 135"/>
                  <a:gd name="T42" fmla="*/ 85 w 136"/>
                  <a:gd name="T43" fmla="*/ 133 h 135"/>
                  <a:gd name="T44" fmla="*/ 95 w 136"/>
                  <a:gd name="T45" fmla="*/ 116 h 135"/>
                  <a:gd name="T46" fmla="*/ 114 w 136"/>
                  <a:gd name="T47" fmla="*/ 118 h 135"/>
                  <a:gd name="T48" fmla="*/ 115 w 136"/>
                  <a:gd name="T49" fmla="*/ 98 h 135"/>
                  <a:gd name="T50" fmla="*/ 132 w 136"/>
                  <a:gd name="T51" fmla="*/ 91 h 135"/>
                  <a:gd name="T52" fmla="*/ 124 w 136"/>
                  <a:gd name="T53" fmla="*/ 73 h 135"/>
                  <a:gd name="T54" fmla="*/ 95 w 136"/>
                  <a:gd name="T55" fmla="*/ 105 h 135"/>
                  <a:gd name="T56" fmla="*/ 26 w 136"/>
                  <a:gd name="T57" fmla="*/ 85 h 135"/>
                  <a:gd name="T58" fmla="*/ 94 w 136"/>
                  <a:gd name="T59" fmla="*/ 29 h 135"/>
                  <a:gd name="T60" fmla="*/ 109 w 136"/>
                  <a:gd name="T61" fmla="*/ 45 h 135"/>
                  <a:gd name="T62" fmla="*/ 103 w 136"/>
                  <a:gd name="T63" fmla="*/ 9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135">
                    <a:moveTo>
                      <a:pt x="124" y="73"/>
                    </a:moveTo>
                    <a:cubicBezTo>
                      <a:pt x="124" y="68"/>
                      <a:pt x="124" y="65"/>
                      <a:pt x="124" y="62"/>
                    </a:cubicBezTo>
                    <a:cubicBezTo>
                      <a:pt x="128" y="61"/>
                      <a:pt x="132" y="60"/>
                      <a:pt x="136" y="59"/>
                    </a:cubicBezTo>
                    <a:cubicBezTo>
                      <a:pt x="135" y="55"/>
                      <a:pt x="135" y="52"/>
                      <a:pt x="132" y="44"/>
                    </a:cubicBezTo>
                    <a:cubicBezTo>
                      <a:pt x="128" y="44"/>
                      <a:pt x="124" y="45"/>
                      <a:pt x="120" y="46"/>
                    </a:cubicBezTo>
                    <a:cubicBezTo>
                      <a:pt x="118" y="42"/>
                      <a:pt x="117" y="39"/>
                      <a:pt x="115" y="37"/>
                    </a:cubicBezTo>
                    <a:cubicBezTo>
                      <a:pt x="118" y="34"/>
                      <a:pt x="121" y="32"/>
                      <a:pt x="124" y="29"/>
                    </a:cubicBezTo>
                    <a:cubicBezTo>
                      <a:pt x="118" y="20"/>
                      <a:pt x="114" y="17"/>
                      <a:pt x="114" y="17"/>
                    </a:cubicBezTo>
                    <a:cubicBezTo>
                      <a:pt x="111" y="19"/>
                      <a:pt x="107" y="22"/>
                      <a:pt x="104" y="25"/>
                    </a:cubicBezTo>
                    <a:cubicBezTo>
                      <a:pt x="100" y="22"/>
                      <a:pt x="98" y="20"/>
                      <a:pt x="95" y="19"/>
                    </a:cubicBezTo>
                    <a:cubicBezTo>
                      <a:pt x="96" y="16"/>
                      <a:pt x="98" y="12"/>
                      <a:pt x="100" y="7"/>
                    </a:cubicBezTo>
                    <a:cubicBezTo>
                      <a:pt x="90" y="3"/>
                      <a:pt x="85" y="2"/>
                      <a:pt x="85" y="2"/>
                    </a:cubicBezTo>
                    <a:cubicBezTo>
                      <a:pt x="84" y="5"/>
                      <a:pt x="82" y="9"/>
                      <a:pt x="80" y="13"/>
                    </a:cubicBezTo>
                    <a:cubicBezTo>
                      <a:pt x="77" y="12"/>
                      <a:pt x="74" y="12"/>
                      <a:pt x="70" y="12"/>
                    </a:cubicBezTo>
                    <a:cubicBezTo>
                      <a:pt x="69" y="6"/>
                      <a:pt x="68" y="2"/>
                      <a:pt x="68" y="0"/>
                    </a:cubicBezTo>
                    <a:cubicBezTo>
                      <a:pt x="65" y="0"/>
                      <a:pt x="60" y="0"/>
                      <a:pt x="53" y="2"/>
                    </a:cubicBezTo>
                    <a:cubicBezTo>
                      <a:pt x="53" y="5"/>
                      <a:pt x="53" y="9"/>
                      <a:pt x="54" y="14"/>
                    </a:cubicBezTo>
                    <a:cubicBezTo>
                      <a:pt x="50" y="15"/>
                      <a:pt x="47" y="16"/>
                      <a:pt x="44" y="18"/>
                    </a:cubicBezTo>
                    <a:cubicBezTo>
                      <a:pt x="42" y="14"/>
                      <a:pt x="39" y="11"/>
                      <a:pt x="37" y="8"/>
                    </a:cubicBezTo>
                    <a:cubicBezTo>
                      <a:pt x="31" y="10"/>
                      <a:pt x="26" y="15"/>
                      <a:pt x="24" y="16"/>
                    </a:cubicBezTo>
                    <a:cubicBezTo>
                      <a:pt x="26" y="20"/>
                      <a:pt x="28" y="24"/>
                      <a:pt x="30" y="27"/>
                    </a:cubicBezTo>
                    <a:cubicBezTo>
                      <a:pt x="28" y="29"/>
                      <a:pt x="25" y="32"/>
                      <a:pt x="23" y="35"/>
                    </a:cubicBezTo>
                    <a:cubicBezTo>
                      <a:pt x="20" y="33"/>
                      <a:pt x="16" y="31"/>
                      <a:pt x="12" y="29"/>
                    </a:cubicBezTo>
                    <a:cubicBezTo>
                      <a:pt x="11" y="31"/>
                      <a:pt x="7" y="39"/>
                      <a:pt x="5" y="43"/>
                    </a:cubicBezTo>
                    <a:cubicBezTo>
                      <a:pt x="8" y="45"/>
                      <a:pt x="12" y="47"/>
                      <a:pt x="16" y="49"/>
                    </a:cubicBezTo>
                    <a:cubicBezTo>
                      <a:pt x="14" y="53"/>
                      <a:pt x="14" y="57"/>
                      <a:pt x="13" y="59"/>
                    </a:cubicBezTo>
                    <a:cubicBezTo>
                      <a:pt x="10" y="59"/>
                      <a:pt x="6" y="59"/>
                      <a:pt x="1" y="60"/>
                    </a:cubicBezTo>
                    <a:cubicBezTo>
                      <a:pt x="1" y="62"/>
                      <a:pt x="0" y="72"/>
                      <a:pt x="1" y="75"/>
                    </a:cubicBezTo>
                    <a:cubicBezTo>
                      <a:pt x="4" y="75"/>
                      <a:pt x="9" y="76"/>
                      <a:pt x="13" y="76"/>
                    </a:cubicBezTo>
                    <a:cubicBezTo>
                      <a:pt x="14" y="78"/>
                      <a:pt x="14" y="81"/>
                      <a:pt x="16" y="86"/>
                    </a:cubicBezTo>
                    <a:cubicBezTo>
                      <a:pt x="12" y="88"/>
                      <a:pt x="9" y="90"/>
                      <a:pt x="5" y="92"/>
                    </a:cubicBezTo>
                    <a:cubicBezTo>
                      <a:pt x="6" y="96"/>
                      <a:pt x="11" y="105"/>
                      <a:pt x="12" y="106"/>
                    </a:cubicBezTo>
                    <a:cubicBezTo>
                      <a:pt x="16" y="104"/>
                      <a:pt x="20" y="102"/>
                      <a:pt x="23" y="100"/>
                    </a:cubicBezTo>
                    <a:cubicBezTo>
                      <a:pt x="26" y="103"/>
                      <a:pt x="28" y="106"/>
                      <a:pt x="30" y="108"/>
                    </a:cubicBezTo>
                    <a:cubicBezTo>
                      <a:pt x="28" y="111"/>
                      <a:pt x="26" y="115"/>
                      <a:pt x="24" y="118"/>
                    </a:cubicBezTo>
                    <a:cubicBezTo>
                      <a:pt x="24" y="118"/>
                      <a:pt x="24" y="119"/>
                      <a:pt x="26" y="120"/>
                    </a:cubicBezTo>
                    <a:cubicBezTo>
                      <a:pt x="28" y="122"/>
                      <a:pt x="32" y="125"/>
                      <a:pt x="37" y="127"/>
                    </a:cubicBezTo>
                    <a:cubicBezTo>
                      <a:pt x="37" y="127"/>
                      <a:pt x="40" y="123"/>
                      <a:pt x="44" y="117"/>
                    </a:cubicBezTo>
                    <a:cubicBezTo>
                      <a:pt x="48" y="119"/>
                      <a:pt x="51" y="120"/>
                      <a:pt x="54" y="121"/>
                    </a:cubicBezTo>
                    <a:cubicBezTo>
                      <a:pt x="53" y="125"/>
                      <a:pt x="53" y="130"/>
                      <a:pt x="53" y="133"/>
                    </a:cubicBezTo>
                    <a:cubicBezTo>
                      <a:pt x="60" y="135"/>
                      <a:pt x="65" y="135"/>
                      <a:pt x="68" y="135"/>
                    </a:cubicBezTo>
                    <a:cubicBezTo>
                      <a:pt x="68" y="133"/>
                      <a:pt x="69" y="129"/>
                      <a:pt x="70" y="123"/>
                    </a:cubicBezTo>
                    <a:cubicBezTo>
                      <a:pt x="73" y="123"/>
                      <a:pt x="77" y="123"/>
                      <a:pt x="80" y="122"/>
                    </a:cubicBezTo>
                    <a:cubicBezTo>
                      <a:pt x="82" y="126"/>
                      <a:pt x="84" y="130"/>
                      <a:pt x="85" y="133"/>
                    </a:cubicBezTo>
                    <a:cubicBezTo>
                      <a:pt x="85" y="133"/>
                      <a:pt x="90" y="132"/>
                      <a:pt x="100" y="128"/>
                    </a:cubicBezTo>
                    <a:cubicBezTo>
                      <a:pt x="98" y="123"/>
                      <a:pt x="97" y="119"/>
                      <a:pt x="95" y="116"/>
                    </a:cubicBezTo>
                    <a:cubicBezTo>
                      <a:pt x="98" y="114"/>
                      <a:pt x="100" y="113"/>
                      <a:pt x="104" y="110"/>
                    </a:cubicBezTo>
                    <a:cubicBezTo>
                      <a:pt x="107" y="112"/>
                      <a:pt x="110" y="115"/>
                      <a:pt x="114" y="118"/>
                    </a:cubicBezTo>
                    <a:cubicBezTo>
                      <a:pt x="119" y="114"/>
                      <a:pt x="122" y="109"/>
                      <a:pt x="124" y="106"/>
                    </a:cubicBezTo>
                    <a:cubicBezTo>
                      <a:pt x="121" y="104"/>
                      <a:pt x="118" y="101"/>
                      <a:pt x="115" y="98"/>
                    </a:cubicBezTo>
                    <a:cubicBezTo>
                      <a:pt x="117" y="94"/>
                      <a:pt x="118" y="93"/>
                      <a:pt x="120" y="88"/>
                    </a:cubicBezTo>
                    <a:cubicBezTo>
                      <a:pt x="126" y="90"/>
                      <a:pt x="132" y="91"/>
                      <a:pt x="132" y="91"/>
                    </a:cubicBezTo>
                    <a:cubicBezTo>
                      <a:pt x="134" y="86"/>
                      <a:pt x="134" y="86"/>
                      <a:pt x="136" y="76"/>
                    </a:cubicBezTo>
                    <a:cubicBezTo>
                      <a:pt x="132" y="75"/>
                      <a:pt x="128" y="74"/>
                      <a:pt x="124" y="73"/>
                    </a:cubicBezTo>
                    <a:close/>
                    <a:moveTo>
                      <a:pt x="103" y="98"/>
                    </a:moveTo>
                    <a:cubicBezTo>
                      <a:pt x="100" y="101"/>
                      <a:pt x="97" y="104"/>
                      <a:pt x="95" y="105"/>
                    </a:cubicBezTo>
                    <a:cubicBezTo>
                      <a:pt x="95" y="106"/>
                      <a:pt x="88" y="110"/>
                      <a:pt x="85" y="111"/>
                    </a:cubicBezTo>
                    <a:cubicBezTo>
                      <a:pt x="65" y="119"/>
                      <a:pt x="37" y="110"/>
                      <a:pt x="26" y="85"/>
                    </a:cubicBezTo>
                    <a:cubicBezTo>
                      <a:pt x="13" y="50"/>
                      <a:pt x="39" y="17"/>
                      <a:pt x="77" y="22"/>
                    </a:cubicBezTo>
                    <a:cubicBezTo>
                      <a:pt x="85" y="24"/>
                      <a:pt x="87" y="25"/>
                      <a:pt x="94" y="29"/>
                    </a:cubicBezTo>
                    <a:cubicBezTo>
                      <a:pt x="94" y="29"/>
                      <a:pt x="95" y="29"/>
                      <a:pt x="95" y="29"/>
                    </a:cubicBezTo>
                    <a:cubicBezTo>
                      <a:pt x="103" y="36"/>
                      <a:pt x="105" y="39"/>
                      <a:pt x="109" y="45"/>
                    </a:cubicBezTo>
                    <a:cubicBezTo>
                      <a:pt x="109" y="46"/>
                      <a:pt x="109" y="46"/>
                      <a:pt x="109" y="46"/>
                    </a:cubicBezTo>
                    <a:cubicBezTo>
                      <a:pt x="119" y="67"/>
                      <a:pt x="113" y="88"/>
                      <a:pt x="103" y="98"/>
                    </a:cubicBezTo>
                    <a:close/>
                  </a:path>
                </a:pathLst>
              </a:custGeom>
              <a:solidFill>
                <a:srgbClr val="46A6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85" name="îS1îdè">
                <a:extLst>
                  <a:ext uri="{FF2B5EF4-FFF2-40B4-BE49-F238E27FC236}">
                    <a16:creationId xmlns:a16="http://schemas.microsoft.com/office/drawing/2014/main" id="{7F11756B-36F7-48F7-975D-FFEA469B8305}"/>
                  </a:ext>
                </a:extLst>
              </p:cNvPr>
              <p:cNvSpPr/>
              <p:nvPr/>
            </p:nvSpPr>
            <p:spPr bwMode="auto">
              <a:xfrm>
                <a:off x="3271838" y="2270126"/>
                <a:ext cx="4691063" cy="3167063"/>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6" name="i$ḷîdé">
                <a:extLst>
                  <a:ext uri="{FF2B5EF4-FFF2-40B4-BE49-F238E27FC236}">
                    <a16:creationId xmlns:a16="http://schemas.microsoft.com/office/drawing/2014/main" id="{C839E4E0-893B-4EF7-94AF-7EB6F32F8D92}"/>
                  </a:ext>
                </a:extLst>
              </p:cNvPr>
              <p:cNvSpPr/>
              <p:nvPr/>
            </p:nvSpPr>
            <p:spPr bwMode="auto">
              <a:xfrm>
                <a:off x="3271838" y="2270126"/>
                <a:ext cx="4691063" cy="3444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7" name="îṥḻíḋè">
                <a:extLst>
                  <a:ext uri="{FF2B5EF4-FFF2-40B4-BE49-F238E27FC236}">
                    <a16:creationId xmlns:a16="http://schemas.microsoft.com/office/drawing/2014/main" id="{982D55DF-1F4B-46A9-8F52-AB319A6CF803}"/>
                  </a:ext>
                </a:extLst>
              </p:cNvPr>
              <p:cNvSpPr/>
              <p:nvPr/>
            </p:nvSpPr>
            <p:spPr bwMode="auto">
              <a:xfrm>
                <a:off x="7673975" y="2360613"/>
                <a:ext cx="180975" cy="163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şľíḑé">
                <a:extLst>
                  <a:ext uri="{FF2B5EF4-FFF2-40B4-BE49-F238E27FC236}">
                    <a16:creationId xmlns:a16="http://schemas.microsoft.com/office/drawing/2014/main" id="{B8842B62-BF9B-4FBE-9C33-50B7F7D2F743}"/>
                  </a:ext>
                </a:extLst>
              </p:cNvPr>
              <p:cNvSpPr/>
              <p:nvPr/>
            </p:nvSpPr>
            <p:spPr bwMode="auto">
              <a:xfrm>
                <a:off x="7386638" y="2360613"/>
                <a:ext cx="161925" cy="163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ïs1îḑé">
                <a:extLst>
                  <a:ext uri="{FF2B5EF4-FFF2-40B4-BE49-F238E27FC236}">
                    <a16:creationId xmlns:a16="http://schemas.microsoft.com/office/drawing/2014/main" id="{D81480CB-C4EB-4CD5-B966-DA229452A160}"/>
                  </a:ext>
                </a:extLst>
              </p:cNvPr>
              <p:cNvSpPr/>
              <p:nvPr/>
            </p:nvSpPr>
            <p:spPr bwMode="auto">
              <a:xfrm>
                <a:off x="7078663" y="2360613"/>
                <a:ext cx="180975" cy="163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iŝľíďé">
                <a:extLst>
                  <a:ext uri="{FF2B5EF4-FFF2-40B4-BE49-F238E27FC236}">
                    <a16:creationId xmlns:a16="http://schemas.microsoft.com/office/drawing/2014/main" id="{B0450CAD-E5F6-481A-B377-073509CDBD8B}"/>
                  </a:ext>
                </a:extLst>
              </p:cNvPr>
              <p:cNvSpPr/>
              <p:nvPr/>
            </p:nvSpPr>
            <p:spPr bwMode="auto">
              <a:xfrm>
                <a:off x="3614738" y="2976563"/>
                <a:ext cx="198438" cy="1122363"/>
              </a:xfrm>
              <a:prstGeom prst="rect">
                <a:avLst/>
              </a:prstGeom>
              <a:solidFill>
                <a:srgbClr val="FF6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1" name="iṥḷíďê">
                <a:extLst>
                  <a:ext uri="{FF2B5EF4-FFF2-40B4-BE49-F238E27FC236}">
                    <a16:creationId xmlns:a16="http://schemas.microsoft.com/office/drawing/2014/main" id="{9583C061-F35A-496D-BED6-1CAFDFD64111}"/>
                  </a:ext>
                </a:extLst>
              </p:cNvPr>
              <p:cNvSpPr/>
              <p:nvPr/>
            </p:nvSpPr>
            <p:spPr bwMode="auto">
              <a:xfrm>
                <a:off x="3886200" y="3103563"/>
                <a:ext cx="179388" cy="995363"/>
              </a:xfrm>
              <a:prstGeom prst="rect">
                <a:avLst/>
              </a:prstGeom>
              <a:solidFill>
                <a:srgbClr val="FFC8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2" name="íṥļíḑê">
                <a:extLst>
                  <a:ext uri="{FF2B5EF4-FFF2-40B4-BE49-F238E27FC236}">
                    <a16:creationId xmlns:a16="http://schemas.microsoft.com/office/drawing/2014/main" id="{8FCF2AAE-C0ED-4D58-9CAB-0292504B1A7E}"/>
                  </a:ext>
                </a:extLst>
              </p:cNvPr>
              <p:cNvSpPr/>
              <p:nvPr/>
            </p:nvSpPr>
            <p:spPr bwMode="auto">
              <a:xfrm>
                <a:off x="4138613" y="3411538"/>
                <a:ext cx="198438" cy="687388"/>
              </a:xfrm>
              <a:prstGeom prst="rect">
                <a:avLst/>
              </a:prstGeom>
              <a:solidFill>
                <a:srgbClr val="00A0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 name="isḻiďê">
                <a:extLst>
                  <a:ext uri="{FF2B5EF4-FFF2-40B4-BE49-F238E27FC236}">
                    <a16:creationId xmlns:a16="http://schemas.microsoft.com/office/drawing/2014/main" id="{004CEF2A-9C0A-40CD-A126-13408125B490}"/>
                  </a:ext>
                </a:extLst>
              </p:cNvPr>
              <p:cNvSpPr/>
              <p:nvPr/>
            </p:nvSpPr>
            <p:spPr bwMode="auto">
              <a:xfrm>
                <a:off x="4408488" y="3211513"/>
                <a:ext cx="198438" cy="887413"/>
              </a:xfrm>
              <a:prstGeom prst="rect">
                <a:avLst/>
              </a:prstGeom>
              <a:solidFill>
                <a:srgbClr val="96B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 name="ïsľíďê">
                <a:extLst>
                  <a:ext uri="{FF2B5EF4-FFF2-40B4-BE49-F238E27FC236}">
                    <a16:creationId xmlns:a16="http://schemas.microsoft.com/office/drawing/2014/main" id="{4E82D4ED-8C46-487E-99B0-3B322F882292}"/>
                  </a:ext>
                </a:extLst>
              </p:cNvPr>
              <p:cNvSpPr/>
              <p:nvPr/>
            </p:nvSpPr>
            <p:spPr bwMode="auto">
              <a:xfrm>
                <a:off x="4660900" y="3609976"/>
                <a:ext cx="198438" cy="48895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 name="iṥļiḍè">
                <a:extLst>
                  <a:ext uri="{FF2B5EF4-FFF2-40B4-BE49-F238E27FC236}">
                    <a16:creationId xmlns:a16="http://schemas.microsoft.com/office/drawing/2014/main" id="{6466FF7D-A84C-405D-97AB-26978AA8A9C0}"/>
                  </a:ext>
                </a:extLst>
              </p:cNvPr>
              <p:cNvSpPr/>
              <p:nvPr/>
            </p:nvSpPr>
            <p:spPr bwMode="auto">
              <a:xfrm>
                <a:off x="4932363" y="3013076"/>
                <a:ext cx="198438" cy="1085850"/>
              </a:xfrm>
              <a:prstGeom prst="rect">
                <a:avLst/>
              </a:prstGeom>
              <a:solidFill>
                <a:srgbClr val="0078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 name="i$ļíḋé">
                <a:extLst>
                  <a:ext uri="{FF2B5EF4-FFF2-40B4-BE49-F238E27FC236}">
                    <a16:creationId xmlns:a16="http://schemas.microsoft.com/office/drawing/2014/main" id="{392C790B-FEF6-4B1C-A476-A068531D2AE1}"/>
                  </a:ext>
                </a:extLst>
              </p:cNvPr>
              <p:cNvSpPr/>
              <p:nvPr/>
            </p:nvSpPr>
            <p:spPr bwMode="auto">
              <a:xfrm>
                <a:off x="5184775" y="3375026"/>
                <a:ext cx="198438" cy="723900"/>
              </a:xfrm>
              <a:prstGeom prst="rect">
                <a:avLst/>
              </a:prstGeom>
              <a:solidFill>
                <a:srgbClr val="648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7" name="îS1íde">
                <a:extLst>
                  <a:ext uri="{FF2B5EF4-FFF2-40B4-BE49-F238E27FC236}">
                    <a16:creationId xmlns:a16="http://schemas.microsoft.com/office/drawing/2014/main" id="{B59E2BCE-198D-458B-A4FC-9EE3858CA5CC}"/>
                  </a:ext>
                </a:extLst>
              </p:cNvPr>
              <p:cNvSpPr/>
              <p:nvPr/>
            </p:nvSpPr>
            <p:spPr bwMode="auto">
              <a:xfrm>
                <a:off x="6069013" y="2759076"/>
                <a:ext cx="1785938" cy="144463"/>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8" name="iśľíḑé">
                <a:extLst>
                  <a:ext uri="{FF2B5EF4-FFF2-40B4-BE49-F238E27FC236}">
                    <a16:creationId xmlns:a16="http://schemas.microsoft.com/office/drawing/2014/main" id="{D60B34A6-4867-4E64-AD8C-A823154C397F}"/>
                  </a:ext>
                </a:extLst>
              </p:cNvPr>
              <p:cNvSpPr/>
              <p:nvPr/>
            </p:nvSpPr>
            <p:spPr bwMode="auto">
              <a:xfrm>
                <a:off x="6069013" y="3067051"/>
                <a:ext cx="1785938" cy="12700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9" name="ïšḻîḍê">
                <a:extLst>
                  <a:ext uri="{FF2B5EF4-FFF2-40B4-BE49-F238E27FC236}">
                    <a16:creationId xmlns:a16="http://schemas.microsoft.com/office/drawing/2014/main" id="{AE4429F7-D919-4D55-935F-8876429E882F}"/>
                  </a:ext>
                </a:extLst>
              </p:cNvPr>
              <p:cNvSpPr/>
              <p:nvPr/>
            </p:nvSpPr>
            <p:spPr bwMode="auto">
              <a:xfrm>
                <a:off x="6049963" y="3392488"/>
                <a:ext cx="1804988" cy="1266825"/>
              </a:xfrm>
              <a:custGeom>
                <a:avLst/>
                <a:gdLst>
                  <a:gd name="T0" fmla="*/ 1137 w 1137"/>
                  <a:gd name="T1" fmla="*/ 798 h 798"/>
                  <a:gd name="T2" fmla="*/ 0 w 1137"/>
                  <a:gd name="T3" fmla="*/ 798 h 798"/>
                  <a:gd name="T4" fmla="*/ 0 w 1137"/>
                  <a:gd name="T5" fmla="*/ 0 h 798"/>
                  <a:gd name="T6" fmla="*/ 35 w 1137"/>
                  <a:gd name="T7" fmla="*/ 0 h 798"/>
                  <a:gd name="T8" fmla="*/ 35 w 1137"/>
                  <a:gd name="T9" fmla="*/ 775 h 798"/>
                  <a:gd name="T10" fmla="*/ 1137 w 1137"/>
                  <a:gd name="T11" fmla="*/ 775 h 798"/>
                  <a:gd name="T12" fmla="*/ 1137 w 1137"/>
                  <a:gd name="T13" fmla="*/ 798 h 798"/>
                </a:gdLst>
                <a:ahLst/>
                <a:cxnLst>
                  <a:cxn ang="0">
                    <a:pos x="T0" y="T1"/>
                  </a:cxn>
                  <a:cxn ang="0">
                    <a:pos x="T2" y="T3"/>
                  </a:cxn>
                  <a:cxn ang="0">
                    <a:pos x="T4" y="T5"/>
                  </a:cxn>
                  <a:cxn ang="0">
                    <a:pos x="T6" y="T7"/>
                  </a:cxn>
                  <a:cxn ang="0">
                    <a:pos x="T8" y="T9"/>
                  </a:cxn>
                  <a:cxn ang="0">
                    <a:pos x="T10" y="T11"/>
                  </a:cxn>
                  <a:cxn ang="0">
                    <a:pos x="T12" y="T13"/>
                  </a:cxn>
                </a:cxnLst>
                <a:rect l="0" t="0" r="r" b="b"/>
                <a:pathLst>
                  <a:path w="1137" h="798">
                    <a:moveTo>
                      <a:pt x="1137" y="798"/>
                    </a:moveTo>
                    <a:lnTo>
                      <a:pt x="0" y="798"/>
                    </a:lnTo>
                    <a:lnTo>
                      <a:pt x="0" y="0"/>
                    </a:lnTo>
                    <a:lnTo>
                      <a:pt x="35" y="0"/>
                    </a:lnTo>
                    <a:lnTo>
                      <a:pt x="35" y="775"/>
                    </a:lnTo>
                    <a:lnTo>
                      <a:pt x="1137" y="775"/>
                    </a:lnTo>
                    <a:lnTo>
                      <a:pt x="1137" y="798"/>
                    </a:lnTo>
                    <a:close/>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íṧḷïḋè">
                <a:extLst>
                  <a:ext uri="{FF2B5EF4-FFF2-40B4-BE49-F238E27FC236}">
                    <a16:creationId xmlns:a16="http://schemas.microsoft.com/office/drawing/2014/main" id="{A4EB47C4-9BEA-44B5-8967-C760E01F6C40}"/>
                  </a:ext>
                </a:extLst>
              </p:cNvPr>
              <p:cNvSpPr/>
              <p:nvPr/>
            </p:nvSpPr>
            <p:spPr bwMode="auto">
              <a:xfrm>
                <a:off x="6213475" y="3663951"/>
                <a:ext cx="1281113" cy="850900"/>
              </a:xfrm>
              <a:custGeom>
                <a:avLst/>
                <a:gdLst>
                  <a:gd name="T0" fmla="*/ 22 w 807"/>
                  <a:gd name="T1" fmla="*/ 536 h 536"/>
                  <a:gd name="T2" fmla="*/ 0 w 807"/>
                  <a:gd name="T3" fmla="*/ 513 h 536"/>
                  <a:gd name="T4" fmla="*/ 216 w 807"/>
                  <a:gd name="T5" fmla="*/ 251 h 536"/>
                  <a:gd name="T6" fmla="*/ 341 w 807"/>
                  <a:gd name="T7" fmla="*/ 445 h 536"/>
                  <a:gd name="T8" fmla="*/ 466 w 807"/>
                  <a:gd name="T9" fmla="*/ 297 h 536"/>
                  <a:gd name="T10" fmla="*/ 591 w 807"/>
                  <a:gd name="T11" fmla="*/ 342 h 536"/>
                  <a:gd name="T12" fmla="*/ 784 w 807"/>
                  <a:gd name="T13" fmla="*/ 0 h 536"/>
                  <a:gd name="T14" fmla="*/ 807 w 807"/>
                  <a:gd name="T15" fmla="*/ 12 h 536"/>
                  <a:gd name="T16" fmla="*/ 614 w 807"/>
                  <a:gd name="T17" fmla="*/ 388 h 536"/>
                  <a:gd name="T18" fmla="*/ 477 w 807"/>
                  <a:gd name="T19" fmla="*/ 331 h 536"/>
                  <a:gd name="T20" fmla="*/ 341 w 807"/>
                  <a:gd name="T21" fmla="*/ 502 h 536"/>
                  <a:gd name="T22" fmla="*/ 216 w 807"/>
                  <a:gd name="T23" fmla="*/ 297 h 536"/>
                  <a:gd name="T24" fmla="*/ 22 w 807"/>
                  <a:gd name="T25" fmla="*/ 53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7" h="536">
                    <a:moveTo>
                      <a:pt x="22" y="536"/>
                    </a:moveTo>
                    <a:lnTo>
                      <a:pt x="0" y="513"/>
                    </a:lnTo>
                    <a:lnTo>
                      <a:pt x="216" y="251"/>
                    </a:lnTo>
                    <a:lnTo>
                      <a:pt x="341" y="445"/>
                    </a:lnTo>
                    <a:lnTo>
                      <a:pt x="466" y="297"/>
                    </a:lnTo>
                    <a:lnTo>
                      <a:pt x="591" y="342"/>
                    </a:lnTo>
                    <a:lnTo>
                      <a:pt x="784" y="0"/>
                    </a:lnTo>
                    <a:lnTo>
                      <a:pt x="807" y="12"/>
                    </a:lnTo>
                    <a:lnTo>
                      <a:pt x="614" y="388"/>
                    </a:lnTo>
                    <a:lnTo>
                      <a:pt x="477" y="331"/>
                    </a:lnTo>
                    <a:lnTo>
                      <a:pt x="341" y="502"/>
                    </a:lnTo>
                    <a:lnTo>
                      <a:pt x="216" y="297"/>
                    </a:lnTo>
                    <a:lnTo>
                      <a:pt x="22" y="536"/>
                    </a:lnTo>
                    <a:close/>
                  </a:path>
                </a:pathLst>
              </a:custGeom>
              <a:solidFill>
                <a:srgbClr val="96B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ś1iḋè">
                <a:extLst>
                  <a:ext uri="{FF2B5EF4-FFF2-40B4-BE49-F238E27FC236}">
                    <a16:creationId xmlns:a16="http://schemas.microsoft.com/office/drawing/2014/main" id="{BAFE13E4-CAB6-47CC-A4C3-B5582AADF3F7}"/>
                  </a:ext>
                </a:extLst>
              </p:cNvPr>
              <p:cNvSpPr/>
              <p:nvPr/>
            </p:nvSpPr>
            <p:spPr bwMode="auto">
              <a:xfrm>
                <a:off x="7350125" y="3536951"/>
                <a:ext cx="198438" cy="236538"/>
              </a:xfrm>
              <a:custGeom>
                <a:avLst/>
                <a:gdLst>
                  <a:gd name="T0" fmla="*/ 11 w 11"/>
                  <a:gd name="T1" fmla="*/ 0 h 13"/>
                  <a:gd name="T2" fmla="*/ 11 w 11"/>
                  <a:gd name="T3" fmla="*/ 13 h 13"/>
                  <a:gd name="T4" fmla="*/ 7 w 11"/>
                  <a:gd name="T5" fmla="*/ 8 h 13"/>
                  <a:gd name="T6" fmla="*/ 0 w 11"/>
                  <a:gd name="T7" fmla="*/ 7 h 13"/>
                  <a:gd name="T8" fmla="*/ 11 w 11"/>
                  <a:gd name="T9" fmla="*/ 0 h 13"/>
                </a:gdLst>
                <a:ahLst/>
                <a:cxnLst>
                  <a:cxn ang="0">
                    <a:pos x="T0" y="T1"/>
                  </a:cxn>
                  <a:cxn ang="0">
                    <a:pos x="T2" y="T3"/>
                  </a:cxn>
                  <a:cxn ang="0">
                    <a:pos x="T4" y="T5"/>
                  </a:cxn>
                  <a:cxn ang="0">
                    <a:pos x="T6" y="T7"/>
                  </a:cxn>
                  <a:cxn ang="0">
                    <a:pos x="T8" y="T9"/>
                  </a:cxn>
                </a:cxnLst>
                <a:rect l="0" t="0" r="r" b="b"/>
                <a:pathLst>
                  <a:path w="11" h="13">
                    <a:moveTo>
                      <a:pt x="11" y="0"/>
                    </a:moveTo>
                    <a:cubicBezTo>
                      <a:pt x="11" y="4"/>
                      <a:pt x="10" y="9"/>
                      <a:pt x="11" y="13"/>
                    </a:cubicBezTo>
                    <a:cubicBezTo>
                      <a:pt x="7" y="8"/>
                      <a:pt x="7" y="8"/>
                      <a:pt x="7" y="8"/>
                    </a:cubicBezTo>
                    <a:cubicBezTo>
                      <a:pt x="0" y="7"/>
                      <a:pt x="0" y="7"/>
                      <a:pt x="0" y="7"/>
                    </a:cubicBezTo>
                    <a:cubicBezTo>
                      <a:pt x="4" y="6"/>
                      <a:pt x="8" y="3"/>
                      <a:pt x="11" y="0"/>
                    </a:cubicBezTo>
                    <a:close/>
                  </a:path>
                </a:pathLst>
              </a:custGeom>
              <a:solidFill>
                <a:srgbClr val="96B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išḻiḑê">
                <a:extLst>
                  <a:ext uri="{FF2B5EF4-FFF2-40B4-BE49-F238E27FC236}">
                    <a16:creationId xmlns:a16="http://schemas.microsoft.com/office/drawing/2014/main" id="{D4CAEDDD-2B36-4F9E-AC4B-3FBC6D95A64D}"/>
                  </a:ext>
                </a:extLst>
              </p:cNvPr>
              <p:cNvSpPr/>
              <p:nvPr/>
            </p:nvSpPr>
            <p:spPr bwMode="auto">
              <a:xfrm>
                <a:off x="6069013" y="4803776"/>
                <a:ext cx="1785938" cy="14605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3" name="ïṩ1íḋé">
                <a:extLst>
                  <a:ext uri="{FF2B5EF4-FFF2-40B4-BE49-F238E27FC236}">
                    <a16:creationId xmlns:a16="http://schemas.microsoft.com/office/drawing/2014/main" id="{9621D4A9-DB6D-45DA-8F2C-415A6E0D92E0}"/>
                  </a:ext>
                </a:extLst>
              </p:cNvPr>
              <p:cNvSpPr/>
              <p:nvPr/>
            </p:nvSpPr>
            <p:spPr bwMode="auto">
              <a:xfrm>
                <a:off x="6069013" y="5094288"/>
                <a:ext cx="1785938" cy="125413"/>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4" name="íş1iḋé">
                <a:extLst>
                  <a:ext uri="{FF2B5EF4-FFF2-40B4-BE49-F238E27FC236}">
                    <a16:creationId xmlns:a16="http://schemas.microsoft.com/office/drawing/2014/main" id="{C730E2FE-7945-442E-B89A-14ACEEC9FB8A}"/>
                  </a:ext>
                </a:extLst>
              </p:cNvPr>
              <p:cNvSpPr/>
              <p:nvPr/>
            </p:nvSpPr>
            <p:spPr bwMode="auto">
              <a:xfrm>
                <a:off x="3433763" y="2759076"/>
                <a:ext cx="2184400" cy="1357313"/>
              </a:xfrm>
              <a:custGeom>
                <a:avLst/>
                <a:gdLst>
                  <a:gd name="T0" fmla="*/ 1376 w 1376"/>
                  <a:gd name="T1" fmla="*/ 855 h 855"/>
                  <a:gd name="T2" fmla="*/ 0 w 1376"/>
                  <a:gd name="T3" fmla="*/ 855 h 855"/>
                  <a:gd name="T4" fmla="*/ 0 w 1376"/>
                  <a:gd name="T5" fmla="*/ 0 h 855"/>
                  <a:gd name="T6" fmla="*/ 23 w 1376"/>
                  <a:gd name="T7" fmla="*/ 0 h 855"/>
                  <a:gd name="T8" fmla="*/ 23 w 1376"/>
                  <a:gd name="T9" fmla="*/ 832 h 855"/>
                  <a:gd name="T10" fmla="*/ 1376 w 1376"/>
                  <a:gd name="T11" fmla="*/ 832 h 855"/>
                  <a:gd name="T12" fmla="*/ 1376 w 1376"/>
                  <a:gd name="T13" fmla="*/ 855 h 855"/>
                </a:gdLst>
                <a:ahLst/>
                <a:cxnLst>
                  <a:cxn ang="0">
                    <a:pos x="T0" y="T1"/>
                  </a:cxn>
                  <a:cxn ang="0">
                    <a:pos x="T2" y="T3"/>
                  </a:cxn>
                  <a:cxn ang="0">
                    <a:pos x="T4" y="T5"/>
                  </a:cxn>
                  <a:cxn ang="0">
                    <a:pos x="T6" y="T7"/>
                  </a:cxn>
                  <a:cxn ang="0">
                    <a:pos x="T8" y="T9"/>
                  </a:cxn>
                  <a:cxn ang="0">
                    <a:pos x="T10" y="T11"/>
                  </a:cxn>
                  <a:cxn ang="0">
                    <a:pos x="T12" y="T13"/>
                  </a:cxn>
                </a:cxnLst>
                <a:rect l="0" t="0" r="r" b="b"/>
                <a:pathLst>
                  <a:path w="1376" h="855">
                    <a:moveTo>
                      <a:pt x="1376" y="855"/>
                    </a:moveTo>
                    <a:lnTo>
                      <a:pt x="0" y="855"/>
                    </a:lnTo>
                    <a:lnTo>
                      <a:pt x="0" y="0"/>
                    </a:lnTo>
                    <a:lnTo>
                      <a:pt x="23" y="0"/>
                    </a:lnTo>
                    <a:lnTo>
                      <a:pt x="23" y="832"/>
                    </a:lnTo>
                    <a:lnTo>
                      <a:pt x="1376" y="832"/>
                    </a:lnTo>
                    <a:lnTo>
                      <a:pt x="1376" y="855"/>
                    </a:lnTo>
                    <a:close/>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îṣḷïďè">
                <a:extLst>
                  <a:ext uri="{FF2B5EF4-FFF2-40B4-BE49-F238E27FC236}">
                    <a16:creationId xmlns:a16="http://schemas.microsoft.com/office/drawing/2014/main" id="{4F387578-688D-4079-84D8-FBF8EE6BDBDC}"/>
                  </a:ext>
                </a:extLst>
              </p:cNvPr>
              <p:cNvSpPr/>
              <p:nvPr/>
            </p:nvSpPr>
            <p:spPr bwMode="auto">
              <a:xfrm>
                <a:off x="3379788" y="4351338"/>
                <a:ext cx="1047750" cy="977900"/>
              </a:xfrm>
              <a:custGeom>
                <a:avLst/>
                <a:gdLst>
                  <a:gd name="T0" fmla="*/ 29 w 58"/>
                  <a:gd name="T1" fmla="*/ 25 h 54"/>
                  <a:gd name="T2" fmla="*/ 49 w 58"/>
                  <a:gd name="T3" fmla="*/ 10 h 54"/>
                  <a:gd name="T4" fmla="*/ 44 w 58"/>
                  <a:gd name="T5" fmla="*/ 45 h 54"/>
                  <a:gd name="T6" fmla="*/ 9 w 58"/>
                  <a:gd name="T7" fmla="*/ 40 h 54"/>
                  <a:gd name="T8" fmla="*/ 14 w 58"/>
                  <a:gd name="T9" fmla="*/ 5 h 54"/>
                  <a:gd name="T10" fmla="*/ 29 w 58"/>
                  <a:gd name="T11" fmla="*/ 0 h 54"/>
                  <a:gd name="T12" fmla="*/ 29 w 58"/>
                  <a:gd name="T13" fmla="*/ 25 h 54"/>
                </a:gdLst>
                <a:ahLst/>
                <a:cxnLst>
                  <a:cxn ang="0">
                    <a:pos x="T0" y="T1"/>
                  </a:cxn>
                  <a:cxn ang="0">
                    <a:pos x="T2" y="T3"/>
                  </a:cxn>
                  <a:cxn ang="0">
                    <a:pos x="T4" y="T5"/>
                  </a:cxn>
                  <a:cxn ang="0">
                    <a:pos x="T6" y="T7"/>
                  </a:cxn>
                  <a:cxn ang="0">
                    <a:pos x="T8" y="T9"/>
                  </a:cxn>
                  <a:cxn ang="0">
                    <a:pos x="T10" y="T11"/>
                  </a:cxn>
                  <a:cxn ang="0">
                    <a:pos x="T12" y="T13"/>
                  </a:cxn>
                </a:cxnLst>
                <a:rect l="0" t="0" r="r" b="b"/>
                <a:pathLst>
                  <a:path w="58" h="54">
                    <a:moveTo>
                      <a:pt x="29" y="25"/>
                    </a:moveTo>
                    <a:cubicBezTo>
                      <a:pt x="49" y="10"/>
                      <a:pt x="49" y="10"/>
                      <a:pt x="49" y="10"/>
                    </a:cubicBezTo>
                    <a:cubicBezTo>
                      <a:pt x="58" y="21"/>
                      <a:pt x="55" y="37"/>
                      <a:pt x="44" y="45"/>
                    </a:cubicBezTo>
                    <a:cubicBezTo>
                      <a:pt x="32" y="54"/>
                      <a:pt x="17" y="51"/>
                      <a:pt x="9" y="40"/>
                    </a:cubicBezTo>
                    <a:cubicBezTo>
                      <a:pt x="0" y="28"/>
                      <a:pt x="3" y="13"/>
                      <a:pt x="14" y="5"/>
                    </a:cubicBezTo>
                    <a:cubicBezTo>
                      <a:pt x="19" y="1"/>
                      <a:pt x="23" y="0"/>
                      <a:pt x="29" y="0"/>
                    </a:cubicBezTo>
                    <a:lnTo>
                      <a:pt x="29" y="25"/>
                    </a:lnTo>
                    <a:close/>
                  </a:path>
                </a:pathLst>
              </a:custGeom>
              <a:solidFill>
                <a:srgbClr val="007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iṧḷîdê">
                <a:extLst>
                  <a:ext uri="{FF2B5EF4-FFF2-40B4-BE49-F238E27FC236}">
                    <a16:creationId xmlns:a16="http://schemas.microsoft.com/office/drawing/2014/main" id="{2E360554-54B0-4723-91F8-F5AF0892A55F}"/>
                  </a:ext>
                </a:extLst>
              </p:cNvPr>
              <p:cNvSpPr/>
              <p:nvPr/>
            </p:nvSpPr>
            <p:spPr bwMode="auto">
              <a:xfrm>
                <a:off x="3903663" y="4351338"/>
                <a:ext cx="360363" cy="452438"/>
              </a:xfrm>
              <a:custGeom>
                <a:avLst/>
                <a:gdLst>
                  <a:gd name="T0" fmla="*/ 0 w 20"/>
                  <a:gd name="T1" fmla="*/ 25 h 25"/>
                  <a:gd name="T2" fmla="*/ 0 w 20"/>
                  <a:gd name="T3" fmla="*/ 0 h 25"/>
                  <a:gd name="T4" fmla="*/ 20 w 20"/>
                  <a:gd name="T5" fmla="*/ 10 h 25"/>
                  <a:gd name="T6" fmla="*/ 0 w 20"/>
                  <a:gd name="T7" fmla="*/ 25 h 25"/>
                </a:gdLst>
                <a:ahLst/>
                <a:cxnLst>
                  <a:cxn ang="0">
                    <a:pos x="T0" y="T1"/>
                  </a:cxn>
                  <a:cxn ang="0">
                    <a:pos x="T2" y="T3"/>
                  </a:cxn>
                  <a:cxn ang="0">
                    <a:pos x="T4" y="T5"/>
                  </a:cxn>
                  <a:cxn ang="0">
                    <a:pos x="T6" y="T7"/>
                  </a:cxn>
                </a:cxnLst>
                <a:rect l="0" t="0" r="r" b="b"/>
                <a:pathLst>
                  <a:path w="20" h="25">
                    <a:moveTo>
                      <a:pt x="0" y="25"/>
                    </a:moveTo>
                    <a:cubicBezTo>
                      <a:pt x="0" y="0"/>
                      <a:pt x="0" y="0"/>
                      <a:pt x="0" y="0"/>
                    </a:cubicBezTo>
                    <a:cubicBezTo>
                      <a:pt x="8" y="0"/>
                      <a:pt x="15" y="3"/>
                      <a:pt x="20" y="10"/>
                    </a:cubicBezTo>
                    <a:lnTo>
                      <a:pt x="0" y="25"/>
                    </a:ln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işḻidé">
                <a:extLst>
                  <a:ext uri="{FF2B5EF4-FFF2-40B4-BE49-F238E27FC236}">
                    <a16:creationId xmlns:a16="http://schemas.microsoft.com/office/drawing/2014/main" id="{B7EE0B76-9AF2-4719-95F1-60C5A5D7C174}"/>
                  </a:ext>
                </a:extLst>
              </p:cNvPr>
              <p:cNvSpPr/>
              <p:nvPr/>
            </p:nvSpPr>
            <p:spPr bwMode="auto">
              <a:xfrm>
                <a:off x="4516438" y="4351338"/>
                <a:ext cx="974725" cy="977900"/>
              </a:xfrm>
              <a:custGeom>
                <a:avLst/>
                <a:gdLst>
                  <a:gd name="T0" fmla="*/ 43 w 54"/>
                  <a:gd name="T1" fmla="*/ 45 h 54"/>
                  <a:gd name="T2" fmla="*/ 8 w 54"/>
                  <a:gd name="T3" fmla="*/ 40 h 54"/>
                  <a:gd name="T4" fmla="*/ 13 w 54"/>
                  <a:gd name="T5" fmla="*/ 5 h 54"/>
                  <a:gd name="T6" fmla="*/ 28 w 54"/>
                  <a:gd name="T7" fmla="*/ 0 h 54"/>
                  <a:gd name="T8" fmla="*/ 28 w 54"/>
                  <a:gd name="T9" fmla="*/ 25 h 54"/>
                  <a:gd name="T10" fmla="*/ 49 w 54"/>
                  <a:gd name="T11" fmla="*/ 10 h 54"/>
                  <a:gd name="T12" fmla="*/ 53 w 54"/>
                  <a:gd name="T13" fmla="*/ 22 h 54"/>
                  <a:gd name="T14" fmla="*/ 43 w 54"/>
                  <a:gd name="T15" fmla="*/ 45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43" y="45"/>
                    </a:moveTo>
                    <a:cubicBezTo>
                      <a:pt x="32" y="54"/>
                      <a:pt x="16" y="51"/>
                      <a:pt x="8" y="40"/>
                    </a:cubicBezTo>
                    <a:cubicBezTo>
                      <a:pt x="0" y="28"/>
                      <a:pt x="2" y="13"/>
                      <a:pt x="13" y="5"/>
                    </a:cubicBezTo>
                    <a:cubicBezTo>
                      <a:pt x="18" y="1"/>
                      <a:pt x="23" y="0"/>
                      <a:pt x="28" y="0"/>
                    </a:cubicBezTo>
                    <a:cubicBezTo>
                      <a:pt x="28" y="25"/>
                      <a:pt x="28" y="25"/>
                      <a:pt x="28" y="25"/>
                    </a:cubicBezTo>
                    <a:cubicBezTo>
                      <a:pt x="49" y="10"/>
                      <a:pt x="49" y="10"/>
                      <a:pt x="49" y="10"/>
                    </a:cubicBezTo>
                    <a:cubicBezTo>
                      <a:pt x="51" y="14"/>
                      <a:pt x="53" y="18"/>
                      <a:pt x="53" y="22"/>
                    </a:cubicBezTo>
                    <a:cubicBezTo>
                      <a:pt x="54" y="30"/>
                      <a:pt x="51" y="40"/>
                      <a:pt x="43" y="45"/>
                    </a:cubicBezTo>
                    <a:close/>
                  </a:path>
                </a:pathLst>
              </a:custGeom>
              <a:solidFill>
                <a:srgbClr val="007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ṣlïḑe">
                <a:extLst>
                  <a:ext uri="{FF2B5EF4-FFF2-40B4-BE49-F238E27FC236}">
                    <a16:creationId xmlns:a16="http://schemas.microsoft.com/office/drawing/2014/main" id="{F4895B4F-7CD4-4488-A27F-B30FC74A2DB9}"/>
                  </a:ext>
                </a:extLst>
              </p:cNvPr>
              <p:cNvSpPr/>
              <p:nvPr/>
            </p:nvSpPr>
            <p:spPr bwMode="auto">
              <a:xfrm>
                <a:off x="5022850" y="4351338"/>
                <a:ext cx="377825" cy="452438"/>
              </a:xfrm>
              <a:custGeom>
                <a:avLst/>
                <a:gdLst>
                  <a:gd name="T0" fmla="*/ 21 w 21"/>
                  <a:gd name="T1" fmla="*/ 10 h 25"/>
                  <a:gd name="T2" fmla="*/ 0 w 21"/>
                  <a:gd name="T3" fmla="*/ 25 h 25"/>
                  <a:gd name="T4" fmla="*/ 0 w 21"/>
                  <a:gd name="T5" fmla="*/ 0 h 25"/>
                  <a:gd name="T6" fmla="*/ 21 w 21"/>
                  <a:gd name="T7" fmla="*/ 10 h 25"/>
                </a:gdLst>
                <a:ahLst/>
                <a:cxnLst>
                  <a:cxn ang="0">
                    <a:pos x="T0" y="T1"/>
                  </a:cxn>
                  <a:cxn ang="0">
                    <a:pos x="T2" y="T3"/>
                  </a:cxn>
                  <a:cxn ang="0">
                    <a:pos x="T4" y="T5"/>
                  </a:cxn>
                  <a:cxn ang="0">
                    <a:pos x="T6" y="T7"/>
                  </a:cxn>
                </a:cxnLst>
                <a:rect l="0" t="0" r="r" b="b"/>
                <a:pathLst>
                  <a:path w="21" h="25">
                    <a:moveTo>
                      <a:pt x="21" y="10"/>
                    </a:moveTo>
                    <a:cubicBezTo>
                      <a:pt x="0" y="25"/>
                      <a:pt x="0" y="25"/>
                      <a:pt x="0" y="25"/>
                    </a:cubicBezTo>
                    <a:cubicBezTo>
                      <a:pt x="0" y="0"/>
                      <a:pt x="0" y="0"/>
                      <a:pt x="0" y="0"/>
                    </a:cubicBezTo>
                    <a:cubicBezTo>
                      <a:pt x="9" y="0"/>
                      <a:pt x="16" y="3"/>
                      <a:pt x="21" y="10"/>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îşļiḍè">
                <a:extLst>
                  <a:ext uri="{FF2B5EF4-FFF2-40B4-BE49-F238E27FC236}">
                    <a16:creationId xmlns:a16="http://schemas.microsoft.com/office/drawing/2014/main" id="{7B843C17-2638-4404-A93B-ED48F2F51C43}"/>
                  </a:ext>
                </a:extLst>
              </p:cNvPr>
              <p:cNvSpPr/>
              <p:nvPr/>
            </p:nvSpPr>
            <p:spPr bwMode="auto">
              <a:xfrm>
                <a:off x="5022850" y="4351338"/>
                <a:ext cx="450850" cy="452438"/>
              </a:xfrm>
              <a:custGeom>
                <a:avLst/>
                <a:gdLst>
                  <a:gd name="T0" fmla="*/ 25 w 25"/>
                  <a:gd name="T1" fmla="*/ 22 h 25"/>
                  <a:gd name="T2" fmla="*/ 25 w 25"/>
                  <a:gd name="T3" fmla="*/ 22 h 25"/>
                  <a:gd name="T4" fmla="*/ 0 w 25"/>
                  <a:gd name="T5" fmla="*/ 25 h 25"/>
                  <a:gd name="T6" fmla="*/ 0 w 25"/>
                  <a:gd name="T7" fmla="*/ 0 h 25"/>
                  <a:gd name="T8" fmla="*/ 21 w 25"/>
                  <a:gd name="T9" fmla="*/ 10 h 25"/>
                  <a:gd name="T10" fmla="*/ 25 w 25"/>
                  <a:gd name="T11" fmla="*/ 22 h 25"/>
                </a:gdLst>
                <a:ahLst/>
                <a:cxnLst>
                  <a:cxn ang="0">
                    <a:pos x="T0" y="T1"/>
                  </a:cxn>
                  <a:cxn ang="0">
                    <a:pos x="T2" y="T3"/>
                  </a:cxn>
                  <a:cxn ang="0">
                    <a:pos x="T4" y="T5"/>
                  </a:cxn>
                  <a:cxn ang="0">
                    <a:pos x="T6" y="T7"/>
                  </a:cxn>
                  <a:cxn ang="0">
                    <a:pos x="T8" y="T9"/>
                  </a:cxn>
                  <a:cxn ang="0">
                    <a:pos x="T10" y="T11"/>
                  </a:cxn>
                </a:cxnLst>
                <a:rect l="0" t="0" r="r" b="b"/>
                <a:pathLst>
                  <a:path w="25" h="25">
                    <a:moveTo>
                      <a:pt x="25" y="22"/>
                    </a:moveTo>
                    <a:cubicBezTo>
                      <a:pt x="25" y="22"/>
                      <a:pt x="25" y="22"/>
                      <a:pt x="25" y="22"/>
                    </a:cubicBezTo>
                    <a:cubicBezTo>
                      <a:pt x="0" y="25"/>
                      <a:pt x="0" y="25"/>
                      <a:pt x="0" y="25"/>
                    </a:cubicBezTo>
                    <a:cubicBezTo>
                      <a:pt x="0" y="0"/>
                      <a:pt x="0" y="0"/>
                      <a:pt x="0" y="0"/>
                    </a:cubicBezTo>
                    <a:cubicBezTo>
                      <a:pt x="9" y="0"/>
                      <a:pt x="16" y="3"/>
                      <a:pt x="21" y="10"/>
                    </a:cubicBezTo>
                    <a:cubicBezTo>
                      <a:pt x="23" y="14"/>
                      <a:pt x="25" y="18"/>
                      <a:pt x="25" y="22"/>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ṡ1íḑé">
                <a:extLst>
                  <a:ext uri="{FF2B5EF4-FFF2-40B4-BE49-F238E27FC236}">
                    <a16:creationId xmlns:a16="http://schemas.microsoft.com/office/drawing/2014/main" id="{223D56A2-96E2-4D6A-A726-9A43FF2A6CEA}"/>
                  </a:ext>
                </a:extLst>
              </p:cNvPr>
              <p:cNvSpPr/>
              <p:nvPr/>
            </p:nvSpPr>
            <p:spPr bwMode="auto">
              <a:xfrm>
                <a:off x="5780088" y="2759076"/>
                <a:ext cx="71438" cy="73025"/>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1" name="îṩḻídé">
                <a:extLst>
                  <a:ext uri="{FF2B5EF4-FFF2-40B4-BE49-F238E27FC236}">
                    <a16:creationId xmlns:a16="http://schemas.microsoft.com/office/drawing/2014/main" id="{077BA161-CA88-473A-B040-96CE6214444F}"/>
                  </a:ext>
                </a:extLst>
              </p:cNvPr>
              <p:cNvSpPr/>
              <p:nvPr/>
            </p:nvSpPr>
            <p:spPr bwMode="auto">
              <a:xfrm>
                <a:off x="5780088" y="2959101"/>
                <a:ext cx="71438" cy="2116138"/>
              </a:xfrm>
              <a:custGeom>
                <a:avLst/>
                <a:gdLst>
                  <a:gd name="T0" fmla="*/ 45 w 45"/>
                  <a:gd name="T1" fmla="*/ 1333 h 1333"/>
                  <a:gd name="T2" fmla="*/ 0 w 45"/>
                  <a:gd name="T3" fmla="*/ 1333 h 1333"/>
                  <a:gd name="T4" fmla="*/ 0 w 45"/>
                  <a:gd name="T5" fmla="*/ 1254 h 1333"/>
                  <a:gd name="T6" fmla="*/ 45 w 45"/>
                  <a:gd name="T7" fmla="*/ 1254 h 1333"/>
                  <a:gd name="T8" fmla="*/ 45 w 45"/>
                  <a:gd name="T9" fmla="*/ 1333 h 1333"/>
                  <a:gd name="T10" fmla="*/ 45 w 45"/>
                  <a:gd name="T11" fmla="*/ 1174 h 1333"/>
                  <a:gd name="T12" fmla="*/ 0 w 45"/>
                  <a:gd name="T13" fmla="*/ 1174 h 1333"/>
                  <a:gd name="T14" fmla="*/ 0 w 45"/>
                  <a:gd name="T15" fmla="*/ 1094 h 1333"/>
                  <a:gd name="T16" fmla="*/ 45 w 45"/>
                  <a:gd name="T17" fmla="*/ 1094 h 1333"/>
                  <a:gd name="T18" fmla="*/ 45 w 45"/>
                  <a:gd name="T19" fmla="*/ 1174 h 1333"/>
                  <a:gd name="T20" fmla="*/ 45 w 45"/>
                  <a:gd name="T21" fmla="*/ 1014 h 1333"/>
                  <a:gd name="T22" fmla="*/ 0 w 45"/>
                  <a:gd name="T23" fmla="*/ 1014 h 1333"/>
                  <a:gd name="T24" fmla="*/ 0 w 45"/>
                  <a:gd name="T25" fmla="*/ 934 h 1333"/>
                  <a:gd name="T26" fmla="*/ 45 w 45"/>
                  <a:gd name="T27" fmla="*/ 934 h 1333"/>
                  <a:gd name="T28" fmla="*/ 45 w 45"/>
                  <a:gd name="T29" fmla="*/ 1014 h 1333"/>
                  <a:gd name="T30" fmla="*/ 45 w 45"/>
                  <a:gd name="T31" fmla="*/ 855 h 1333"/>
                  <a:gd name="T32" fmla="*/ 0 w 45"/>
                  <a:gd name="T33" fmla="*/ 855 h 1333"/>
                  <a:gd name="T34" fmla="*/ 0 w 45"/>
                  <a:gd name="T35" fmla="*/ 786 h 1333"/>
                  <a:gd name="T36" fmla="*/ 45 w 45"/>
                  <a:gd name="T37" fmla="*/ 786 h 1333"/>
                  <a:gd name="T38" fmla="*/ 45 w 45"/>
                  <a:gd name="T39" fmla="*/ 855 h 1333"/>
                  <a:gd name="T40" fmla="*/ 45 w 45"/>
                  <a:gd name="T41" fmla="*/ 706 h 1333"/>
                  <a:gd name="T42" fmla="*/ 0 w 45"/>
                  <a:gd name="T43" fmla="*/ 706 h 1333"/>
                  <a:gd name="T44" fmla="*/ 0 w 45"/>
                  <a:gd name="T45" fmla="*/ 627 h 1333"/>
                  <a:gd name="T46" fmla="*/ 45 w 45"/>
                  <a:gd name="T47" fmla="*/ 627 h 1333"/>
                  <a:gd name="T48" fmla="*/ 45 w 45"/>
                  <a:gd name="T49" fmla="*/ 706 h 1333"/>
                  <a:gd name="T50" fmla="*/ 45 w 45"/>
                  <a:gd name="T51" fmla="*/ 547 h 1333"/>
                  <a:gd name="T52" fmla="*/ 0 w 45"/>
                  <a:gd name="T53" fmla="*/ 547 h 1333"/>
                  <a:gd name="T54" fmla="*/ 0 w 45"/>
                  <a:gd name="T55" fmla="*/ 467 h 1333"/>
                  <a:gd name="T56" fmla="*/ 45 w 45"/>
                  <a:gd name="T57" fmla="*/ 467 h 1333"/>
                  <a:gd name="T58" fmla="*/ 45 w 45"/>
                  <a:gd name="T59" fmla="*/ 547 h 1333"/>
                  <a:gd name="T60" fmla="*/ 45 w 45"/>
                  <a:gd name="T61" fmla="*/ 387 h 1333"/>
                  <a:gd name="T62" fmla="*/ 0 w 45"/>
                  <a:gd name="T63" fmla="*/ 387 h 1333"/>
                  <a:gd name="T64" fmla="*/ 0 w 45"/>
                  <a:gd name="T65" fmla="*/ 307 h 1333"/>
                  <a:gd name="T66" fmla="*/ 45 w 45"/>
                  <a:gd name="T67" fmla="*/ 307 h 1333"/>
                  <a:gd name="T68" fmla="*/ 45 w 45"/>
                  <a:gd name="T69" fmla="*/ 387 h 1333"/>
                  <a:gd name="T70" fmla="*/ 45 w 45"/>
                  <a:gd name="T71" fmla="*/ 228 h 1333"/>
                  <a:gd name="T72" fmla="*/ 0 w 45"/>
                  <a:gd name="T73" fmla="*/ 228 h 1333"/>
                  <a:gd name="T74" fmla="*/ 0 w 45"/>
                  <a:gd name="T75" fmla="*/ 159 h 1333"/>
                  <a:gd name="T76" fmla="*/ 45 w 45"/>
                  <a:gd name="T77" fmla="*/ 159 h 1333"/>
                  <a:gd name="T78" fmla="*/ 45 w 45"/>
                  <a:gd name="T79" fmla="*/ 228 h 1333"/>
                  <a:gd name="T80" fmla="*/ 45 w 45"/>
                  <a:gd name="T81" fmla="*/ 79 h 1333"/>
                  <a:gd name="T82" fmla="*/ 0 w 45"/>
                  <a:gd name="T83" fmla="*/ 79 h 1333"/>
                  <a:gd name="T84" fmla="*/ 0 w 45"/>
                  <a:gd name="T85" fmla="*/ 0 h 1333"/>
                  <a:gd name="T86" fmla="*/ 45 w 45"/>
                  <a:gd name="T87" fmla="*/ 0 h 1333"/>
                  <a:gd name="T88" fmla="*/ 45 w 45"/>
                  <a:gd name="T89" fmla="*/ 79 h 1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1333">
                    <a:moveTo>
                      <a:pt x="45" y="1333"/>
                    </a:moveTo>
                    <a:lnTo>
                      <a:pt x="0" y="1333"/>
                    </a:lnTo>
                    <a:lnTo>
                      <a:pt x="0" y="1254"/>
                    </a:lnTo>
                    <a:lnTo>
                      <a:pt x="45" y="1254"/>
                    </a:lnTo>
                    <a:lnTo>
                      <a:pt x="45" y="1333"/>
                    </a:lnTo>
                    <a:close/>
                    <a:moveTo>
                      <a:pt x="45" y="1174"/>
                    </a:moveTo>
                    <a:lnTo>
                      <a:pt x="0" y="1174"/>
                    </a:lnTo>
                    <a:lnTo>
                      <a:pt x="0" y="1094"/>
                    </a:lnTo>
                    <a:lnTo>
                      <a:pt x="45" y="1094"/>
                    </a:lnTo>
                    <a:lnTo>
                      <a:pt x="45" y="1174"/>
                    </a:lnTo>
                    <a:close/>
                    <a:moveTo>
                      <a:pt x="45" y="1014"/>
                    </a:moveTo>
                    <a:lnTo>
                      <a:pt x="0" y="1014"/>
                    </a:lnTo>
                    <a:lnTo>
                      <a:pt x="0" y="934"/>
                    </a:lnTo>
                    <a:lnTo>
                      <a:pt x="45" y="934"/>
                    </a:lnTo>
                    <a:lnTo>
                      <a:pt x="45" y="1014"/>
                    </a:lnTo>
                    <a:close/>
                    <a:moveTo>
                      <a:pt x="45" y="855"/>
                    </a:moveTo>
                    <a:lnTo>
                      <a:pt x="0" y="855"/>
                    </a:lnTo>
                    <a:lnTo>
                      <a:pt x="0" y="786"/>
                    </a:lnTo>
                    <a:lnTo>
                      <a:pt x="45" y="786"/>
                    </a:lnTo>
                    <a:lnTo>
                      <a:pt x="45" y="855"/>
                    </a:lnTo>
                    <a:close/>
                    <a:moveTo>
                      <a:pt x="45" y="706"/>
                    </a:moveTo>
                    <a:lnTo>
                      <a:pt x="0" y="706"/>
                    </a:lnTo>
                    <a:lnTo>
                      <a:pt x="0" y="627"/>
                    </a:lnTo>
                    <a:lnTo>
                      <a:pt x="45" y="627"/>
                    </a:lnTo>
                    <a:lnTo>
                      <a:pt x="45" y="706"/>
                    </a:lnTo>
                    <a:close/>
                    <a:moveTo>
                      <a:pt x="45" y="547"/>
                    </a:moveTo>
                    <a:lnTo>
                      <a:pt x="0" y="547"/>
                    </a:lnTo>
                    <a:lnTo>
                      <a:pt x="0" y="467"/>
                    </a:lnTo>
                    <a:lnTo>
                      <a:pt x="45" y="467"/>
                    </a:lnTo>
                    <a:lnTo>
                      <a:pt x="45" y="547"/>
                    </a:lnTo>
                    <a:close/>
                    <a:moveTo>
                      <a:pt x="45" y="387"/>
                    </a:moveTo>
                    <a:lnTo>
                      <a:pt x="0" y="387"/>
                    </a:lnTo>
                    <a:lnTo>
                      <a:pt x="0" y="307"/>
                    </a:lnTo>
                    <a:lnTo>
                      <a:pt x="45" y="307"/>
                    </a:lnTo>
                    <a:lnTo>
                      <a:pt x="45" y="387"/>
                    </a:lnTo>
                    <a:close/>
                    <a:moveTo>
                      <a:pt x="45" y="228"/>
                    </a:moveTo>
                    <a:lnTo>
                      <a:pt x="0" y="228"/>
                    </a:lnTo>
                    <a:lnTo>
                      <a:pt x="0" y="159"/>
                    </a:lnTo>
                    <a:lnTo>
                      <a:pt x="45" y="159"/>
                    </a:lnTo>
                    <a:lnTo>
                      <a:pt x="45" y="228"/>
                    </a:lnTo>
                    <a:close/>
                    <a:moveTo>
                      <a:pt x="45" y="79"/>
                    </a:moveTo>
                    <a:lnTo>
                      <a:pt x="0" y="79"/>
                    </a:lnTo>
                    <a:lnTo>
                      <a:pt x="0" y="0"/>
                    </a:lnTo>
                    <a:lnTo>
                      <a:pt x="45" y="0"/>
                    </a:lnTo>
                    <a:lnTo>
                      <a:pt x="45" y="79"/>
                    </a:ln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śľíḋè">
                <a:extLst>
                  <a:ext uri="{FF2B5EF4-FFF2-40B4-BE49-F238E27FC236}">
                    <a16:creationId xmlns:a16="http://schemas.microsoft.com/office/drawing/2014/main" id="{B3A72452-8379-4C4B-A479-A7DAB3552496}"/>
                  </a:ext>
                </a:extLst>
              </p:cNvPr>
              <p:cNvSpPr/>
              <p:nvPr/>
            </p:nvSpPr>
            <p:spPr bwMode="auto">
              <a:xfrm>
                <a:off x="5780088" y="5202238"/>
                <a:ext cx="71438" cy="53975"/>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3" name="îṡḻíḋé">
                <a:extLst>
                  <a:ext uri="{FF2B5EF4-FFF2-40B4-BE49-F238E27FC236}">
                    <a16:creationId xmlns:a16="http://schemas.microsoft.com/office/drawing/2014/main" id="{D948B4C8-7DAD-4B18-A965-CE64BF495A68}"/>
                  </a:ext>
                </a:extLst>
              </p:cNvPr>
              <p:cNvSpPr/>
              <p:nvPr/>
            </p:nvSpPr>
            <p:spPr bwMode="auto">
              <a:xfrm>
                <a:off x="6808788" y="3375026"/>
                <a:ext cx="288925" cy="71438"/>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4" name="íṣ1îdê">
                <a:extLst>
                  <a:ext uri="{FF2B5EF4-FFF2-40B4-BE49-F238E27FC236}">
                    <a16:creationId xmlns:a16="http://schemas.microsoft.com/office/drawing/2014/main" id="{6AB04B8E-28F5-4785-A8CE-AA4634DA39EE}"/>
                  </a:ext>
                </a:extLst>
              </p:cNvPr>
              <p:cNvSpPr/>
              <p:nvPr/>
            </p:nvSpPr>
            <p:spPr bwMode="auto">
              <a:xfrm>
                <a:off x="6429375" y="3375026"/>
                <a:ext cx="325438" cy="71438"/>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5" name="ïşľîḋê">
                <a:extLst>
                  <a:ext uri="{FF2B5EF4-FFF2-40B4-BE49-F238E27FC236}">
                    <a16:creationId xmlns:a16="http://schemas.microsoft.com/office/drawing/2014/main" id="{21D7147C-D807-4B6E-B6D1-19B5D76F8F5B}"/>
                  </a:ext>
                </a:extLst>
              </p:cNvPr>
              <p:cNvSpPr/>
              <p:nvPr/>
            </p:nvSpPr>
            <p:spPr bwMode="auto">
              <a:xfrm>
                <a:off x="6248400" y="3375026"/>
                <a:ext cx="127000" cy="71438"/>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6" name="îŝľíḍé">
                <a:extLst>
                  <a:ext uri="{FF2B5EF4-FFF2-40B4-BE49-F238E27FC236}">
                    <a16:creationId xmlns:a16="http://schemas.microsoft.com/office/drawing/2014/main" id="{31CB02F1-5B43-487B-BD7C-65B3F78D743E}"/>
                  </a:ext>
                </a:extLst>
              </p:cNvPr>
              <p:cNvSpPr/>
              <p:nvPr/>
            </p:nvSpPr>
            <p:spPr bwMode="auto">
              <a:xfrm>
                <a:off x="6664325" y="3519488"/>
                <a:ext cx="433388" cy="73025"/>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7" name="ïṡľîďè">
                <a:extLst>
                  <a:ext uri="{FF2B5EF4-FFF2-40B4-BE49-F238E27FC236}">
                    <a16:creationId xmlns:a16="http://schemas.microsoft.com/office/drawing/2014/main" id="{0D1EFA96-7706-408E-90DB-44B40E722B22}"/>
                  </a:ext>
                </a:extLst>
              </p:cNvPr>
              <p:cNvSpPr/>
              <p:nvPr/>
            </p:nvSpPr>
            <p:spPr bwMode="auto">
              <a:xfrm>
                <a:off x="6248400" y="3519488"/>
                <a:ext cx="361950" cy="73025"/>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8" name="îṡḷiḑe">
                <a:extLst>
                  <a:ext uri="{FF2B5EF4-FFF2-40B4-BE49-F238E27FC236}">
                    <a16:creationId xmlns:a16="http://schemas.microsoft.com/office/drawing/2014/main" id="{C024E28F-D2F1-4A6D-92A4-B533029088C8}"/>
                  </a:ext>
                </a:extLst>
              </p:cNvPr>
              <p:cNvSpPr/>
              <p:nvPr/>
            </p:nvSpPr>
            <p:spPr bwMode="auto">
              <a:xfrm>
                <a:off x="6862763" y="3663951"/>
                <a:ext cx="234950" cy="73025"/>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9" name="íş1ídê">
                <a:extLst>
                  <a:ext uri="{FF2B5EF4-FFF2-40B4-BE49-F238E27FC236}">
                    <a16:creationId xmlns:a16="http://schemas.microsoft.com/office/drawing/2014/main" id="{A11856CF-2BC4-48A9-97EA-E9ABF12DFC0C}"/>
                  </a:ext>
                </a:extLst>
              </p:cNvPr>
              <p:cNvSpPr/>
              <p:nvPr/>
            </p:nvSpPr>
            <p:spPr bwMode="auto">
              <a:xfrm>
                <a:off x="6411913" y="3663951"/>
                <a:ext cx="377825" cy="73025"/>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0" name="îşľïḍe">
                <a:extLst>
                  <a:ext uri="{FF2B5EF4-FFF2-40B4-BE49-F238E27FC236}">
                    <a16:creationId xmlns:a16="http://schemas.microsoft.com/office/drawing/2014/main" id="{C1FABF47-07F7-4345-A4D2-B8B88A08CA02}"/>
                  </a:ext>
                </a:extLst>
              </p:cNvPr>
              <p:cNvSpPr/>
              <p:nvPr/>
            </p:nvSpPr>
            <p:spPr bwMode="auto">
              <a:xfrm>
                <a:off x="6248400" y="3663951"/>
                <a:ext cx="90488" cy="73025"/>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grpSp>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教育事业统计调查制度</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黑体" panose="02010609060101010101" pitchFamily="49" charset="-122"/>
                <a:ea typeface="黑体" panose="02010609060101010101" pitchFamily="49" charset="-122"/>
                <a:sym typeface="Century Gothic" panose="020B0502020202020204" pitchFamily="34" charset="0"/>
              </a:rPr>
              <a:t>二、教育事业统计调查表（报表）</a:t>
            </a:r>
          </a:p>
        </p:txBody>
      </p:sp>
      <p:sp>
        <p:nvSpPr>
          <p:cNvPr id="71" name="îṧlîdê">
            <a:extLst>
              <a:ext uri="{FF2B5EF4-FFF2-40B4-BE49-F238E27FC236}">
                <a16:creationId xmlns:a16="http://schemas.microsoft.com/office/drawing/2014/main" id="{B8F7B056-53B4-477E-B485-AABB5C22DEFF}"/>
              </a:ext>
            </a:extLst>
          </p:cNvPr>
          <p:cNvSpPr/>
          <p:nvPr/>
        </p:nvSpPr>
        <p:spPr>
          <a:xfrm>
            <a:off x="3132150" y="3972767"/>
            <a:ext cx="841685" cy="841685"/>
          </a:xfrm>
          <a:prstGeom prst="ellipse">
            <a:avLst/>
          </a:prstGeom>
          <a:solidFill>
            <a:schemeClr val="bg1"/>
          </a:solidFill>
          <a:ln w="38100" cap="rnd">
            <a:solidFill>
              <a:schemeClr val="accent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accent1"/>
              </a:solidFill>
              <a:latin typeface="黑体" panose="02010609060101010101" pitchFamily="49" charset="-122"/>
              <a:ea typeface="黑体" panose="02010609060101010101" pitchFamily="49" charset="-122"/>
            </a:endParaRPr>
          </a:p>
        </p:txBody>
      </p:sp>
      <p:sp>
        <p:nvSpPr>
          <p:cNvPr id="72" name="íš1îḓê">
            <a:extLst>
              <a:ext uri="{FF2B5EF4-FFF2-40B4-BE49-F238E27FC236}">
                <a16:creationId xmlns:a16="http://schemas.microsoft.com/office/drawing/2014/main" id="{DBFA8895-781B-46B2-BDE2-3048FB5DB63E}"/>
              </a:ext>
            </a:extLst>
          </p:cNvPr>
          <p:cNvSpPr/>
          <p:nvPr/>
        </p:nvSpPr>
        <p:spPr>
          <a:xfrm>
            <a:off x="8275201" y="3972767"/>
            <a:ext cx="841685" cy="841685"/>
          </a:xfrm>
          <a:prstGeom prst="ellipse">
            <a:avLst/>
          </a:prstGeom>
          <a:solidFill>
            <a:schemeClr val="bg1"/>
          </a:solidFill>
          <a:ln w="38100" cap="rnd">
            <a:solidFill>
              <a:schemeClr val="accent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sp>
        <p:nvSpPr>
          <p:cNvPr id="73" name="ïṡḷîḍê">
            <a:extLst>
              <a:ext uri="{FF2B5EF4-FFF2-40B4-BE49-F238E27FC236}">
                <a16:creationId xmlns:a16="http://schemas.microsoft.com/office/drawing/2014/main" id="{470950BF-A202-4260-8D5D-FEF6BA9C4EB4}"/>
              </a:ext>
            </a:extLst>
          </p:cNvPr>
          <p:cNvSpPr/>
          <p:nvPr/>
        </p:nvSpPr>
        <p:spPr>
          <a:xfrm>
            <a:off x="4262644" y="2306163"/>
            <a:ext cx="841685" cy="841685"/>
          </a:xfrm>
          <a:prstGeom prst="ellipse">
            <a:avLst/>
          </a:prstGeom>
          <a:solidFill>
            <a:schemeClr val="bg1"/>
          </a:solidFill>
          <a:ln w="38100" cap="rnd">
            <a:solidFill>
              <a:schemeClr val="accent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sp>
        <p:nvSpPr>
          <p:cNvPr id="74" name="iṩlíḓè">
            <a:extLst>
              <a:ext uri="{FF2B5EF4-FFF2-40B4-BE49-F238E27FC236}">
                <a16:creationId xmlns:a16="http://schemas.microsoft.com/office/drawing/2014/main" id="{0AEA1DA9-ABF2-457C-90F6-18EB66074C0A}"/>
              </a:ext>
            </a:extLst>
          </p:cNvPr>
          <p:cNvSpPr/>
          <p:nvPr/>
        </p:nvSpPr>
        <p:spPr>
          <a:xfrm>
            <a:off x="7081082" y="2306163"/>
            <a:ext cx="841685" cy="841685"/>
          </a:xfrm>
          <a:prstGeom prst="ellipse">
            <a:avLst/>
          </a:prstGeom>
          <a:solidFill>
            <a:schemeClr val="bg1"/>
          </a:solidFill>
          <a:ln w="38100" cap="rnd">
            <a:solidFill>
              <a:schemeClr val="accent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pic>
        <p:nvPicPr>
          <p:cNvPr id="76" name="图片 75">
            <a:extLst>
              <a:ext uri="{FF2B5EF4-FFF2-40B4-BE49-F238E27FC236}">
                <a16:creationId xmlns:a16="http://schemas.microsoft.com/office/drawing/2014/main" id="{C6F1CC28-214B-41D3-BA5E-D1D7C1BB5C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9747" y="4114902"/>
            <a:ext cx="573576" cy="573576"/>
          </a:xfrm>
          <a:prstGeom prst="rect">
            <a:avLst/>
          </a:prstGeom>
        </p:spPr>
      </p:pic>
      <p:sp>
        <p:nvSpPr>
          <p:cNvPr id="77" name="文本框 76">
            <a:extLst>
              <a:ext uri="{FF2B5EF4-FFF2-40B4-BE49-F238E27FC236}">
                <a16:creationId xmlns:a16="http://schemas.microsoft.com/office/drawing/2014/main" id="{53DDD26B-4577-4257-84CB-6C1AC3D07999}"/>
              </a:ext>
            </a:extLst>
          </p:cNvPr>
          <p:cNvSpPr txBox="1"/>
          <p:nvPr/>
        </p:nvSpPr>
        <p:spPr>
          <a:xfrm>
            <a:off x="3210885" y="4865901"/>
            <a:ext cx="752129" cy="430887"/>
          </a:xfrm>
          <a:prstGeom prst="rect">
            <a:avLst/>
          </a:prstGeom>
          <a:noFill/>
        </p:spPr>
        <p:txBody>
          <a:bodyPr wrap="none" rtlCol="0">
            <a:spAutoFit/>
          </a:bodyPr>
          <a:lstStyle/>
          <a:p>
            <a:pPr algn="ctr"/>
            <a:r>
              <a:rPr lang="zh-CN" altLang="en-US" sz="2200" b="1" dirty="0">
                <a:solidFill>
                  <a:schemeClr val="accent1"/>
                </a:solidFill>
                <a:latin typeface="黑体" panose="02010609060101010101" pitchFamily="49" charset="-122"/>
                <a:ea typeface="黑体" panose="02010609060101010101" pitchFamily="49" charset="-122"/>
              </a:rPr>
              <a:t>学校</a:t>
            </a:r>
            <a:endParaRPr lang="en-US" altLang="zh-CN" sz="2200" b="1" dirty="0">
              <a:solidFill>
                <a:schemeClr val="accent1"/>
              </a:solidFill>
              <a:latin typeface="黑体" panose="02010609060101010101" pitchFamily="49" charset="-122"/>
              <a:ea typeface="黑体" panose="02010609060101010101" pitchFamily="49" charset="-122"/>
            </a:endParaRPr>
          </a:p>
        </p:txBody>
      </p:sp>
      <p:sp>
        <p:nvSpPr>
          <p:cNvPr id="78" name="文本框 77">
            <a:extLst>
              <a:ext uri="{FF2B5EF4-FFF2-40B4-BE49-F238E27FC236}">
                <a16:creationId xmlns:a16="http://schemas.microsoft.com/office/drawing/2014/main" id="{088167AC-A139-4355-BB61-BC9ADCD28948}"/>
              </a:ext>
            </a:extLst>
          </p:cNvPr>
          <p:cNvSpPr txBox="1"/>
          <p:nvPr/>
        </p:nvSpPr>
        <p:spPr>
          <a:xfrm>
            <a:off x="4337531" y="3177606"/>
            <a:ext cx="752129" cy="430887"/>
          </a:xfrm>
          <a:prstGeom prst="rect">
            <a:avLst/>
          </a:prstGeom>
          <a:noFill/>
        </p:spPr>
        <p:txBody>
          <a:bodyPr wrap="none" rtlCol="0">
            <a:spAutoFit/>
          </a:bodyPr>
          <a:lstStyle/>
          <a:p>
            <a:pPr algn="ctr"/>
            <a:r>
              <a:rPr lang="zh-CN" altLang="en-US" sz="2200" b="1" dirty="0">
                <a:solidFill>
                  <a:schemeClr val="accent1"/>
                </a:solidFill>
                <a:latin typeface="黑体" panose="02010609060101010101" pitchFamily="49" charset="-122"/>
                <a:ea typeface="黑体" panose="02010609060101010101" pitchFamily="49" charset="-122"/>
              </a:rPr>
              <a:t>学生</a:t>
            </a:r>
            <a:endParaRPr lang="en-US" altLang="zh-CN" sz="2200" b="1" dirty="0">
              <a:solidFill>
                <a:schemeClr val="accent1"/>
              </a:solidFill>
              <a:latin typeface="黑体" panose="02010609060101010101" pitchFamily="49" charset="-122"/>
              <a:ea typeface="黑体" panose="02010609060101010101" pitchFamily="49" charset="-122"/>
            </a:endParaRPr>
          </a:p>
        </p:txBody>
      </p:sp>
      <p:pic>
        <p:nvPicPr>
          <p:cNvPr id="79" name="图片 78">
            <a:extLst>
              <a:ext uri="{FF2B5EF4-FFF2-40B4-BE49-F238E27FC236}">
                <a16:creationId xmlns:a16="http://schemas.microsoft.com/office/drawing/2014/main" id="{85515458-5F63-40FD-BFB4-3D284E73A7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4593" y="2441567"/>
            <a:ext cx="632251" cy="632251"/>
          </a:xfrm>
          <a:prstGeom prst="rect">
            <a:avLst/>
          </a:prstGeom>
        </p:spPr>
      </p:pic>
      <p:pic>
        <p:nvPicPr>
          <p:cNvPr id="80" name="图片 79">
            <a:extLst>
              <a:ext uri="{FF2B5EF4-FFF2-40B4-BE49-F238E27FC236}">
                <a16:creationId xmlns:a16="http://schemas.microsoft.com/office/drawing/2014/main" id="{E152F42C-F649-4EB4-9A11-750013A14A2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235389" y="2460469"/>
            <a:ext cx="533073" cy="533073"/>
          </a:xfrm>
          <a:prstGeom prst="rect">
            <a:avLst/>
          </a:prstGeom>
        </p:spPr>
      </p:pic>
      <p:pic>
        <p:nvPicPr>
          <p:cNvPr id="81" name="图片 80">
            <a:extLst>
              <a:ext uri="{FF2B5EF4-FFF2-40B4-BE49-F238E27FC236}">
                <a16:creationId xmlns:a16="http://schemas.microsoft.com/office/drawing/2014/main" id="{830FAAE3-EC92-42E0-B1D0-C0F6F6B51DDD}"/>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8428122" y="4169464"/>
            <a:ext cx="540119" cy="540119"/>
          </a:xfrm>
          <a:prstGeom prst="rect">
            <a:avLst/>
          </a:prstGeom>
        </p:spPr>
      </p:pic>
      <p:sp>
        <p:nvSpPr>
          <p:cNvPr id="82" name="文本框 81">
            <a:extLst>
              <a:ext uri="{FF2B5EF4-FFF2-40B4-BE49-F238E27FC236}">
                <a16:creationId xmlns:a16="http://schemas.microsoft.com/office/drawing/2014/main" id="{9B3D576F-6AE5-4B9B-94E0-5FF395FD01E3}"/>
              </a:ext>
            </a:extLst>
          </p:cNvPr>
          <p:cNvSpPr txBox="1"/>
          <p:nvPr/>
        </p:nvSpPr>
        <p:spPr>
          <a:xfrm>
            <a:off x="7128532" y="3185269"/>
            <a:ext cx="752129" cy="430887"/>
          </a:xfrm>
          <a:prstGeom prst="rect">
            <a:avLst/>
          </a:prstGeom>
          <a:noFill/>
        </p:spPr>
        <p:txBody>
          <a:bodyPr wrap="none" rtlCol="0">
            <a:spAutoFit/>
          </a:bodyPr>
          <a:lstStyle/>
          <a:p>
            <a:pPr algn="ctr"/>
            <a:r>
              <a:rPr lang="zh-CN" altLang="en-US" sz="2200" b="1" dirty="0">
                <a:solidFill>
                  <a:schemeClr val="accent1"/>
                </a:solidFill>
                <a:latin typeface="黑体" panose="02010609060101010101" pitchFamily="49" charset="-122"/>
                <a:ea typeface="黑体" panose="02010609060101010101" pitchFamily="49" charset="-122"/>
              </a:rPr>
              <a:t>教师</a:t>
            </a:r>
            <a:endParaRPr lang="en-US" altLang="zh-CN" sz="2200" b="1" dirty="0">
              <a:solidFill>
                <a:schemeClr val="accent1"/>
              </a:solidFill>
              <a:latin typeface="黑体" panose="02010609060101010101" pitchFamily="49" charset="-122"/>
              <a:ea typeface="黑体" panose="02010609060101010101" pitchFamily="49" charset="-122"/>
            </a:endParaRPr>
          </a:p>
        </p:txBody>
      </p:sp>
      <p:sp>
        <p:nvSpPr>
          <p:cNvPr id="83" name="文本框 82">
            <a:extLst>
              <a:ext uri="{FF2B5EF4-FFF2-40B4-BE49-F238E27FC236}">
                <a16:creationId xmlns:a16="http://schemas.microsoft.com/office/drawing/2014/main" id="{7FB71637-7629-4C65-A854-4F30EFABC76E}"/>
              </a:ext>
            </a:extLst>
          </p:cNvPr>
          <p:cNvSpPr txBox="1"/>
          <p:nvPr/>
        </p:nvSpPr>
        <p:spPr>
          <a:xfrm>
            <a:off x="8136155" y="4843625"/>
            <a:ext cx="1319592" cy="430887"/>
          </a:xfrm>
          <a:prstGeom prst="rect">
            <a:avLst/>
          </a:prstGeom>
          <a:noFill/>
        </p:spPr>
        <p:txBody>
          <a:bodyPr wrap="none" rtlCol="0">
            <a:spAutoFit/>
          </a:bodyPr>
          <a:lstStyle/>
          <a:p>
            <a:r>
              <a:rPr lang="zh-CN" altLang="en-US" sz="2200" b="1" dirty="0">
                <a:solidFill>
                  <a:schemeClr val="accent1"/>
                </a:solidFill>
                <a:latin typeface="黑体" panose="02010609060101010101" pitchFamily="49" charset="-122"/>
                <a:ea typeface="黑体" panose="02010609060101010101" pitchFamily="49" charset="-122"/>
              </a:rPr>
              <a:t>办学条件</a:t>
            </a:r>
            <a:endParaRPr lang="en-US" altLang="zh-CN" sz="2200" b="1" dirty="0">
              <a:solidFill>
                <a:schemeClr val="accent1"/>
              </a:solidFill>
              <a:latin typeface="黑体" panose="02010609060101010101" pitchFamily="49" charset="-122"/>
              <a:ea typeface="黑体" panose="02010609060101010101" pitchFamily="49" charset="-122"/>
            </a:endParaRPr>
          </a:p>
        </p:txBody>
      </p:sp>
      <p:sp>
        <p:nvSpPr>
          <p:cNvPr id="122" name="Text Box 76">
            <a:extLst>
              <a:ext uri="{FF2B5EF4-FFF2-40B4-BE49-F238E27FC236}">
                <a16:creationId xmlns:a16="http://schemas.microsoft.com/office/drawing/2014/main" id="{05570D65-5490-4CD1-9EE8-E9283D264D5B}"/>
              </a:ext>
            </a:extLst>
          </p:cNvPr>
          <p:cNvSpPr txBox="1">
            <a:spLocks noChangeArrowheads="1"/>
          </p:cNvSpPr>
          <p:nvPr/>
        </p:nvSpPr>
        <p:spPr bwMode="gray">
          <a:xfrm>
            <a:off x="2242781" y="1590758"/>
            <a:ext cx="1666133" cy="1477328"/>
          </a:xfrm>
          <a:prstGeom prst="rect">
            <a:avLst/>
          </a:prstGeom>
          <a:noFill/>
          <a:ln w="9525" algn="ctr">
            <a:noFill/>
            <a:miter lim="800000"/>
            <a:headEnd/>
            <a:tailEnd/>
          </a:ln>
        </p:spPr>
        <p:txBody>
          <a:bodyPr wrap="square">
            <a:spAutoFit/>
          </a:bodyPr>
          <a:lstStyle/>
          <a:p>
            <a:pPr marL="285750" indent="-285750">
              <a:buFont typeface="Wingdings" panose="05000000000000000000" pitchFamily="2" charset="2"/>
              <a:buChar char="n"/>
              <a:defRPr/>
            </a:pPr>
            <a:r>
              <a:rPr lang="zh-CN" altLang="en-US" b="1" kern="0" dirty="0">
                <a:solidFill>
                  <a:srgbClr val="C00000"/>
                </a:solidFill>
                <a:latin typeface="黑体" panose="02010609060101010101" pitchFamily="49" charset="-122"/>
                <a:ea typeface="黑体" panose="02010609060101010101" pitchFamily="49" charset="-122"/>
              </a:rPr>
              <a:t>毕业生数</a:t>
            </a:r>
            <a:endParaRPr lang="en-US" altLang="zh-CN" b="1" kern="0" dirty="0">
              <a:solidFill>
                <a:srgbClr val="C00000"/>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n"/>
              <a:defRPr/>
            </a:pPr>
            <a:r>
              <a:rPr lang="zh-CN" altLang="en-US" b="1" kern="0" dirty="0">
                <a:solidFill>
                  <a:srgbClr val="C00000"/>
                </a:solidFill>
                <a:latin typeface="黑体" panose="02010609060101010101" pitchFamily="49" charset="-122"/>
                <a:ea typeface="黑体" panose="02010609060101010101" pitchFamily="49" charset="-122"/>
              </a:rPr>
              <a:t>招生数</a:t>
            </a:r>
          </a:p>
          <a:p>
            <a:pPr marL="285750" indent="-285750">
              <a:buFont typeface="Wingdings" panose="05000000000000000000" pitchFamily="2" charset="2"/>
              <a:buChar char="n"/>
              <a:defRPr/>
            </a:pPr>
            <a:r>
              <a:rPr lang="zh-CN" altLang="en-US" b="1" kern="0" dirty="0">
                <a:solidFill>
                  <a:srgbClr val="C00000"/>
                </a:solidFill>
                <a:latin typeface="黑体" panose="02010609060101010101" pitchFamily="49" charset="-122"/>
                <a:ea typeface="黑体" panose="02010609060101010101" pitchFamily="49" charset="-122"/>
              </a:rPr>
              <a:t>在校生数</a:t>
            </a:r>
          </a:p>
          <a:p>
            <a:pPr marL="285750" indent="-285750">
              <a:buFont typeface="Wingdings" panose="05000000000000000000" pitchFamily="2" charset="2"/>
              <a:buChar char="n"/>
              <a:defRPr/>
            </a:pPr>
            <a:r>
              <a:rPr lang="zh-CN" altLang="en-US" b="1" kern="0" dirty="0">
                <a:solidFill>
                  <a:sysClr val="windowText" lastClr="000000"/>
                </a:solidFill>
                <a:latin typeface="黑体" panose="02010609060101010101" pitchFamily="49" charset="-122"/>
                <a:ea typeface="黑体" panose="02010609060101010101" pitchFamily="49" charset="-122"/>
              </a:rPr>
              <a:t>分专业 </a:t>
            </a:r>
            <a:endParaRPr lang="en-US" altLang="zh-CN" b="1" kern="0" dirty="0">
              <a:solidFill>
                <a:sysClr val="windowText" lastClr="000000"/>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n"/>
              <a:defRPr/>
            </a:pPr>
            <a:r>
              <a:rPr lang="en-US" altLang="zh-CN" b="1" kern="0" dirty="0">
                <a:solidFill>
                  <a:sysClr val="windowText" lastClr="000000"/>
                </a:solidFill>
                <a:latin typeface="黑体" panose="02010609060101010101" pitchFamily="49" charset="-122"/>
                <a:ea typeface="黑体" panose="02010609060101010101" pitchFamily="49" charset="-122"/>
              </a:rPr>
              <a:t>……</a:t>
            </a:r>
          </a:p>
        </p:txBody>
      </p:sp>
      <p:sp>
        <p:nvSpPr>
          <p:cNvPr id="123" name="Text Box 89">
            <a:extLst>
              <a:ext uri="{FF2B5EF4-FFF2-40B4-BE49-F238E27FC236}">
                <a16:creationId xmlns:a16="http://schemas.microsoft.com/office/drawing/2014/main" id="{3DE0BBAE-5203-4621-B397-C878DAFBE67C}"/>
              </a:ext>
            </a:extLst>
          </p:cNvPr>
          <p:cNvSpPr txBox="1">
            <a:spLocks noChangeArrowheads="1"/>
          </p:cNvSpPr>
          <p:nvPr/>
        </p:nvSpPr>
        <p:spPr bwMode="gray">
          <a:xfrm>
            <a:off x="8564842" y="1319003"/>
            <a:ext cx="1701800" cy="2031325"/>
          </a:xfrm>
          <a:prstGeom prst="rect">
            <a:avLst/>
          </a:prstGeom>
          <a:noFill/>
          <a:ln w="9525" algn="ctr">
            <a:noFill/>
            <a:miter lim="800000"/>
            <a:headEnd/>
            <a:tailEnd/>
          </a:ln>
        </p:spPr>
        <p:txBody>
          <a:bodyPr>
            <a:spAutoFit/>
          </a:bodyPr>
          <a:lstStyle/>
          <a:p>
            <a:pPr marL="285750" indent="-285750">
              <a:buFont typeface="Wingdings" panose="05000000000000000000" pitchFamily="2" charset="2"/>
              <a:buChar char="n"/>
              <a:defRPr/>
            </a:pPr>
            <a:r>
              <a:rPr lang="zh-CN" altLang="en-US" b="1" kern="0" dirty="0">
                <a:solidFill>
                  <a:srgbClr val="C00000"/>
                </a:solidFill>
                <a:latin typeface="黑体" panose="02010609060101010101" pitchFamily="49" charset="-122"/>
                <a:ea typeface="黑体" panose="02010609060101010101" pitchFamily="49" charset="-122"/>
              </a:rPr>
              <a:t>教职工数</a:t>
            </a:r>
          </a:p>
          <a:p>
            <a:pPr marL="285750" indent="-285750">
              <a:buFont typeface="Wingdings" panose="05000000000000000000" pitchFamily="2" charset="2"/>
              <a:buChar char="n"/>
              <a:defRPr/>
            </a:pPr>
            <a:r>
              <a:rPr lang="zh-CN" altLang="en-US" b="1" kern="0" dirty="0">
                <a:solidFill>
                  <a:srgbClr val="C00000"/>
                </a:solidFill>
                <a:latin typeface="黑体" panose="02010609060101010101" pitchFamily="49" charset="-122"/>
                <a:ea typeface="黑体" panose="02010609060101010101" pitchFamily="49" charset="-122"/>
              </a:rPr>
              <a:t>专任教师数</a:t>
            </a:r>
          </a:p>
          <a:p>
            <a:pPr marL="742950" lvl="1"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分学科  </a:t>
            </a:r>
          </a:p>
          <a:p>
            <a:pPr marL="742950" lvl="1"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分学历</a:t>
            </a:r>
          </a:p>
          <a:p>
            <a:pPr marL="742950" lvl="1"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分职称</a:t>
            </a:r>
          </a:p>
          <a:p>
            <a:pPr marL="742950" lvl="1"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分年龄</a:t>
            </a:r>
          </a:p>
          <a:p>
            <a:pPr marL="742950" lvl="1" indent="-285750">
              <a:buFont typeface="Wingdings" panose="05000000000000000000" pitchFamily="2" charset="2"/>
              <a:buChar char="n"/>
              <a:defRPr/>
            </a:pPr>
            <a:r>
              <a:rPr lang="en-US" altLang="zh-CN" b="1" dirty="0">
                <a:latin typeface="黑体" panose="02010609060101010101" pitchFamily="49" charset="-122"/>
                <a:ea typeface="黑体" panose="02010609060101010101" pitchFamily="49" charset="-122"/>
              </a:rPr>
              <a:t>…….</a:t>
            </a:r>
          </a:p>
        </p:txBody>
      </p:sp>
      <p:sp>
        <p:nvSpPr>
          <p:cNvPr id="124" name="Text Box 83">
            <a:extLst>
              <a:ext uri="{FF2B5EF4-FFF2-40B4-BE49-F238E27FC236}">
                <a16:creationId xmlns:a16="http://schemas.microsoft.com/office/drawing/2014/main" id="{F9BAEA4C-C482-4E8A-848D-10DA3731A85C}"/>
              </a:ext>
            </a:extLst>
          </p:cNvPr>
          <p:cNvSpPr txBox="1">
            <a:spLocks noChangeArrowheads="1"/>
          </p:cNvSpPr>
          <p:nvPr/>
        </p:nvSpPr>
        <p:spPr bwMode="gray">
          <a:xfrm>
            <a:off x="9903271" y="3989006"/>
            <a:ext cx="2185698" cy="2031325"/>
          </a:xfrm>
          <a:prstGeom prst="rect">
            <a:avLst/>
          </a:prstGeom>
          <a:noFill/>
          <a:ln w="9525" algn="ctr">
            <a:noFill/>
            <a:miter lim="800000"/>
            <a:headEnd/>
            <a:tailEnd/>
          </a:ln>
        </p:spPr>
        <p:txBody>
          <a:bodyPr wrap="square">
            <a:spAutoFit/>
          </a:bodyPr>
          <a:lstStyle/>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学校占地面积</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建筑面积</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教学及辅助用房</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行政办公用房</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生活用房</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图书、固定资产</a:t>
            </a:r>
            <a:endParaRPr lang="en-US" altLang="zh-CN" b="1" kern="0" dirty="0">
              <a:solidFill>
                <a:schemeClr val="tx1">
                  <a:lumMod val="85000"/>
                  <a:lumOff val="15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n"/>
              <a:defRPr/>
            </a:pPr>
            <a:r>
              <a:rPr lang="en-US" altLang="zh-CN" b="1" dirty="0">
                <a:latin typeface="黑体" panose="02010609060101010101" pitchFamily="49" charset="-122"/>
                <a:ea typeface="黑体" panose="02010609060101010101" pitchFamily="49" charset="-122"/>
              </a:rPr>
              <a:t>……</a:t>
            </a:r>
            <a:endParaRPr lang="zh-CN" altLang="en-US" b="1" kern="0" dirty="0">
              <a:solidFill>
                <a:schemeClr val="tx1">
                  <a:lumMod val="85000"/>
                  <a:lumOff val="15000"/>
                </a:schemeClr>
              </a:solidFill>
              <a:latin typeface="黑体" panose="02010609060101010101" pitchFamily="49" charset="-122"/>
              <a:ea typeface="黑体" panose="02010609060101010101" pitchFamily="49" charset="-122"/>
            </a:endParaRPr>
          </a:p>
        </p:txBody>
      </p:sp>
      <p:sp>
        <p:nvSpPr>
          <p:cNvPr id="125" name="Text Box 83">
            <a:extLst>
              <a:ext uri="{FF2B5EF4-FFF2-40B4-BE49-F238E27FC236}">
                <a16:creationId xmlns:a16="http://schemas.microsoft.com/office/drawing/2014/main" id="{3A247C14-E82D-4331-A764-EC444FECCB4C}"/>
              </a:ext>
            </a:extLst>
          </p:cNvPr>
          <p:cNvSpPr txBox="1">
            <a:spLocks noChangeArrowheads="1"/>
          </p:cNvSpPr>
          <p:nvPr/>
        </p:nvSpPr>
        <p:spPr bwMode="gray">
          <a:xfrm>
            <a:off x="564849" y="3868547"/>
            <a:ext cx="1926314" cy="2031325"/>
          </a:xfrm>
          <a:prstGeom prst="rect">
            <a:avLst/>
          </a:prstGeom>
          <a:noFill/>
          <a:ln w="9525" algn="ctr">
            <a:noFill/>
            <a:miter lim="800000"/>
            <a:headEnd/>
            <a:tailEnd/>
          </a:ln>
        </p:spPr>
        <p:txBody>
          <a:bodyPr wrap="square">
            <a:spAutoFit/>
          </a:bodyPr>
          <a:lstStyle/>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学校校数</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学校分类</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学校名称</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举办者</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安全保卫人员</a:t>
            </a:r>
          </a:p>
          <a:p>
            <a:pPr marL="285750" indent="-285750">
              <a:buFont typeface="Wingdings" panose="05000000000000000000" pitchFamily="2" charset="2"/>
              <a:buChar char="n"/>
              <a:defRPr/>
            </a:pPr>
            <a:r>
              <a:rPr lang="zh-CN" altLang="en-US" b="1" kern="0" dirty="0">
                <a:solidFill>
                  <a:schemeClr val="tx1">
                    <a:lumMod val="85000"/>
                    <a:lumOff val="15000"/>
                  </a:schemeClr>
                </a:solidFill>
                <a:latin typeface="黑体" panose="02010609060101010101" pitchFamily="49" charset="-122"/>
                <a:ea typeface="黑体" panose="02010609060101010101" pitchFamily="49" charset="-122"/>
              </a:rPr>
              <a:t>班级班额</a:t>
            </a:r>
          </a:p>
          <a:p>
            <a:pPr marL="285750" indent="-285750">
              <a:buFont typeface="Wingdings" panose="05000000000000000000" pitchFamily="2" charset="2"/>
              <a:buChar char="n"/>
              <a:defRPr/>
            </a:pPr>
            <a:r>
              <a:rPr lang="en-US" altLang="zh-CN" b="1" kern="0" dirty="0">
                <a:solidFill>
                  <a:schemeClr val="tx1">
                    <a:lumMod val="85000"/>
                    <a:lumOff val="15000"/>
                  </a:schemeClr>
                </a:solidFill>
                <a:latin typeface="黑体" panose="02010609060101010101" pitchFamily="49" charset="-122"/>
                <a:ea typeface="黑体" panose="02010609060101010101" pitchFamily="49" charset="-122"/>
              </a:rPr>
              <a:t>……</a:t>
            </a:r>
            <a:endParaRPr lang="zh-CN" altLang="en-US" b="1" kern="0" dirty="0">
              <a:solidFill>
                <a:schemeClr val="tx1">
                  <a:lumMod val="85000"/>
                  <a:lumOff val="15000"/>
                </a:schemeClr>
              </a:solidFill>
              <a:latin typeface="黑体" panose="02010609060101010101" pitchFamily="49" charset="-122"/>
              <a:ea typeface="黑体" panose="02010609060101010101" pitchFamily="49" charset="-122"/>
            </a:endParaRPr>
          </a:p>
        </p:txBody>
      </p:sp>
      <p:sp>
        <p:nvSpPr>
          <p:cNvPr id="6" name="矩形 5">
            <a:extLst>
              <a:ext uri="{FF2B5EF4-FFF2-40B4-BE49-F238E27FC236}">
                <a16:creationId xmlns:a16="http://schemas.microsoft.com/office/drawing/2014/main" id="{1647E032-E77D-4B5A-A723-A14197FB5989}"/>
              </a:ext>
            </a:extLst>
          </p:cNvPr>
          <p:cNvSpPr/>
          <p:nvPr/>
        </p:nvSpPr>
        <p:spPr>
          <a:xfrm>
            <a:off x="2916686" y="5302871"/>
            <a:ext cx="1348446" cy="369332"/>
          </a:xfrm>
          <a:prstGeom prst="rect">
            <a:avLst/>
          </a:prstGeom>
        </p:spPr>
        <p:txBody>
          <a:bodyPr wrap="none">
            <a:spAutoFit/>
          </a:bodyPr>
          <a:lstStyle/>
          <a:p>
            <a:pPr algn="ctr"/>
            <a:r>
              <a:rPr lang="en-US" altLang="zh-CN" b="1" dirty="0">
                <a:latin typeface="黑体" panose="02010609060101010101" pitchFamily="49" charset="-122"/>
                <a:ea typeface="黑体" panose="02010609060101010101" pitchFamily="49" charset="-122"/>
              </a:rPr>
              <a:t>1</a:t>
            </a:r>
            <a:r>
              <a:rPr lang="zh-CN" altLang="en-US" b="1" dirty="0">
                <a:latin typeface="黑体" panose="02010609060101010101" pitchFamily="49" charset="-122"/>
                <a:ea typeface="黑体" panose="02010609060101010101" pitchFamily="49" charset="-122"/>
              </a:rPr>
              <a:t>、</a:t>
            </a:r>
            <a:r>
              <a:rPr lang="en-US" altLang="zh-CN" b="1" dirty="0">
                <a:latin typeface="黑体" panose="02010609060101010101" pitchFamily="49" charset="-122"/>
                <a:ea typeface="黑体" panose="02010609060101010101" pitchFamily="49" charset="-122"/>
              </a:rPr>
              <a:t>2</a:t>
            </a:r>
            <a:r>
              <a:rPr lang="zh-CN" altLang="en-US" b="1" dirty="0">
                <a:latin typeface="黑体" panose="02010609060101010101" pitchFamily="49" charset="-122"/>
                <a:ea typeface="黑体" panose="02010609060101010101" pitchFamily="49" charset="-122"/>
              </a:rPr>
              <a:t>字头表</a:t>
            </a:r>
          </a:p>
        </p:txBody>
      </p:sp>
      <p:sp>
        <p:nvSpPr>
          <p:cNvPr id="7" name="矩形 6">
            <a:extLst>
              <a:ext uri="{FF2B5EF4-FFF2-40B4-BE49-F238E27FC236}">
                <a16:creationId xmlns:a16="http://schemas.microsoft.com/office/drawing/2014/main" id="{F4A705C0-414A-4315-A229-4FF7B53C3812}"/>
              </a:ext>
            </a:extLst>
          </p:cNvPr>
          <p:cNvSpPr/>
          <p:nvPr/>
        </p:nvSpPr>
        <p:spPr>
          <a:xfrm>
            <a:off x="4214099" y="3549416"/>
            <a:ext cx="998991" cy="369332"/>
          </a:xfrm>
          <a:prstGeom prst="rect">
            <a:avLst/>
          </a:prstGeom>
        </p:spPr>
        <p:txBody>
          <a:bodyPr wrap="none">
            <a:spAutoFit/>
          </a:bodyPr>
          <a:lstStyle/>
          <a:p>
            <a:r>
              <a:rPr lang="en-US" altLang="zh-CN" b="1" dirty="0">
                <a:latin typeface="黑体" panose="02010609060101010101" pitchFamily="49" charset="-122"/>
                <a:ea typeface="黑体" panose="02010609060101010101" pitchFamily="49" charset="-122"/>
              </a:rPr>
              <a:t>3</a:t>
            </a:r>
            <a:r>
              <a:rPr lang="zh-CN" altLang="en-US" b="1" dirty="0">
                <a:latin typeface="黑体" panose="02010609060101010101" pitchFamily="49" charset="-122"/>
                <a:ea typeface="黑体" panose="02010609060101010101" pitchFamily="49" charset="-122"/>
              </a:rPr>
              <a:t>字头表</a:t>
            </a:r>
          </a:p>
        </p:txBody>
      </p:sp>
      <p:sp>
        <p:nvSpPr>
          <p:cNvPr id="8" name="矩形 7">
            <a:extLst>
              <a:ext uri="{FF2B5EF4-FFF2-40B4-BE49-F238E27FC236}">
                <a16:creationId xmlns:a16="http://schemas.microsoft.com/office/drawing/2014/main" id="{3F7BD333-AD4E-4DAC-A361-BF88EC656C29}"/>
              </a:ext>
            </a:extLst>
          </p:cNvPr>
          <p:cNvSpPr/>
          <p:nvPr/>
        </p:nvSpPr>
        <p:spPr>
          <a:xfrm>
            <a:off x="7002428" y="3539259"/>
            <a:ext cx="998991" cy="369332"/>
          </a:xfrm>
          <a:prstGeom prst="rect">
            <a:avLst/>
          </a:prstGeom>
        </p:spPr>
        <p:txBody>
          <a:bodyPr wrap="none">
            <a:spAutoFit/>
          </a:bodyPr>
          <a:lstStyle/>
          <a:p>
            <a:r>
              <a:rPr lang="en-US" altLang="zh-CN" b="1" dirty="0">
                <a:latin typeface="黑体" panose="02010609060101010101" pitchFamily="49" charset="-122"/>
                <a:ea typeface="黑体" panose="02010609060101010101" pitchFamily="49" charset="-122"/>
              </a:rPr>
              <a:t>4</a:t>
            </a:r>
            <a:r>
              <a:rPr lang="zh-CN" altLang="en-US" b="1" dirty="0">
                <a:latin typeface="黑体" panose="02010609060101010101" pitchFamily="49" charset="-122"/>
                <a:ea typeface="黑体" panose="02010609060101010101" pitchFamily="49" charset="-122"/>
              </a:rPr>
              <a:t>字头表</a:t>
            </a:r>
          </a:p>
        </p:txBody>
      </p:sp>
      <p:sp>
        <p:nvSpPr>
          <p:cNvPr id="9" name="矩形 8">
            <a:extLst>
              <a:ext uri="{FF2B5EF4-FFF2-40B4-BE49-F238E27FC236}">
                <a16:creationId xmlns:a16="http://schemas.microsoft.com/office/drawing/2014/main" id="{BDBA5B19-2EDB-4020-B806-4D5CFB1143E0}"/>
              </a:ext>
            </a:extLst>
          </p:cNvPr>
          <p:cNvSpPr/>
          <p:nvPr/>
        </p:nvSpPr>
        <p:spPr>
          <a:xfrm>
            <a:off x="8330645" y="5254496"/>
            <a:ext cx="998991" cy="369332"/>
          </a:xfrm>
          <a:prstGeom prst="rect">
            <a:avLst/>
          </a:prstGeom>
        </p:spPr>
        <p:txBody>
          <a:bodyPr wrap="none">
            <a:spAutoFit/>
          </a:bodyPr>
          <a:lstStyle/>
          <a:p>
            <a:r>
              <a:rPr lang="en-US" altLang="zh-CN" b="1" dirty="0">
                <a:latin typeface="黑体" panose="02010609060101010101" pitchFamily="49" charset="-122"/>
                <a:ea typeface="黑体" panose="02010609060101010101" pitchFamily="49" charset="-122"/>
              </a:rPr>
              <a:t>5</a:t>
            </a:r>
            <a:r>
              <a:rPr lang="zh-CN" altLang="en-US" b="1" dirty="0">
                <a:latin typeface="黑体" panose="02010609060101010101" pitchFamily="49" charset="-122"/>
                <a:ea typeface="黑体" panose="02010609060101010101" pitchFamily="49" charset="-122"/>
              </a:rPr>
              <a:t>字头表</a:t>
            </a:r>
          </a:p>
        </p:txBody>
      </p:sp>
      <p:grpSp>
        <p:nvGrpSpPr>
          <p:cNvPr id="12" name="组合 11">
            <a:extLst>
              <a:ext uri="{FF2B5EF4-FFF2-40B4-BE49-F238E27FC236}">
                <a16:creationId xmlns:a16="http://schemas.microsoft.com/office/drawing/2014/main" id="{5CEEC550-C160-4F03-9A6E-52C8D4B3158F}"/>
              </a:ext>
            </a:extLst>
          </p:cNvPr>
          <p:cNvGrpSpPr/>
          <p:nvPr/>
        </p:nvGrpSpPr>
        <p:grpSpPr>
          <a:xfrm>
            <a:off x="5356018" y="1326795"/>
            <a:ext cx="1366652" cy="1366652"/>
            <a:chOff x="5356018" y="1326795"/>
            <a:chExt cx="1366652" cy="1366652"/>
          </a:xfrm>
        </p:grpSpPr>
        <p:sp>
          <p:nvSpPr>
            <p:cNvPr id="11" name="椭圆 10">
              <a:extLst>
                <a:ext uri="{FF2B5EF4-FFF2-40B4-BE49-F238E27FC236}">
                  <a16:creationId xmlns:a16="http://schemas.microsoft.com/office/drawing/2014/main" id="{C47C50E0-CE67-4D2E-A6BC-58CE2101F4FE}"/>
                </a:ext>
              </a:extLst>
            </p:cNvPr>
            <p:cNvSpPr/>
            <p:nvPr/>
          </p:nvSpPr>
          <p:spPr>
            <a:xfrm>
              <a:off x="5356018" y="1326795"/>
              <a:ext cx="1366652" cy="1366652"/>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文本框 120">
              <a:extLst>
                <a:ext uri="{FF2B5EF4-FFF2-40B4-BE49-F238E27FC236}">
                  <a16:creationId xmlns:a16="http://schemas.microsoft.com/office/drawing/2014/main" id="{4F632E3B-00FA-4942-8D69-999E5725797E}"/>
                </a:ext>
              </a:extLst>
            </p:cNvPr>
            <p:cNvSpPr txBox="1"/>
            <p:nvPr/>
          </p:nvSpPr>
          <p:spPr>
            <a:xfrm>
              <a:off x="5640833" y="1586869"/>
              <a:ext cx="752129" cy="430887"/>
            </a:xfrm>
            <a:prstGeom prst="rect">
              <a:avLst/>
            </a:prstGeom>
            <a:noFill/>
          </p:spPr>
          <p:txBody>
            <a:bodyPr wrap="none" rtlCol="0">
              <a:spAutoFit/>
            </a:bodyPr>
            <a:lstStyle/>
            <a:p>
              <a:pPr algn="ctr"/>
              <a:r>
                <a:rPr lang="zh-CN" altLang="en-US" sz="2200" b="1" dirty="0">
                  <a:solidFill>
                    <a:srgbClr val="4472C4"/>
                  </a:solidFill>
                  <a:latin typeface="黑体" panose="02010609060101010101" pitchFamily="49" charset="-122"/>
                  <a:ea typeface="黑体" panose="02010609060101010101" pitchFamily="49" charset="-122"/>
                </a:rPr>
                <a:t>其他</a:t>
              </a:r>
              <a:endParaRPr lang="en-US" altLang="zh-CN" sz="2200" b="1" dirty="0">
                <a:solidFill>
                  <a:srgbClr val="4472C4"/>
                </a:solidFill>
                <a:latin typeface="黑体" panose="02010609060101010101" pitchFamily="49" charset="-122"/>
                <a:ea typeface="黑体" panose="02010609060101010101" pitchFamily="49" charset="-122"/>
              </a:endParaRPr>
            </a:p>
          </p:txBody>
        </p:sp>
        <p:sp>
          <p:nvSpPr>
            <p:cNvPr id="127" name="矩形 126">
              <a:extLst>
                <a:ext uri="{FF2B5EF4-FFF2-40B4-BE49-F238E27FC236}">
                  <a16:creationId xmlns:a16="http://schemas.microsoft.com/office/drawing/2014/main" id="{B019BA73-97C2-46A6-8B1B-0F714DEAC137}"/>
                </a:ext>
              </a:extLst>
            </p:cNvPr>
            <p:cNvSpPr/>
            <p:nvPr/>
          </p:nvSpPr>
          <p:spPr>
            <a:xfrm>
              <a:off x="5514729" y="1940859"/>
              <a:ext cx="998991" cy="369332"/>
            </a:xfrm>
            <a:prstGeom prst="rect">
              <a:avLst/>
            </a:prstGeom>
          </p:spPr>
          <p:txBody>
            <a:bodyPr wrap="none">
              <a:spAutoFit/>
            </a:bodyPr>
            <a:lstStyle/>
            <a:p>
              <a:r>
                <a:rPr lang="en-US" altLang="zh-CN" b="1" dirty="0">
                  <a:latin typeface="黑体" panose="02010609060101010101" pitchFamily="49" charset="-122"/>
                  <a:ea typeface="黑体" panose="02010609060101010101" pitchFamily="49" charset="-122"/>
                </a:rPr>
                <a:t>9</a:t>
              </a:r>
              <a:r>
                <a:rPr lang="zh-CN" altLang="en-US" b="1" dirty="0">
                  <a:latin typeface="黑体" panose="02010609060101010101" pitchFamily="49" charset="-122"/>
                  <a:ea typeface="黑体" panose="02010609060101010101" pitchFamily="49" charset="-122"/>
                </a:rPr>
                <a:t>字头表</a:t>
              </a:r>
            </a:p>
          </p:txBody>
        </p:sp>
      </p:grpSp>
    </p:spTree>
    <p:extLst>
      <p:ext uri="{BB962C8B-B14F-4D97-AF65-F5344CB8AC3E}">
        <p14:creationId xmlns:p14="http://schemas.microsoft.com/office/powerpoint/2010/main" val="12105510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500"/>
                                        <p:tgtEl>
                                          <p:spTgt spid="77"/>
                                        </p:tgtEl>
                                      </p:cBhvr>
                                    </p:animEffect>
                                  </p:childTnLst>
                                </p:cTn>
                              </p:par>
                              <p:par>
                                <p:cTn id="13" presetID="10" presetClass="entr" presetSubtype="0" fill="hold"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fade">
                                      <p:cBhvr>
                                        <p:cTn id="18" dur="500"/>
                                        <p:tgtEl>
                                          <p:spTgt spid="7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childTnLst>
                                </p:cTn>
                              </p:par>
                              <p:par>
                                <p:cTn id="24" presetID="10" presetClass="entr" presetSubtype="0" fill="hold" nodeType="with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fade">
                                      <p:cBhvr>
                                        <p:cTn id="26" dur="500"/>
                                        <p:tgtEl>
                                          <p:spTgt spid="7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500"/>
                                        <p:tgtEl>
                                          <p:spTgt spid="7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fade">
                                      <p:cBhvr>
                                        <p:cTn id="34" dur="500"/>
                                        <p:tgtEl>
                                          <p:spTgt spid="82"/>
                                        </p:tgtEl>
                                      </p:cBhvr>
                                    </p:animEffect>
                                  </p:childTnLst>
                                </p:cTn>
                              </p:par>
                              <p:par>
                                <p:cTn id="35" presetID="10" presetClass="entr" presetSubtype="0"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500"/>
                                        <p:tgtEl>
                                          <p:spTgt spid="8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fade">
                                      <p:cBhvr>
                                        <p:cTn id="45" dur="500"/>
                                        <p:tgtEl>
                                          <p:spTgt spid="83"/>
                                        </p:tgtEl>
                                      </p:cBhvr>
                                    </p:animEffect>
                                  </p:childTnLst>
                                </p:cTn>
                              </p:par>
                              <p:par>
                                <p:cTn id="46" presetID="10" presetClass="entr" presetSubtype="0" fill="hold"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fade">
                                      <p:cBhvr>
                                        <p:cTn id="48" dur="500"/>
                                        <p:tgtEl>
                                          <p:spTgt spid="8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500"/>
                                        <p:tgtEl>
                                          <p:spTgt spid="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25"/>
                                        </p:tgtEl>
                                        <p:attrNameLst>
                                          <p:attrName>style.visibility</p:attrName>
                                        </p:attrNameLst>
                                      </p:cBhvr>
                                      <p:to>
                                        <p:strVal val="visible"/>
                                      </p:to>
                                    </p:set>
                                    <p:animEffect transition="in" filter="fade">
                                      <p:cBhvr>
                                        <p:cTn id="59" dur="500"/>
                                        <p:tgtEl>
                                          <p:spTgt spid="12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500"/>
                                        <p:tgtEl>
                                          <p:spTgt spid="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22"/>
                                        </p:tgtEl>
                                        <p:attrNameLst>
                                          <p:attrName>style.visibility</p:attrName>
                                        </p:attrNameLst>
                                      </p:cBhvr>
                                      <p:to>
                                        <p:strVal val="visible"/>
                                      </p:to>
                                    </p:set>
                                    <p:animEffect transition="in" filter="fade">
                                      <p:cBhvr>
                                        <p:cTn id="67" dur="500"/>
                                        <p:tgtEl>
                                          <p:spTgt spid="122"/>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500"/>
                                        <p:tgtEl>
                                          <p:spTgt spid="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3"/>
                                        </p:tgtEl>
                                        <p:attrNameLst>
                                          <p:attrName>style.visibility</p:attrName>
                                        </p:attrNameLst>
                                      </p:cBhvr>
                                      <p:to>
                                        <p:strVal val="visible"/>
                                      </p:to>
                                    </p:set>
                                    <p:animEffect transition="in" filter="fade">
                                      <p:cBhvr>
                                        <p:cTn id="75" dur="500"/>
                                        <p:tgtEl>
                                          <p:spTgt spid="123"/>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500"/>
                                        <p:tgtEl>
                                          <p:spTgt spid="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24"/>
                                        </p:tgtEl>
                                        <p:attrNameLst>
                                          <p:attrName>style.visibility</p:attrName>
                                        </p:attrNameLst>
                                      </p:cBhvr>
                                      <p:to>
                                        <p:strVal val="visible"/>
                                      </p:to>
                                    </p:set>
                                    <p:animEffect transition="in" filter="fade">
                                      <p:cBhvr>
                                        <p:cTn id="83" dur="500"/>
                                        <p:tgtEl>
                                          <p:spTgt spid="124"/>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fade">
                                      <p:cBhvr>
                                        <p:cTn id="8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P spid="77" grpId="0"/>
      <p:bldP spid="78" grpId="0"/>
      <p:bldP spid="82" grpId="0"/>
      <p:bldP spid="83" grpId="0"/>
      <p:bldP spid="122" grpId="0"/>
      <p:bldP spid="123" grpId="0"/>
      <p:bldP spid="124" grpId="0"/>
      <p:bldP spid="12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教育事业统计调查制度</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黑体" panose="02010609060101010101" pitchFamily="49" charset="-122"/>
                <a:ea typeface="黑体" panose="02010609060101010101" pitchFamily="49" charset="-122"/>
                <a:sym typeface="Century Gothic" panose="020B0502020202020204" pitchFamily="34" charset="0"/>
              </a:rPr>
              <a:t>三、指标构成</a:t>
            </a:r>
          </a:p>
        </p:txBody>
      </p:sp>
      <p:sp>
        <p:nvSpPr>
          <p:cNvPr id="150" name="iṡļiḋè">
            <a:extLst>
              <a:ext uri="{FF2B5EF4-FFF2-40B4-BE49-F238E27FC236}">
                <a16:creationId xmlns:a16="http://schemas.microsoft.com/office/drawing/2014/main" id="{AF9CC753-3F84-4F96-BBA7-0CFE9B7EAA2A}"/>
              </a:ext>
            </a:extLst>
          </p:cNvPr>
          <p:cNvSpPr/>
          <p:nvPr/>
        </p:nvSpPr>
        <p:spPr bwMode="auto">
          <a:xfrm>
            <a:off x="550863" y="1394432"/>
            <a:ext cx="1731445" cy="496739"/>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1400" b="1" dirty="0">
                <a:solidFill>
                  <a:schemeClr val="bg1"/>
                </a:solidFill>
              </a:rPr>
              <a:t>指标名称</a:t>
            </a:r>
          </a:p>
        </p:txBody>
      </p:sp>
      <p:sp>
        <p:nvSpPr>
          <p:cNvPr id="151" name="îṣlîde">
            <a:extLst>
              <a:ext uri="{FF2B5EF4-FFF2-40B4-BE49-F238E27FC236}">
                <a16:creationId xmlns:a16="http://schemas.microsoft.com/office/drawing/2014/main" id="{957DA386-48A7-41B3-AADA-7B9EC83E35C7}"/>
              </a:ext>
            </a:extLst>
          </p:cNvPr>
          <p:cNvSpPr/>
          <p:nvPr/>
        </p:nvSpPr>
        <p:spPr bwMode="auto">
          <a:xfrm>
            <a:off x="550863" y="1995715"/>
            <a:ext cx="1731445" cy="496739"/>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1400" b="1" dirty="0">
                <a:solidFill>
                  <a:schemeClr val="bg1"/>
                </a:solidFill>
              </a:rPr>
              <a:t>指标解释</a:t>
            </a:r>
          </a:p>
        </p:txBody>
      </p:sp>
      <p:sp>
        <p:nvSpPr>
          <p:cNvPr id="197" name="iṡļiḋè">
            <a:extLst>
              <a:ext uri="{FF2B5EF4-FFF2-40B4-BE49-F238E27FC236}">
                <a16:creationId xmlns:a16="http://schemas.microsoft.com/office/drawing/2014/main" id="{6D8F81EC-4382-406C-89DE-69FC7E2FFB3A}"/>
              </a:ext>
            </a:extLst>
          </p:cNvPr>
          <p:cNvSpPr/>
          <p:nvPr/>
        </p:nvSpPr>
        <p:spPr bwMode="auto">
          <a:xfrm>
            <a:off x="550862" y="2591463"/>
            <a:ext cx="1731445" cy="496739"/>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1400" b="1" dirty="0">
                <a:solidFill>
                  <a:schemeClr val="bg1"/>
                </a:solidFill>
              </a:rPr>
              <a:t>内涵定义</a:t>
            </a:r>
          </a:p>
        </p:txBody>
      </p:sp>
      <p:sp>
        <p:nvSpPr>
          <p:cNvPr id="198" name="îṣlîde">
            <a:extLst>
              <a:ext uri="{FF2B5EF4-FFF2-40B4-BE49-F238E27FC236}">
                <a16:creationId xmlns:a16="http://schemas.microsoft.com/office/drawing/2014/main" id="{3ABE4A87-3D91-4E28-8D88-17468F3F4A3C}"/>
              </a:ext>
            </a:extLst>
          </p:cNvPr>
          <p:cNvSpPr/>
          <p:nvPr/>
        </p:nvSpPr>
        <p:spPr bwMode="auto">
          <a:xfrm>
            <a:off x="550863" y="3196197"/>
            <a:ext cx="1731445" cy="496739"/>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1400" b="1" dirty="0">
                <a:solidFill>
                  <a:schemeClr val="bg1"/>
                </a:solidFill>
              </a:rPr>
              <a:t>外延定义</a:t>
            </a:r>
          </a:p>
        </p:txBody>
      </p:sp>
      <p:sp>
        <p:nvSpPr>
          <p:cNvPr id="199" name="iṡļiḋè">
            <a:extLst>
              <a:ext uri="{FF2B5EF4-FFF2-40B4-BE49-F238E27FC236}">
                <a16:creationId xmlns:a16="http://schemas.microsoft.com/office/drawing/2014/main" id="{AD63F32F-436C-43D7-9FCD-B417F56DF069}"/>
              </a:ext>
            </a:extLst>
          </p:cNvPr>
          <p:cNvSpPr/>
          <p:nvPr/>
        </p:nvSpPr>
        <p:spPr bwMode="auto">
          <a:xfrm>
            <a:off x="562976" y="3801935"/>
            <a:ext cx="1731445" cy="496739"/>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1400" b="1" dirty="0">
                <a:solidFill>
                  <a:schemeClr val="bg1"/>
                </a:solidFill>
              </a:rPr>
              <a:t>计算方法</a:t>
            </a:r>
          </a:p>
        </p:txBody>
      </p:sp>
      <p:sp>
        <p:nvSpPr>
          <p:cNvPr id="200" name="îṣlîde">
            <a:extLst>
              <a:ext uri="{FF2B5EF4-FFF2-40B4-BE49-F238E27FC236}">
                <a16:creationId xmlns:a16="http://schemas.microsoft.com/office/drawing/2014/main" id="{94533502-2E20-4F32-9B5B-66E2F1CD3AAE}"/>
              </a:ext>
            </a:extLst>
          </p:cNvPr>
          <p:cNvSpPr/>
          <p:nvPr/>
        </p:nvSpPr>
        <p:spPr bwMode="auto">
          <a:xfrm>
            <a:off x="562976" y="4403218"/>
            <a:ext cx="1731445" cy="496739"/>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1400" b="1" dirty="0">
                <a:solidFill>
                  <a:schemeClr val="bg1"/>
                </a:solidFill>
              </a:rPr>
              <a:t>资料来源</a:t>
            </a:r>
          </a:p>
        </p:txBody>
      </p:sp>
      <p:sp>
        <p:nvSpPr>
          <p:cNvPr id="201" name="iṡļiḋè">
            <a:extLst>
              <a:ext uri="{FF2B5EF4-FFF2-40B4-BE49-F238E27FC236}">
                <a16:creationId xmlns:a16="http://schemas.microsoft.com/office/drawing/2014/main" id="{8328B6AE-C922-44EA-8739-764D1E3EE586}"/>
              </a:ext>
            </a:extLst>
          </p:cNvPr>
          <p:cNvSpPr/>
          <p:nvPr/>
        </p:nvSpPr>
        <p:spPr bwMode="auto">
          <a:xfrm>
            <a:off x="562975" y="4998966"/>
            <a:ext cx="1731445" cy="496739"/>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1400" b="1" dirty="0">
                <a:solidFill>
                  <a:schemeClr val="bg1"/>
                </a:solidFill>
              </a:rPr>
              <a:t>填报说明</a:t>
            </a:r>
          </a:p>
        </p:txBody>
      </p:sp>
      <p:sp>
        <p:nvSpPr>
          <p:cNvPr id="202" name="îṣlîde">
            <a:extLst>
              <a:ext uri="{FF2B5EF4-FFF2-40B4-BE49-F238E27FC236}">
                <a16:creationId xmlns:a16="http://schemas.microsoft.com/office/drawing/2014/main" id="{DB50F372-530A-4F87-B300-6EF7C05FCBF0}"/>
              </a:ext>
            </a:extLst>
          </p:cNvPr>
          <p:cNvSpPr/>
          <p:nvPr/>
        </p:nvSpPr>
        <p:spPr bwMode="auto">
          <a:xfrm>
            <a:off x="562976" y="5603700"/>
            <a:ext cx="1731445" cy="496739"/>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1400" b="1" dirty="0">
                <a:solidFill>
                  <a:schemeClr val="bg1"/>
                </a:solidFill>
              </a:rPr>
              <a:t>计量单位</a:t>
            </a:r>
          </a:p>
        </p:txBody>
      </p:sp>
      <p:sp>
        <p:nvSpPr>
          <p:cNvPr id="203" name="ïŝ1îḍe">
            <a:extLst>
              <a:ext uri="{FF2B5EF4-FFF2-40B4-BE49-F238E27FC236}">
                <a16:creationId xmlns:a16="http://schemas.microsoft.com/office/drawing/2014/main" id="{54BC514A-34E4-48C8-9EBC-CC385FBE7E15}"/>
              </a:ext>
            </a:extLst>
          </p:cNvPr>
          <p:cNvSpPr/>
          <p:nvPr/>
        </p:nvSpPr>
        <p:spPr>
          <a:xfrm>
            <a:off x="2468703" y="1394432"/>
            <a:ext cx="9172434" cy="496800"/>
          </a:xfrm>
          <a:prstGeom prst="rect">
            <a:avLst/>
          </a:prstGeom>
          <a:noFill/>
          <a:ln w="3175">
            <a:solidFill>
              <a:schemeClr val="bg1">
                <a:lumMod val="75000"/>
              </a:schemeClr>
            </a:solidFill>
          </a:ln>
        </p:spPr>
        <p:txBody>
          <a:bodyPr wrap="square" lIns="91440" tIns="45720" rIns="91440" bIns="45720" rtlCol="0" anchor="ctr">
            <a:noAutofit/>
          </a:bodyPr>
          <a:lstStyle/>
          <a:p>
            <a:r>
              <a:rPr lang="zh-CN" altLang="en-US" sz="1600" dirty="0">
                <a:solidFill>
                  <a:srgbClr val="000000"/>
                </a:solidFill>
                <a:latin typeface="黑体" panose="02010609060101010101" pitchFamily="49" charset="-122"/>
                <a:ea typeface="黑体" panose="02010609060101010101" pitchFamily="49" charset="-122"/>
              </a:rPr>
              <a:t>能够准确、抽象地概括出指标概念所反映的本质特征。尽量避免包含调查时点、调查时期等时间信息。</a:t>
            </a:r>
          </a:p>
        </p:txBody>
      </p:sp>
      <p:sp>
        <p:nvSpPr>
          <p:cNvPr id="204" name="işḷîḍé">
            <a:extLst>
              <a:ext uri="{FF2B5EF4-FFF2-40B4-BE49-F238E27FC236}">
                <a16:creationId xmlns:a16="http://schemas.microsoft.com/office/drawing/2014/main" id="{D36E5B84-5875-4D95-8AE1-A7317D05F745}"/>
              </a:ext>
            </a:extLst>
          </p:cNvPr>
          <p:cNvSpPr/>
          <p:nvPr/>
        </p:nvSpPr>
        <p:spPr>
          <a:xfrm>
            <a:off x="2468703" y="1995715"/>
            <a:ext cx="9172434" cy="496800"/>
          </a:xfrm>
          <a:prstGeom prst="rect">
            <a:avLst/>
          </a:prstGeom>
          <a:solidFill>
            <a:schemeClr val="bg1">
              <a:lumMod val="95000"/>
            </a:schemeClr>
          </a:solidFill>
          <a:ln w="3175">
            <a:solidFill>
              <a:schemeClr val="bg1">
                <a:lumMod val="75000"/>
              </a:schemeClr>
            </a:solidFill>
          </a:ln>
        </p:spPr>
        <p:txBody>
          <a:bodyPr wrap="square" lIns="91440" tIns="45720" rIns="91440" bIns="45720" rtlCol="0" anchor="ctr">
            <a:noAutofit/>
          </a:bodyPr>
          <a:lstStyle/>
          <a:p>
            <a:r>
              <a:rPr lang="zh-CN" altLang="en-US" sz="1600" dirty="0">
                <a:solidFill>
                  <a:srgbClr val="000000"/>
                </a:solidFill>
                <a:latin typeface="黑体" panose="02010609060101010101" pitchFamily="49" charset="-122"/>
                <a:ea typeface="黑体" panose="02010609060101010101" pitchFamily="49" charset="-122"/>
              </a:rPr>
              <a:t>简练、准确、无歧义地用描述性语句阐述指标概念的基本涵义。</a:t>
            </a:r>
          </a:p>
        </p:txBody>
      </p:sp>
      <p:sp>
        <p:nvSpPr>
          <p:cNvPr id="205" name="ïŝ1îḍe">
            <a:extLst>
              <a:ext uri="{FF2B5EF4-FFF2-40B4-BE49-F238E27FC236}">
                <a16:creationId xmlns:a16="http://schemas.microsoft.com/office/drawing/2014/main" id="{F77F1625-BD2A-43F8-AC43-F5801DD062F9}"/>
              </a:ext>
            </a:extLst>
          </p:cNvPr>
          <p:cNvSpPr/>
          <p:nvPr/>
        </p:nvSpPr>
        <p:spPr>
          <a:xfrm>
            <a:off x="2468703" y="2594853"/>
            <a:ext cx="9172434" cy="496800"/>
          </a:xfrm>
          <a:prstGeom prst="rect">
            <a:avLst/>
          </a:prstGeom>
          <a:noFill/>
          <a:ln w="3175">
            <a:solidFill>
              <a:schemeClr val="bg1">
                <a:lumMod val="75000"/>
              </a:schemeClr>
            </a:solidFill>
          </a:ln>
        </p:spPr>
        <p:txBody>
          <a:bodyPr wrap="square" lIns="91440" tIns="45720" rIns="91440" bIns="45720" rtlCol="0" anchor="ctr">
            <a:noAutofit/>
          </a:bodyPr>
          <a:lstStyle/>
          <a:p>
            <a:r>
              <a:rPr lang="zh-CN" altLang="en-US" sz="1600" dirty="0">
                <a:solidFill>
                  <a:srgbClr val="000000"/>
                </a:solidFill>
                <a:latin typeface="黑体" panose="02010609060101010101" pitchFamily="49" charset="-122"/>
                <a:ea typeface="黑体" panose="02010609060101010101" pitchFamily="49" charset="-122"/>
              </a:rPr>
              <a:t>指对统计指标所反映概念的内容或本质特征的简要说明。如果是数量指标，应加入时间限定，如“报告期内”、“报告期末”等，以明确指标的时期和时点特征。</a:t>
            </a:r>
          </a:p>
        </p:txBody>
      </p:sp>
      <p:sp>
        <p:nvSpPr>
          <p:cNvPr id="211" name="ïŝ1îḍe">
            <a:extLst>
              <a:ext uri="{FF2B5EF4-FFF2-40B4-BE49-F238E27FC236}">
                <a16:creationId xmlns:a16="http://schemas.microsoft.com/office/drawing/2014/main" id="{6BA674DA-8ED3-4A0E-AC0B-E5CA34BC78EC}"/>
              </a:ext>
            </a:extLst>
          </p:cNvPr>
          <p:cNvSpPr/>
          <p:nvPr/>
        </p:nvSpPr>
        <p:spPr>
          <a:xfrm>
            <a:off x="2468704" y="3801553"/>
            <a:ext cx="9172434" cy="496800"/>
          </a:xfrm>
          <a:prstGeom prst="rect">
            <a:avLst/>
          </a:prstGeom>
          <a:noFill/>
          <a:ln w="3175">
            <a:solidFill>
              <a:schemeClr val="bg1">
                <a:lumMod val="75000"/>
              </a:schemeClr>
            </a:solidFill>
          </a:ln>
        </p:spPr>
        <p:txBody>
          <a:bodyPr wrap="square" lIns="91440" tIns="45720" rIns="91440" bIns="45720" rtlCol="0" anchor="ctr">
            <a:noAutofit/>
          </a:bodyPr>
          <a:lstStyle/>
          <a:p>
            <a:r>
              <a:rPr lang="zh-CN" altLang="en-US" sz="1600" dirty="0">
                <a:solidFill>
                  <a:srgbClr val="000000"/>
                </a:solidFill>
                <a:latin typeface="黑体" panose="02010609060101010101" pitchFamily="49" charset="-122"/>
                <a:ea typeface="黑体" panose="02010609060101010101" pitchFamily="49" charset="-122"/>
              </a:rPr>
              <a:t>指为求得统计指标具体数值需要采用的算法。一般用计算公式表示，也可以同文字表述。</a:t>
            </a:r>
          </a:p>
        </p:txBody>
      </p:sp>
      <p:sp>
        <p:nvSpPr>
          <p:cNvPr id="212" name="işḷîḍé">
            <a:extLst>
              <a:ext uri="{FF2B5EF4-FFF2-40B4-BE49-F238E27FC236}">
                <a16:creationId xmlns:a16="http://schemas.microsoft.com/office/drawing/2014/main" id="{E8187B45-0A6C-4309-9434-376436660BAA}"/>
              </a:ext>
            </a:extLst>
          </p:cNvPr>
          <p:cNvSpPr/>
          <p:nvPr/>
        </p:nvSpPr>
        <p:spPr>
          <a:xfrm>
            <a:off x="2468704" y="4402836"/>
            <a:ext cx="9172434" cy="496800"/>
          </a:xfrm>
          <a:prstGeom prst="rect">
            <a:avLst/>
          </a:prstGeom>
          <a:solidFill>
            <a:schemeClr val="bg1">
              <a:lumMod val="95000"/>
            </a:schemeClr>
          </a:solidFill>
          <a:ln w="3175">
            <a:solidFill>
              <a:schemeClr val="bg1">
                <a:lumMod val="75000"/>
              </a:schemeClr>
            </a:solidFill>
          </a:ln>
        </p:spPr>
        <p:txBody>
          <a:bodyPr wrap="square" lIns="91440" tIns="45720" rIns="91440" bIns="45720" rtlCol="0" anchor="ctr">
            <a:noAutofit/>
          </a:bodyPr>
          <a:lstStyle/>
          <a:p>
            <a:r>
              <a:rPr lang="zh-CN" altLang="en-US" sz="1600" dirty="0">
                <a:solidFill>
                  <a:srgbClr val="000000"/>
                </a:solidFill>
                <a:latin typeface="黑体" panose="02010609060101010101" pitchFamily="49" charset="-122"/>
                <a:ea typeface="黑体" panose="02010609060101010101" pitchFamily="49" charset="-122"/>
              </a:rPr>
              <a:t>指统计指标具体数值的出处或获取渠道。</a:t>
            </a:r>
          </a:p>
        </p:txBody>
      </p:sp>
      <p:sp>
        <p:nvSpPr>
          <p:cNvPr id="213" name="ïŝ1îḍe">
            <a:extLst>
              <a:ext uri="{FF2B5EF4-FFF2-40B4-BE49-F238E27FC236}">
                <a16:creationId xmlns:a16="http://schemas.microsoft.com/office/drawing/2014/main" id="{21C438D2-E22D-476F-80D3-F07B96794015}"/>
              </a:ext>
            </a:extLst>
          </p:cNvPr>
          <p:cNvSpPr/>
          <p:nvPr/>
        </p:nvSpPr>
        <p:spPr>
          <a:xfrm>
            <a:off x="2468704" y="5001974"/>
            <a:ext cx="9172434" cy="496800"/>
          </a:xfrm>
          <a:prstGeom prst="rect">
            <a:avLst/>
          </a:prstGeom>
          <a:noFill/>
          <a:ln w="3175">
            <a:solidFill>
              <a:schemeClr val="bg1">
                <a:lumMod val="75000"/>
              </a:schemeClr>
            </a:solidFill>
          </a:ln>
        </p:spPr>
        <p:txBody>
          <a:bodyPr wrap="square" lIns="91440" tIns="45720" rIns="91440" bIns="45720" rtlCol="0" anchor="ctr">
            <a:noAutofit/>
          </a:bodyPr>
          <a:lstStyle/>
          <a:p>
            <a:r>
              <a:rPr lang="zh-CN" altLang="en-US" sz="1600" dirty="0">
                <a:solidFill>
                  <a:srgbClr val="000000"/>
                </a:solidFill>
                <a:latin typeface="黑体" panose="02010609060101010101" pitchFamily="49" charset="-122"/>
                <a:ea typeface="黑体" panose="02010609060101010101" pitchFamily="49" charset="-122"/>
              </a:rPr>
              <a:t>指对填报统计指标时应遵循的原则、需要注意的事项、填报要求等内容的具体说明。</a:t>
            </a:r>
          </a:p>
        </p:txBody>
      </p:sp>
      <p:sp>
        <p:nvSpPr>
          <p:cNvPr id="214" name="işḷîḍé">
            <a:extLst>
              <a:ext uri="{FF2B5EF4-FFF2-40B4-BE49-F238E27FC236}">
                <a16:creationId xmlns:a16="http://schemas.microsoft.com/office/drawing/2014/main" id="{910E430F-DC14-4573-9CB2-75FBABCC5815}"/>
              </a:ext>
            </a:extLst>
          </p:cNvPr>
          <p:cNvSpPr/>
          <p:nvPr/>
        </p:nvSpPr>
        <p:spPr>
          <a:xfrm>
            <a:off x="2468704" y="5603257"/>
            <a:ext cx="9172434" cy="496800"/>
          </a:xfrm>
          <a:prstGeom prst="rect">
            <a:avLst/>
          </a:prstGeom>
          <a:solidFill>
            <a:schemeClr val="bg1">
              <a:lumMod val="95000"/>
            </a:schemeClr>
          </a:solidFill>
          <a:ln w="3175">
            <a:solidFill>
              <a:schemeClr val="bg1">
                <a:lumMod val="75000"/>
              </a:schemeClr>
            </a:solidFill>
          </a:ln>
        </p:spPr>
        <p:txBody>
          <a:bodyPr wrap="square" lIns="91440" tIns="45720" rIns="91440" bIns="45720" rtlCol="0" anchor="ctr">
            <a:noAutofit/>
          </a:bodyPr>
          <a:lstStyle/>
          <a:p>
            <a:endParaRPr lang="zh-CN" altLang="en-US" sz="1000">
              <a:solidFill>
                <a:schemeClr val="tx1">
                  <a:lumMod val="75000"/>
                  <a:lumOff val="25000"/>
                </a:schemeClr>
              </a:solidFill>
            </a:endParaRPr>
          </a:p>
        </p:txBody>
      </p:sp>
      <p:sp>
        <p:nvSpPr>
          <p:cNvPr id="215" name="ïŝ1îḍe">
            <a:extLst>
              <a:ext uri="{FF2B5EF4-FFF2-40B4-BE49-F238E27FC236}">
                <a16:creationId xmlns:a16="http://schemas.microsoft.com/office/drawing/2014/main" id="{7BDB47A4-299B-4CAD-87A9-C1CC16BD4031}"/>
              </a:ext>
            </a:extLst>
          </p:cNvPr>
          <p:cNvSpPr/>
          <p:nvPr/>
        </p:nvSpPr>
        <p:spPr>
          <a:xfrm>
            <a:off x="2468704" y="3225432"/>
            <a:ext cx="9172434" cy="496800"/>
          </a:xfrm>
          <a:prstGeom prst="rect">
            <a:avLst/>
          </a:prstGeom>
          <a:solidFill>
            <a:srgbClr val="F2F2F2"/>
          </a:solidFill>
          <a:ln w="3175">
            <a:solidFill>
              <a:schemeClr val="bg1">
                <a:lumMod val="75000"/>
              </a:schemeClr>
            </a:solidFill>
          </a:ln>
        </p:spPr>
        <p:txBody>
          <a:bodyPr wrap="square" lIns="91440" tIns="45720" rIns="91440" bIns="45720" rtlCol="0" anchor="ctr">
            <a:noAutofit/>
          </a:bodyPr>
          <a:lstStyle/>
          <a:p>
            <a:r>
              <a:rPr lang="zh-CN" altLang="en-US" sz="1600" dirty="0">
                <a:solidFill>
                  <a:srgbClr val="000000"/>
                </a:solidFill>
                <a:latin typeface="黑体" panose="02010609060101010101" pitchFamily="49" charset="-122"/>
                <a:ea typeface="黑体" panose="02010609060101010101" pitchFamily="49" charset="-122"/>
              </a:rPr>
              <a:t>指对统计指标所统计对象的适用范围的简要说明，即通常所说的口径范围，以明确指标包括和（或）不包括的内容。</a:t>
            </a:r>
          </a:p>
        </p:txBody>
      </p:sp>
      <p:sp>
        <p:nvSpPr>
          <p:cNvPr id="34" name="ïŝ1îḍe">
            <a:extLst>
              <a:ext uri="{FF2B5EF4-FFF2-40B4-BE49-F238E27FC236}">
                <a16:creationId xmlns:a16="http://schemas.microsoft.com/office/drawing/2014/main" id="{1FBF659B-9BC6-4F8B-9745-A5848A5E66FB}"/>
              </a:ext>
            </a:extLst>
          </p:cNvPr>
          <p:cNvSpPr/>
          <p:nvPr/>
        </p:nvSpPr>
        <p:spPr>
          <a:xfrm>
            <a:off x="561314" y="2595118"/>
            <a:ext cx="11111175" cy="903345"/>
          </a:xfrm>
          <a:prstGeom prst="rect">
            <a:avLst/>
          </a:prstGeom>
          <a:solidFill>
            <a:schemeClr val="accent2"/>
          </a:solidFill>
          <a:ln w="3175">
            <a:solidFill>
              <a:schemeClr val="bg1">
                <a:lumMod val="75000"/>
              </a:schemeClr>
            </a:solidFill>
          </a:ln>
        </p:spPr>
        <p:txBody>
          <a:bodyPr wrap="square" lIns="91440" tIns="45720" rIns="91440" bIns="45720" rtlCol="0" anchor="ctr">
            <a:noAutofit/>
          </a:bodyPr>
          <a:lstStyle/>
          <a:p>
            <a:r>
              <a:rPr lang="zh-CN" altLang="en-US" sz="1600" dirty="0">
                <a:solidFill>
                  <a:schemeClr val="bg1"/>
                </a:solidFill>
                <a:latin typeface="微软雅黑" panose="020B0503020204020204" pitchFamily="34" charset="-122"/>
                <a:ea typeface="微软雅黑" panose="020B0503020204020204" pitchFamily="34" charset="-122"/>
              </a:rPr>
              <a:t>指标解释：</a:t>
            </a:r>
          </a:p>
          <a:p>
            <a:r>
              <a:rPr lang="zh-CN" altLang="en-US" sz="1600" dirty="0">
                <a:solidFill>
                  <a:schemeClr val="bg1"/>
                </a:solidFill>
                <a:latin typeface="微软雅黑" panose="020B0503020204020204" pitchFamily="34" charset="-122"/>
                <a:ea typeface="微软雅黑" panose="020B0503020204020204" pitchFamily="34" charset="-122"/>
              </a:rPr>
              <a:t>在校生数：是指具有学籍并在本学年初进行学籍注册的学生数</a:t>
            </a:r>
          </a:p>
        </p:txBody>
      </p:sp>
      <p:sp>
        <p:nvSpPr>
          <p:cNvPr id="35" name="ïŝ1îḍe">
            <a:extLst>
              <a:ext uri="{FF2B5EF4-FFF2-40B4-BE49-F238E27FC236}">
                <a16:creationId xmlns:a16="http://schemas.microsoft.com/office/drawing/2014/main" id="{BA011012-C2A7-4A95-B962-08716A210C81}"/>
              </a:ext>
            </a:extLst>
          </p:cNvPr>
          <p:cNvSpPr/>
          <p:nvPr/>
        </p:nvSpPr>
        <p:spPr>
          <a:xfrm>
            <a:off x="550863" y="3216173"/>
            <a:ext cx="11111175" cy="903345"/>
          </a:xfrm>
          <a:prstGeom prst="rect">
            <a:avLst/>
          </a:prstGeom>
          <a:solidFill>
            <a:srgbClr val="4472C4"/>
          </a:solidFill>
          <a:ln w="3175">
            <a:noFill/>
          </a:ln>
        </p:spPr>
        <p:txBody>
          <a:bodyPr wrap="square" lIns="91440" tIns="45720" rIns="91440" bIns="45720" rtlCol="0" anchor="ctr">
            <a:noAutofit/>
          </a:bodyPr>
          <a:lstStyle/>
          <a:p>
            <a:r>
              <a:rPr lang="zh-CN" altLang="en-US" sz="1600" dirty="0">
                <a:solidFill>
                  <a:schemeClr val="bg1"/>
                </a:solidFill>
                <a:latin typeface="微软雅黑" panose="020B0503020204020204" pitchFamily="34" charset="-122"/>
                <a:ea typeface="微软雅黑" panose="020B0503020204020204" pitchFamily="34" charset="-122"/>
              </a:rPr>
              <a:t>内涵定义：</a:t>
            </a:r>
          </a:p>
          <a:p>
            <a:r>
              <a:rPr lang="zh-CN" altLang="en-US" sz="1600" dirty="0">
                <a:solidFill>
                  <a:schemeClr val="bg1"/>
                </a:solidFill>
                <a:latin typeface="微软雅黑" panose="020B0503020204020204" pitchFamily="34" charset="-122"/>
                <a:ea typeface="微软雅黑" panose="020B0503020204020204" pitchFamily="34" charset="-122"/>
              </a:rPr>
              <a:t>毕业生数：是指上学年度具有学籍的学生完成教学计划规定课程，考试合格，取得毕业证书的学生数。</a:t>
            </a:r>
          </a:p>
        </p:txBody>
      </p:sp>
      <p:sp>
        <p:nvSpPr>
          <p:cNvPr id="36" name="ïŝ1îḍe">
            <a:extLst>
              <a:ext uri="{FF2B5EF4-FFF2-40B4-BE49-F238E27FC236}">
                <a16:creationId xmlns:a16="http://schemas.microsoft.com/office/drawing/2014/main" id="{597E5B54-F701-4A25-83E3-83E6FFF99670}"/>
              </a:ext>
            </a:extLst>
          </p:cNvPr>
          <p:cNvSpPr/>
          <p:nvPr/>
        </p:nvSpPr>
        <p:spPr>
          <a:xfrm>
            <a:off x="540412" y="3788494"/>
            <a:ext cx="11111175" cy="903345"/>
          </a:xfrm>
          <a:prstGeom prst="rect">
            <a:avLst/>
          </a:prstGeom>
          <a:solidFill>
            <a:schemeClr val="accent2"/>
          </a:solidFill>
          <a:ln w="3175">
            <a:noFill/>
          </a:ln>
        </p:spPr>
        <p:txBody>
          <a:bodyPr wrap="square" lIns="91440" tIns="45720" rIns="91440" bIns="45720" rtlCol="0" anchor="ctr">
            <a:noAutofit/>
          </a:bodyPr>
          <a:lstStyle/>
          <a:p>
            <a:r>
              <a:rPr lang="zh-CN" altLang="en-US" sz="1600" dirty="0">
                <a:solidFill>
                  <a:schemeClr val="bg1"/>
                </a:solidFill>
                <a:latin typeface="微软雅黑" panose="020B0503020204020204" pitchFamily="34" charset="-122"/>
                <a:ea typeface="微软雅黑" panose="020B0503020204020204" pitchFamily="34" charset="-122"/>
              </a:rPr>
              <a:t>外延定义：</a:t>
            </a:r>
          </a:p>
          <a:p>
            <a:r>
              <a:rPr lang="zh-CN" altLang="en-US" sz="1600" dirty="0">
                <a:solidFill>
                  <a:schemeClr val="bg1"/>
                </a:solidFill>
                <a:latin typeface="微软雅黑" panose="020B0503020204020204" pitchFamily="34" charset="-122"/>
                <a:ea typeface="微软雅黑" panose="020B0503020204020204" pitchFamily="34" charset="-122"/>
              </a:rPr>
              <a:t>随迁子女：本指标只统计因为父母离开户籍所在地到异地工作，随同父母来到异地就读普通中小学的适龄儿童少年</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不包括跨区（县）招生或择校等原因到异地就读的学生</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不包括在设区的市行政区域内区与区之间异地居住的人员。</a:t>
            </a:r>
          </a:p>
        </p:txBody>
      </p:sp>
      <p:sp>
        <p:nvSpPr>
          <p:cNvPr id="37" name="ïŝ1îḍe">
            <a:extLst>
              <a:ext uri="{FF2B5EF4-FFF2-40B4-BE49-F238E27FC236}">
                <a16:creationId xmlns:a16="http://schemas.microsoft.com/office/drawing/2014/main" id="{153789C0-9574-47AD-8AE3-37E0014233EC}"/>
              </a:ext>
            </a:extLst>
          </p:cNvPr>
          <p:cNvSpPr/>
          <p:nvPr/>
        </p:nvSpPr>
        <p:spPr>
          <a:xfrm>
            <a:off x="540411" y="3456848"/>
            <a:ext cx="11111175" cy="1449072"/>
          </a:xfrm>
          <a:prstGeom prst="rect">
            <a:avLst/>
          </a:prstGeom>
          <a:solidFill>
            <a:srgbClr val="4472C4"/>
          </a:solidFill>
          <a:ln w="3175">
            <a:solidFill>
              <a:schemeClr val="bg1">
                <a:lumMod val="75000"/>
              </a:schemeClr>
            </a:solidFill>
          </a:ln>
        </p:spPr>
        <p:txBody>
          <a:bodyPr wrap="square" lIns="91440" tIns="45720" rIns="91440" bIns="45720" rtlCol="0" anchor="ctr">
            <a:noAutofit/>
          </a:bodyPr>
          <a:lstStyle/>
          <a:p>
            <a:r>
              <a:rPr lang="zh-CN" altLang="en-US" sz="1600" dirty="0">
                <a:solidFill>
                  <a:schemeClr val="bg1"/>
                </a:solidFill>
                <a:latin typeface="微软雅黑" panose="020B0503020204020204" pitchFamily="34" charset="-122"/>
                <a:ea typeface="微软雅黑" panose="020B0503020204020204" pitchFamily="34" charset="-122"/>
              </a:rPr>
              <a:t>填报说明：</a:t>
            </a:r>
          </a:p>
          <a:p>
            <a:r>
              <a:rPr lang="zh-CN" altLang="en-US" sz="1600" dirty="0">
                <a:solidFill>
                  <a:schemeClr val="bg1"/>
                </a:solidFill>
                <a:latin typeface="微软雅黑" panose="020B0503020204020204" pitchFamily="34" charset="-122"/>
                <a:ea typeface="微软雅黑" panose="020B0503020204020204" pitchFamily="34" charset="-122"/>
              </a:rPr>
              <a:t>附设幼儿班：是指在幼儿园不能满足需要的地区，依托其他学校举办学前教育（包括学前班）的组织形式。在填报时，按照托班、小班、中班、大班进行填报。对于小学附设的学前一年的教育形式，在填表时，请将幼儿数据填入大班，若存在混龄班的情况，也将数据填入大班，使用数据时，可按照年龄进行分类。</a:t>
            </a:r>
          </a:p>
        </p:txBody>
      </p:sp>
    </p:spTree>
    <p:extLst>
      <p:ext uri="{BB962C8B-B14F-4D97-AF65-F5344CB8AC3E}">
        <p14:creationId xmlns:p14="http://schemas.microsoft.com/office/powerpoint/2010/main" val="34754761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3"/>
                                        </p:tgtEl>
                                        <p:attrNameLst>
                                          <p:attrName>style.visibility</p:attrName>
                                        </p:attrNameLst>
                                      </p:cBhvr>
                                      <p:to>
                                        <p:strVal val="visible"/>
                                      </p:to>
                                    </p:set>
                                    <p:animEffect transition="in" filter="fade">
                                      <p:cBhvr>
                                        <p:cTn id="10" dur="500"/>
                                        <p:tgtEl>
                                          <p:spTgt spid="20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1"/>
                                        </p:tgtEl>
                                        <p:attrNameLst>
                                          <p:attrName>style.visibility</p:attrName>
                                        </p:attrNameLst>
                                      </p:cBhvr>
                                      <p:to>
                                        <p:strVal val="visible"/>
                                      </p:to>
                                    </p:set>
                                    <p:animEffect transition="in" filter="fade">
                                      <p:cBhvr>
                                        <p:cTn id="15" dur="500"/>
                                        <p:tgtEl>
                                          <p:spTgt spid="1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4"/>
                                        </p:tgtEl>
                                        <p:attrNameLst>
                                          <p:attrName>style.visibility</p:attrName>
                                        </p:attrNameLst>
                                      </p:cBhvr>
                                      <p:to>
                                        <p:strVal val="visible"/>
                                      </p:to>
                                    </p:set>
                                    <p:animEffect transition="in" filter="fade">
                                      <p:cBhvr>
                                        <p:cTn id="18" dur="500"/>
                                        <p:tgtEl>
                                          <p:spTgt spid="20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34"/>
                                        </p:tgtEl>
                                      </p:cBhvr>
                                    </p:animEffect>
                                    <p:set>
                                      <p:cBhvr>
                                        <p:cTn id="28" dur="1" fill="hold">
                                          <p:stCondLst>
                                            <p:cond delay="499"/>
                                          </p:stCondLst>
                                        </p:cTn>
                                        <p:tgtEl>
                                          <p:spTgt spid="3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97"/>
                                        </p:tgtEl>
                                        <p:attrNameLst>
                                          <p:attrName>style.visibility</p:attrName>
                                        </p:attrNameLst>
                                      </p:cBhvr>
                                      <p:to>
                                        <p:strVal val="visible"/>
                                      </p:to>
                                    </p:set>
                                    <p:animEffect transition="in" filter="fade">
                                      <p:cBhvr>
                                        <p:cTn id="33" dur="500"/>
                                        <p:tgtEl>
                                          <p:spTgt spid="19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5"/>
                                        </p:tgtEl>
                                        <p:attrNameLst>
                                          <p:attrName>style.visibility</p:attrName>
                                        </p:attrNameLst>
                                      </p:cBhvr>
                                      <p:to>
                                        <p:strVal val="visible"/>
                                      </p:to>
                                    </p:set>
                                    <p:animEffect transition="in" filter="fade">
                                      <p:cBhvr>
                                        <p:cTn id="36" dur="500"/>
                                        <p:tgtEl>
                                          <p:spTgt spid="20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1" nodeType="clickEffect">
                                  <p:stCondLst>
                                    <p:cond delay="0"/>
                                  </p:stCondLst>
                                  <p:childTnLst>
                                    <p:animEffect transition="out" filter="fade">
                                      <p:cBhvr>
                                        <p:cTn id="45" dur="500"/>
                                        <p:tgtEl>
                                          <p:spTgt spid="35"/>
                                        </p:tgtEl>
                                      </p:cBhvr>
                                    </p:animEffect>
                                    <p:set>
                                      <p:cBhvr>
                                        <p:cTn id="46" dur="1" fill="hold">
                                          <p:stCondLst>
                                            <p:cond delay="499"/>
                                          </p:stCondLst>
                                        </p:cTn>
                                        <p:tgtEl>
                                          <p:spTgt spid="35"/>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98"/>
                                        </p:tgtEl>
                                        <p:attrNameLst>
                                          <p:attrName>style.visibility</p:attrName>
                                        </p:attrNameLst>
                                      </p:cBhvr>
                                      <p:to>
                                        <p:strVal val="visible"/>
                                      </p:to>
                                    </p:set>
                                    <p:animEffect transition="in" filter="fade">
                                      <p:cBhvr>
                                        <p:cTn id="51" dur="500"/>
                                        <p:tgtEl>
                                          <p:spTgt spid="19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5"/>
                                        </p:tgtEl>
                                        <p:attrNameLst>
                                          <p:attrName>style.visibility</p:attrName>
                                        </p:attrNameLst>
                                      </p:cBhvr>
                                      <p:to>
                                        <p:strVal val="visible"/>
                                      </p:to>
                                    </p:set>
                                    <p:animEffect transition="in" filter="fade">
                                      <p:cBhvr>
                                        <p:cTn id="54" dur="500"/>
                                        <p:tgtEl>
                                          <p:spTgt spid="21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36"/>
                                        </p:tgtEl>
                                      </p:cBhvr>
                                    </p:animEffect>
                                    <p:set>
                                      <p:cBhvr>
                                        <p:cTn id="64" dur="1" fill="hold">
                                          <p:stCondLst>
                                            <p:cond delay="499"/>
                                          </p:stCondLst>
                                        </p:cTn>
                                        <p:tgtEl>
                                          <p:spTgt spid="36"/>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99"/>
                                        </p:tgtEl>
                                        <p:attrNameLst>
                                          <p:attrName>style.visibility</p:attrName>
                                        </p:attrNameLst>
                                      </p:cBhvr>
                                      <p:to>
                                        <p:strVal val="visible"/>
                                      </p:to>
                                    </p:set>
                                    <p:animEffect transition="in" filter="fade">
                                      <p:cBhvr>
                                        <p:cTn id="69" dur="500"/>
                                        <p:tgtEl>
                                          <p:spTgt spid="19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11"/>
                                        </p:tgtEl>
                                        <p:attrNameLst>
                                          <p:attrName>style.visibility</p:attrName>
                                        </p:attrNameLst>
                                      </p:cBhvr>
                                      <p:to>
                                        <p:strVal val="visible"/>
                                      </p:to>
                                    </p:set>
                                    <p:animEffect transition="in" filter="fade">
                                      <p:cBhvr>
                                        <p:cTn id="72" dur="500"/>
                                        <p:tgtEl>
                                          <p:spTgt spid="21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00"/>
                                        </p:tgtEl>
                                        <p:attrNameLst>
                                          <p:attrName>style.visibility</p:attrName>
                                        </p:attrNameLst>
                                      </p:cBhvr>
                                      <p:to>
                                        <p:strVal val="visible"/>
                                      </p:to>
                                    </p:set>
                                    <p:animEffect transition="in" filter="fade">
                                      <p:cBhvr>
                                        <p:cTn id="77" dur="500"/>
                                        <p:tgtEl>
                                          <p:spTgt spid="20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12"/>
                                        </p:tgtEl>
                                        <p:attrNameLst>
                                          <p:attrName>style.visibility</p:attrName>
                                        </p:attrNameLst>
                                      </p:cBhvr>
                                      <p:to>
                                        <p:strVal val="visible"/>
                                      </p:to>
                                    </p:set>
                                    <p:animEffect transition="in" filter="fade">
                                      <p:cBhvr>
                                        <p:cTn id="80" dur="500"/>
                                        <p:tgtEl>
                                          <p:spTgt spid="212"/>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01"/>
                                        </p:tgtEl>
                                        <p:attrNameLst>
                                          <p:attrName>style.visibility</p:attrName>
                                        </p:attrNameLst>
                                      </p:cBhvr>
                                      <p:to>
                                        <p:strVal val="visible"/>
                                      </p:to>
                                    </p:set>
                                    <p:animEffect transition="in" filter="fade">
                                      <p:cBhvr>
                                        <p:cTn id="85" dur="500"/>
                                        <p:tgtEl>
                                          <p:spTgt spid="20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13"/>
                                        </p:tgtEl>
                                        <p:attrNameLst>
                                          <p:attrName>style.visibility</p:attrName>
                                        </p:attrNameLst>
                                      </p:cBhvr>
                                      <p:to>
                                        <p:strVal val="visible"/>
                                      </p:to>
                                    </p:set>
                                    <p:animEffect transition="in" filter="fade">
                                      <p:cBhvr>
                                        <p:cTn id="88" dur="500"/>
                                        <p:tgtEl>
                                          <p:spTgt spid="21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500"/>
                                        <p:tgtEl>
                                          <p:spTgt spid="37"/>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grpId="1" nodeType="clickEffect">
                                  <p:stCondLst>
                                    <p:cond delay="0"/>
                                  </p:stCondLst>
                                  <p:childTnLst>
                                    <p:animEffect transition="out" filter="fade">
                                      <p:cBhvr>
                                        <p:cTn id="97" dur="500"/>
                                        <p:tgtEl>
                                          <p:spTgt spid="37"/>
                                        </p:tgtEl>
                                      </p:cBhvr>
                                    </p:animEffect>
                                    <p:set>
                                      <p:cBhvr>
                                        <p:cTn id="98" dur="1" fill="hold">
                                          <p:stCondLst>
                                            <p:cond delay="499"/>
                                          </p:stCondLst>
                                        </p:cTn>
                                        <p:tgtEl>
                                          <p:spTgt spid="37"/>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202"/>
                                        </p:tgtEl>
                                        <p:attrNameLst>
                                          <p:attrName>style.visibility</p:attrName>
                                        </p:attrNameLst>
                                      </p:cBhvr>
                                      <p:to>
                                        <p:strVal val="visible"/>
                                      </p:to>
                                    </p:set>
                                    <p:animEffect transition="in" filter="fade">
                                      <p:cBhvr>
                                        <p:cTn id="103" dur="500"/>
                                        <p:tgtEl>
                                          <p:spTgt spid="202"/>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14"/>
                                        </p:tgtEl>
                                        <p:attrNameLst>
                                          <p:attrName>style.visibility</p:attrName>
                                        </p:attrNameLst>
                                      </p:cBhvr>
                                      <p:to>
                                        <p:strVal val="visible"/>
                                      </p:to>
                                    </p:set>
                                    <p:animEffect transition="in" filter="fade">
                                      <p:cBhvr>
                                        <p:cTn id="106" dur="5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151"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11" grpId="0" animBg="1"/>
      <p:bldP spid="212" grpId="0" animBg="1"/>
      <p:bldP spid="213" grpId="0" animBg="1"/>
      <p:bldP spid="214" grpId="0" animBg="1"/>
      <p:bldP spid="215" grpId="0" animBg="1"/>
      <p:bldP spid="34" grpId="0" animBg="1"/>
      <p:bldP spid="34" grpId="1" animBg="1"/>
      <p:bldP spid="35" grpId="0" animBg="1"/>
      <p:bldP spid="35" grpId="1" animBg="1"/>
      <p:bldP spid="36" grpId="0" animBg="1"/>
      <p:bldP spid="36" grpId="1" animBg="1"/>
      <p:bldP spid="37" grpId="0" animBg="1"/>
      <p:bldP spid="3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3410037" y="1649603"/>
            <a:ext cx="8781963" cy="1871903"/>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TextBox 9">
            <a:extLst>
              <a:ext uri="{FF2B5EF4-FFF2-40B4-BE49-F238E27FC236}">
                <a16:creationId xmlns:a16="http://schemas.microsoft.com/office/drawing/2014/main" id="{B2130F74-0986-4BBC-889D-BE766C81EB4F}"/>
              </a:ext>
            </a:extLst>
          </p:cNvPr>
          <p:cNvSpPr txBox="1"/>
          <p:nvPr/>
        </p:nvSpPr>
        <p:spPr>
          <a:xfrm>
            <a:off x="653349" y="3692340"/>
            <a:ext cx="1394003" cy="646331"/>
          </a:xfrm>
          <a:prstGeom prst="rect">
            <a:avLst/>
          </a:prstGeom>
          <a:noFill/>
        </p:spPr>
        <p:txBody>
          <a:bodyPr wrap="square" rtlCol="0">
            <a:spAutoFit/>
          </a:bodyPr>
          <a:lstStyle/>
          <a:p>
            <a:pPr algn="ctr"/>
            <a:r>
              <a:rPr lang="en-US" altLang="zh-CN" sz="3600" b="1" dirty="0">
                <a:solidFill>
                  <a:schemeClr val="bg1"/>
                </a:solidFill>
                <a:cs typeface="+mn-ea"/>
                <a:sym typeface="+mn-lt"/>
              </a:rPr>
              <a:t>PART</a:t>
            </a:r>
          </a:p>
        </p:txBody>
      </p:sp>
      <p:sp>
        <p:nvSpPr>
          <p:cNvPr id="6" name="TextBox 10">
            <a:extLst>
              <a:ext uri="{FF2B5EF4-FFF2-40B4-BE49-F238E27FC236}">
                <a16:creationId xmlns:a16="http://schemas.microsoft.com/office/drawing/2014/main" id="{1189AFC6-5FBC-4560-B26D-28A4872F97F1}"/>
              </a:ext>
            </a:extLst>
          </p:cNvPr>
          <p:cNvSpPr txBox="1"/>
          <p:nvPr/>
        </p:nvSpPr>
        <p:spPr>
          <a:xfrm>
            <a:off x="1636497" y="2205037"/>
            <a:ext cx="2229761" cy="2447925"/>
          </a:xfrm>
          <a:prstGeom prst="rect">
            <a:avLst/>
          </a:prstGeom>
          <a:noFill/>
        </p:spPr>
        <p:txBody>
          <a:bodyPr wrap="square" rtlCol="0">
            <a:spAutoFit/>
          </a:bodyPr>
          <a:lstStyle/>
          <a:p>
            <a:pPr algn="ctr"/>
            <a:r>
              <a:rPr lang="en-US" altLang="zh-CN" sz="15335" i="1" dirty="0">
                <a:solidFill>
                  <a:schemeClr val="bg1"/>
                </a:solidFill>
                <a:latin typeface="Century Gothic" panose="020B0502020202020204" pitchFamily="34" charset="0"/>
                <a:cs typeface="+mn-ea"/>
                <a:sym typeface="+mn-lt"/>
              </a:rPr>
              <a:t>3</a:t>
            </a:r>
            <a:endParaRPr lang="zh-CN" altLang="en-US" sz="15335" i="1" dirty="0">
              <a:solidFill>
                <a:schemeClr val="bg1"/>
              </a:solidFill>
              <a:latin typeface="Century Gothic" panose="020B0502020202020204" pitchFamily="34" charset="0"/>
              <a:cs typeface="+mn-ea"/>
              <a:sym typeface="+mn-lt"/>
            </a:endParaRPr>
          </a:p>
        </p:txBody>
      </p:sp>
      <p:sp>
        <p:nvSpPr>
          <p:cNvPr id="7" name="TextBox 11">
            <a:extLst>
              <a:ext uri="{FF2B5EF4-FFF2-40B4-BE49-F238E27FC236}">
                <a16:creationId xmlns:a16="http://schemas.microsoft.com/office/drawing/2014/main" id="{90302534-FB34-4551-9F81-C0C5A3AFD4EE}"/>
              </a:ext>
            </a:extLst>
          </p:cNvPr>
          <p:cNvSpPr txBox="1"/>
          <p:nvPr/>
        </p:nvSpPr>
        <p:spPr>
          <a:xfrm>
            <a:off x="3233678" y="2693959"/>
            <a:ext cx="5724644" cy="1569660"/>
          </a:xfrm>
          <a:prstGeom prst="rect">
            <a:avLst/>
          </a:prstGeom>
          <a:noFill/>
        </p:spPr>
        <p:txBody>
          <a:bodyPr wrap="none" rtlCol="0">
            <a:spAutoFit/>
          </a:bodyPr>
          <a:lstStyle/>
          <a:p>
            <a:pPr lvl="0" defTabSz="457200"/>
            <a:r>
              <a:rPr lang="zh-CN" altLang="en-US"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中国教育监测与评价</a:t>
            </a:r>
            <a:endParaRPr lang="en-US" altLang="zh-CN"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endParaRPr>
          </a:p>
          <a:p>
            <a:pPr lvl="0" defTabSz="457200"/>
            <a:r>
              <a:rPr lang="zh-CN" altLang="en-US"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统计指标体系</a:t>
            </a:r>
          </a:p>
        </p:txBody>
      </p:sp>
      <p:sp>
        <p:nvSpPr>
          <p:cNvPr id="14" name="矩形 20">
            <a:extLst>
              <a:ext uri="{FF2B5EF4-FFF2-40B4-BE49-F238E27FC236}">
                <a16:creationId xmlns:a16="http://schemas.microsoft.com/office/drawing/2014/main" id="{EFE1FAF6-ECDC-494C-9C43-777FFC9D8E10}"/>
              </a:ext>
            </a:extLst>
          </p:cNvPr>
          <p:cNvSpPr/>
          <p:nvPr/>
        </p:nvSpPr>
        <p:spPr>
          <a:xfrm>
            <a:off x="10946656" y="2093452"/>
            <a:ext cx="596045" cy="984205"/>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315857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中国教育监测与评价统计指标体系</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教育统计常用指标</a:t>
            </a:r>
          </a:p>
        </p:txBody>
      </p:sp>
      <p:pic>
        <p:nvPicPr>
          <p:cNvPr id="23" name="图片 22">
            <a:extLst>
              <a:ext uri="{FF2B5EF4-FFF2-40B4-BE49-F238E27FC236}">
                <a16:creationId xmlns:a16="http://schemas.microsoft.com/office/drawing/2014/main" id="{E55ACD17-EB40-4443-B1ED-D7477FA8361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4625" y="1760849"/>
            <a:ext cx="2021495" cy="2815869"/>
          </a:xfrm>
          <a:prstGeom prst="rect">
            <a:avLst/>
          </a:prstGeom>
          <a:ln>
            <a:noFill/>
          </a:ln>
          <a:effectLst>
            <a:outerShdw blurRad="292100" dist="139700" dir="2700000" algn="tl" rotWithShape="0">
              <a:srgbClr val="333333">
                <a:alpha val="65000"/>
              </a:srgbClr>
            </a:outerShdw>
          </a:effectLst>
        </p:spPr>
      </p:pic>
      <p:pic>
        <p:nvPicPr>
          <p:cNvPr id="24" name="图片 23">
            <a:extLst>
              <a:ext uri="{FF2B5EF4-FFF2-40B4-BE49-F238E27FC236}">
                <a16:creationId xmlns:a16="http://schemas.microsoft.com/office/drawing/2014/main" id="{296E1A0C-0B71-4610-995D-CFB49436B94B}"/>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848511" y="3536180"/>
            <a:ext cx="2295218" cy="2815869"/>
          </a:xfrm>
          <a:prstGeom prst="rect">
            <a:avLst/>
          </a:prstGeom>
          <a:ln>
            <a:noFill/>
          </a:ln>
          <a:effectLst>
            <a:outerShdw blurRad="292100" dist="139700" dir="2700000" algn="tl" rotWithShape="0">
              <a:srgbClr val="333333">
                <a:alpha val="65000"/>
              </a:srgbClr>
            </a:outerShdw>
          </a:effectLst>
        </p:spPr>
      </p:pic>
      <p:sp>
        <p:nvSpPr>
          <p:cNvPr id="20" name="文本框 19">
            <a:extLst>
              <a:ext uri="{FF2B5EF4-FFF2-40B4-BE49-F238E27FC236}">
                <a16:creationId xmlns:a16="http://schemas.microsoft.com/office/drawing/2014/main" id="{D59C2085-DF7E-4B1D-A9BE-B5A2ABD8357B}"/>
              </a:ext>
            </a:extLst>
          </p:cNvPr>
          <p:cNvSpPr txBox="1"/>
          <p:nvPr/>
        </p:nvSpPr>
        <p:spPr>
          <a:xfrm>
            <a:off x="570563" y="1576183"/>
            <a:ext cx="11090276" cy="369332"/>
          </a:xfrm>
          <a:prstGeom prst="rect">
            <a:avLst/>
          </a:prstGeom>
          <a:noFill/>
        </p:spPr>
        <p:txBody>
          <a:bodyPr wrap="square" rtlCol="0">
            <a:spAutoFit/>
          </a:bodyPr>
          <a:lstStyle/>
          <a:p>
            <a:pPr marL="285750" indent="-285750">
              <a:buFont typeface="Wingdings" panose="05000000000000000000" pitchFamily="2" charset="2"/>
              <a:buChar char="u"/>
            </a:pPr>
            <a:r>
              <a:rPr lang="zh-CN" altLang="en-US" b="1" dirty="0">
                <a:solidFill>
                  <a:srgbClr val="0F6D9E"/>
                </a:solidFill>
                <a:latin typeface="微软雅黑" panose="020B0503020204020204" pitchFamily="34" charset="-122"/>
                <a:ea typeface="微软雅黑" panose="020B0503020204020204" pitchFamily="34" charset="-122"/>
              </a:rPr>
              <a:t>政策发布</a:t>
            </a:r>
            <a:endParaRPr lang="en-US" altLang="zh-CN" b="1" dirty="0">
              <a:solidFill>
                <a:srgbClr val="0F6D9E"/>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A22097C2-A4D5-413A-9F54-C0EEF65CE7F2}"/>
              </a:ext>
            </a:extLst>
          </p:cNvPr>
          <p:cNvGrpSpPr/>
          <p:nvPr/>
        </p:nvGrpSpPr>
        <p:grpSpPr>
          <a:xfrm>
            <a:off x="2878463" y="1926604"/>
            <a:ext cx="5249537" cy="1823059"/>
            <a:chOff x="2878463" y="1926604"/>
            <a:chExt cx="5249537" cy="1823059"/>
          </a:xfrm>
        </p:grpSpPr>
        <p:sp>
          <p:nvSpPr>
            <p:cNvPr id="32" name="ï$ļiḋè">
              <a:extLst>
                <a:ext uri="{FF2B5EF4-FFF2-40B4-BE49-F238E27FC236}">
                  <a16:creationId xmlns:a16="http://schemas.microsoft.com/office/drawing/2014/main" id="{C3B7E4BC-8918-4C43-9A12-A8798E0D8945}"/>
                </a:ext>
              </a:extLst>
            </p:cNvPr>
            <p:cNvSpPr/>
            <p:nvPr/>
          </p:nvSpPr>
          <p:spPr bwMode="auto">
            <a:xfrm>
              <a:off x="2878463" y="1926604"/>
              <a:ext cx="1047416" cy="1823059"/>
            </a:xfrm>
            <a:custGeom>
              <a:avLst/>
              <a:gdLst>
                <a:gd name="T0" fmla="*/ 138 w 832"/>
                <a:gd name="T1" fmla="*/ 1386 h 1386"/>
                <a:gd name="T2" fmla="*/ 138 w 832"/>
                <a:gd name="T3" fmla="*/ 330 h 1386"/>
                <a:gd name="T4" fmla="*/ 0 w 832"/>
                <a:gd name="T5" fmla="*/ 330 h 1386"/>
                <a:gd name="T6" fmla="*/ 416 w 832"/>
                <a:gd name="T7" fmla="*/ 0 h 1386"/>
                <a:gd name="T8" fmla="*/ 832 w 832"/>
                <a:gd name="T9" fmla="*/ 330 h 1386"/>
                <a:gd name="T10" fmla="*/ 694 w 832"/>
                <a:gd name="T11" fmla="*/ 330 h 1386"/>
                <a:gd name="T12" fmla="*/ 694 w 832"/>
                <a:gd name="T13" fmla="*/ 1386 h 1386"/>
                <a:gd name="T14" fmla="*/ 138 w 832"/>
                <a:gd name="T15" fmla="*/ 1386 h 1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2" h="1386">
                  <a:moveTo>
                    <a:pt x="138" y="1386"/>
                  </a:moveTo>
                  <a:lnTo>
                    <a:pt x="138" y="330"/>
                  </a:lnTo>
                  <a:lnTo>
                    <a:pt x="0" y="330"/>
                  </a:lnTo>
                  <a:lnTo>
                    <a:pt x="416" y="0"/>
                  </a:lnTo>
                  <a:lnTo>
                    <a:pt x="832" y="330"/>
                  </a:lnTo>
                  <a:lnTo>
                    <a:pt x="694" y="330"/>
                  </a:lnTo>
                  <a:lnTo>
                    <a:pt x="694" y="1386"/>
                  </a:lnTo>
                  <a:lnTo>
                    <a:pt x="138" y="1386"/>
                  </a:lnTo>
                  <a:close/>
                </a:path>
              </a:pathLst>
            </a:custGeom>
            <a:solidFill>
              <a:schemeClr val="accent1"/>
            </a:solidFill>
            <a:ln>
              <a:noFill/>
            </a:ln>
          </p:spPr>
          <p:txBody>
            <a:bodyPr vert="horz" wrap="square" lIns="91440" tIns="45720" rIns="91440" bIns="45720" numCol="1" anchor="ctr" anchorCtr="0" compatLnSpc="1">
              <a:prstTxWarp prst="textNoShape">
                <a:avLst/>
              </a:prstTxWarp>
              <a:normAutofit/>
            </a:bodyPr>
            <a:lstStyle/>
            <a:p>
              <a:pPr algn="ctr"/>
              <a:r>
                <a:rPr lang="en-US" altLang="zh-CN" sz="3600" b="1" dirty="0">
                  <a:solidFill>
                    <a:schemeClr val="bg1"/>
                  </a:solidFill>
                </a:rPr>
                <a:t>3</a:t>
              </a:r>
              <a:endParaRPr lang="zh-CN" altLang="en-US" sz="3600" b="1" dirty="0">
                <a:solidFill>
                  <a:schemeClr val="bg1"/>
                </a:solidFill>
              </a:endParaRPr>
            </a:p>
          </p:txBody>
        </p:sp>
        <p:sp>
          <p:nvSpPr>
            <p:cNvPr id="34" name="ïŝḷïḍê">
              <a:extLst>
                <a:ext uri="{FF2B5EF4-FFF2-40B4-BE49-F238E27FC236}">
                  <a16:creationId xmlns:a16="http://schemas.microsoft.com/office/drawing/2014/main" id="{166EFDDA-39BE-4F90-9A24-65D47FE2D9EF}"/>
                </a:ext>
              </a:extLst>
            </p:cNvPr>
            <p:cNvSpPr txBox="1"/>
            <p:nvPr/>
          </p:nvSpPr>
          <p:spPr bwMode="auto">
            <a:xfrm>
              <a:off x="4275652" y="2490448"/>
              <a:ext cx="3852347" cy="8747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spcBef>
                  <a:spcPct val="0"/>
                </a:spcBef>
              </a:pPr>
              <a:r>
                <a:rPr lang="en-US" altLang="zh-CN" b="1" dirty="0"/>
                <a:t>2019</a:t>
              </a:r>
              <a:r>
                <a:rPr lang="zh-CN" altLang="en-US" b="1" dirty="0"/>
                <a:t>年，规划司决定启动</a:t>
              </a:r>
              <a:r>
                <a:rPr lang="en-US" altLang="zh-CN" b="1" dirty="0"/>
                <a:t>《</a:t>
              </a:r>
              <a:r>
                <a:rPr lang="zh-CN" altLang="en-US" b="1" dirty="0"/>
                <a:t>中国教育监测与评价统计指标体系</a:t>
              </a:r>
              <a:r>
                <a:rPr lang="en-US" altLang="zh-CN" b="1" dirty="0"/>
                <a:t>》</a:t>
              </a:r>
              <a:r>
                <a:rPr lang="zh-CN" altLang="en-US" b="1" dirty="0"/>
                <a:t>修订工作</a:t>
              </a:r>
              <a:endParaRPr lang="en-US" altLang="zh-CN" b="1" dirty="0"/>
            </a:p>
          </p:txBody>
        </p:sp>
        <p:cxnSp>
          <p:nvCxnSpPr>
            <p:cNvPr id="36" name="直接连接符 35">
              <a:extLst>
                <a:ext uri="{FF2B5EF4-FFF2-40B4-BE49-F238E27FC236}">
                  <a16:creationId xmlns:a16="http://schemas.microsoft.com/office/drawing/2014/main" id="{E692AD6F-C4ED-4003-A392-2D2CC159F853}"/>
                </a:ext>
              </a:extLst>
            </p:cNvPr>
            <p:cNvCxnSpPr/>
            <p:nvPr/>
          </p:nvCxnSpPr>
          <p:spPr>
            <a:xfrm>
              <a:off x="4342395" y="3473665"/>
              <a:ext cx="378560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153B119F-87AB-4C09-9803-1899792E8BDC}"/>
              </a:ext>
            </a:extLst>
          </p:cNvPr>
          <p:cNvGrpSpPr/>
          <p:nvPr/>
        </p:nvGrpSpPr>
        <p:grpSpPr>
          <a:xfrm>
            <a:off x="2077244" y="3456062"/>
            <a:ext cx="6050756" cy="1455210"/>
            <a:chOff x="2077244" y="3456062"/>
            <a:chExt cx="6050756" cy="1455210"/>
          </a:xfrm>
        </p:grpSpPr>
        <p:grpSp>
          <p:nvGrpSpPr>
            <p:cNvPr id="26" name="îSļïḍe">
              <a:extLst>
                <a:ext uri="{FF2B5EF4-FFF2-40B4-BE49-F238E27FC236}">
                  <a16:creationId xmlns:a16="http://schemas.microsoft.com/office/drawing/2014/main" id="{29C6FD6F-C765-4C30-AC12-4788B40B6789}"/>
                </a:ext>
              </a:extLst>
            </p:cNvPr>
            <p:cNvGrpSpPr/>
            <p:nvPr/>
          </p:nvGrpSpPr>
          <p:grpSpPr>
            <a:xfrm>
              <a:off x="2077244" y="3456062"/>
              <a:ext cx="974950" cy="1455210"/>
              <a:chOff x="3888844" y="2994217"/>
              <a:chExt cx="1229420" cy="1756314"/>
            </a:xfrm>
          </p:grpSpPr>
          <p:sp>
            <p:nvSpPr>
              <p:cNvPr id="42" name="iṥlíḓè">
                <a:extLst>
                  <a:ext uri="{FF2B5EF4-FFF2-40B4-BE49-F238E27FC236}">
                    <a16:creationId xmlns:a16="http://schemas.microsoft.com/office/drawing/2014/main" id="{6C9E9F9B-FDD1-4933-8081-16373A7393E9}"/>
                  </a:ext>
                </a:extLst>
              </p:cNvPr>
              <p:cNvSpPr/>
              <p:nvPr/>
            </p:nvSpPr>
            <p:spPr>
              <a:xfrm>
                <a:off x="4767001" y="2994217"/>
                <a:ext cx="351263" cy="354351"/>
              </a:xfrm>
              <a:prstGeom prst="rect">
                <a:avLst/>
              </a:prstGeom>
              <a:solidFill>
                <a:schemeClr val="bg1">
                  <a:lumMod val="75000"/>
                </a:schemeClr>
              </a:solidFill>
              <a:ln w="12700" cap="flat">
                <a:noFill/>
                <a:miter lim="400000"/>
              </a:ln>
              <a:effectLst/>
            </p:spPr>
            <p:txBody>
              <a:bodyPr wrap="square" lIns="91440" tIns="45720" rIns="91440" bIns="45720" numCol="1" anchor="t">
                <a:normAutofit fontScale="40000" lnSpcReduction="20000"/>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endParaRPr/>
              </a:p>
            </p:txBody>
          </p:sp>
          <p:sp>
            <p:nvSpPr>
              <p:cNvPr id="43" name="íṥḷïḓe">
                <a:extLst>
                  <a:ext uri="{FF2B5EF4-FFF2-40B4-BE49-F238E27FC236}">
                    <a16:creationId xmlns:a16="http://schemas.microsoft.com/office/drawing/2014/main" id="{E098B7CD-8D8F-465D-BE96-1D1A9F92FF69}"/>
                  </a:ext>
                </a:extLst>
              </p:cNvPr>
              <p:cNvSpPr/>
              <p:nvPr/>
            </p:nvSpPr>
            <p:spPr>
              <a:xfrm>
                <a:off x="3888844" y="2994217"/>
                <a:ext cx="878157" cy="1756314"/>
              </a:xfrm>
              <a:prstGeom prst="rect">
                <a:avLst/>
              </a:prstGeom>
              <a:solidFill>
                <a:schemeClr val="accent2"/>
              </a:solidFill>
              <a:ln w="12700" cap="flat">
                <a:noFill/>
                <a:miter lim="400000"/>
              </a:ln>
              <a:effectLst/>
            </p:spPr>
            <p:txBody>
              <a:bodyPr wrap="square" lIns="91440" tIns="45720" rIns="91440" bIns="45720" numCol="1" anchor="ctr" anchorCtr="0">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r>
                  <a:rPr lang="en-US" altLang="zh-CN" sz="3600" b="1" dirty="0">
                    <a:solidFill>
                      <a:schemeClr val="bg1"/>
                    </a:solidFill>
                  </a:rPr>
                  <a:t>2</a:t>
                </a:r>
                <a:endParaRPr sz="3600" b="1" dirty="0">
                  <a:solidFill>
                    <a:schemeClr val="bg1"/>
                  </a:solidFill>
                </a:endParaRPr>
              </a:p>
            </p:txBody>
          </p:sp>
        </p:grpSp>
        <p:sp>
          <p:nvSpPr>
            <p:cNvPr id="35" name="îṩḷiďè">
              <a:extLst>
                <a:ext uri="{FF2B5EF4-FFF2-40B4-BE49-F238E27FC236}">
                  <a16:creationId xmlns:a16="http://schemas.microsoft.com/office/drawing/2014/main" id="{C7EC678C-384B-4AA8-8192-5C9398FD2295}"/>
                </a:ext>
              </a:extLst>
            </p:cNvPr>
            <p:cNvSpPr txBox="1"/>
            <p:nvPr/>
          </p:nvSpPr>
          <p:spPr bwMode="auto">
            <a:xfrm>
              <a:off x="3392963" y="3729965"/>
              <a:ext cx="4668295" cy="9807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spcBef>
                  <a:spcPct val="0"/>
                </a:spcBef>
              </a:pPr>
              <a:r>
                <a:rPr lang="en-US" altLang="zh-CN" sz="2000" b="1" dirty="0"/>
                <a:t>2015</a:t>
              </a:r>
              <a:r>
                <a:rPr lang="zh-CN" altLang="en-US" sz="2000" b="1" dirty="0"/>
                <a:t>年，教育部关于印发</a:t>
              </a:r>
              <a:r>
                <a:rPr lang="en-US" altLang="zh-CN" sz="2000" b="1" dirty="0"/>
                <a:t>《</a:t>
              </a:r>
              <a:r>
                <a:rPr lang="zh-CN" altLang="en-US" sz="2000" b="1" dirty="0"/>
                <a:t>中国教育监测与评价统计指标体系</a:t>
              </a:r>
              <a:r>
                <a:rPr lang="en-US" altLang="zh-CN" sz="2000" b="1" dirty="0"/>
                <a:t>》</a:t>
              </a:r>
              <a:r>
                <a:rPr lang="zh-CN" altLang="en-US" sz="2000" b="1" dirty="0"/>
                <a:t>的通知  教发</a:t>
              </a:r>
              <a:r>
                <a:rPr lang="en-US" altLang="zh-CN" sz="2000" b="1" dirty="0"/>
                <a:t>〔2015〕6</a:t>
              </a:r>
              <a:r>
                <a:rPr lang="zh-CN" altLang="en-US" sz="2000" b="1" dirty="0"/>
                <a:t>号</a:t>
              </a:r>
              <a:endParaRPr lang="en-US" altLang="zh-CN" sz="2000" b="1" dirty="0"/>
            </a:p>
          </p:txBody>
        </p:sp>
        <p:cxnSp>
          <p:nvCxnSpPr>
            <p:cNvPr id="37" name="直接连接符 36">
              <a:extLst>
                <a:ext uri="{FF2B5EF4-FFF2-40B4-BE49-F238E27FC236}">
                  <a16:creationId xmlns:a16="http://schemas.microsoft.com/office/drawing/2014/main" id="{95D144B3-F3D6-4834-BC3E-65903A30E8FC}"/>
                </a:ext>
              </a:extLst>
            </p:cNvPr>
            <p:cNvCxnSpPr/>
            <p:nvPr/>
          </p:nvCxnSpPr>
          <p:spPr>
            <a:xfrm>
              <a:off x="3415480" y="4819199"/>
              <a:ext cx="471252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33494D7C-901B-4FA2-ADEC-35EA147706A4}"/>
              </a:ext>
            </a:extLst>
          </p:cNvPr>
          <p:cNvGrpSpPr/>
          <p:nvPr/>
        </p:nvGrpSpPr>
        <p:grpSpPr>
          <a:xfrm>
            <a:off x="1102294" y="4612954"/>
            <a:ext cx="7025706" cy="1455210"/>
            <a:chOff x="1102294" y="4612954"/>
            <a:chExt cx="7025706" cy="1455210"/>
          </a:xfrm>
        </p:grpSpPr>
        <p:grpSp>
          <p:nvGrpSpPr>
            <p:cNvPr id="25" name="îṣlíḓe">
              <a:extLst>
                <a:ext uri="{FF2B5EF4-FFF2-40B4-BE49-F238E27FC236}">
                  <a16:creationId xmlns:a16="http://schemas.microsoft.com/office/drawing/2014/main" id="{194DA99F-F11A-47B0-8999-B9A8FB133822}"/>
                </a:ext>
              </a:extLst>
            </p:cNvPr>
            <p:cNvGrpSpPr/>
            <p:nvPr/>
          </p:nvGrpSpPr>
          <p:grpSpPr>
            <a:xfrm>
              <a:off x="1102294" y="4612954"/>
              <a:ext cx="974950" cy="1455210"/>
              <a:chOff x="2659424" y="4390486"/>
              <a:chExt cx="1229420" cy="1756314"/>
            </a:xfrm>
          </p:grpSpPr>
          <p:sp>
            <p:nvSpPr>
              <p:cNvPr id="44" name="îšľíḍè">
                <a:extLst>
                  <a:ext uri="{FF2B5EF4-FFF2-40B4-BE49-F238E27FC236}">
                    <a16:creationId xmlns:a16="http://schemas.microsoft.com/office/drawing/2014/main" id="{343ED7F5-DB83-40B9-9793-7D042F847B38}"/>
                  </a:ext>
                </a:extLst>
              </p:cNvPr>
              <p:cNvSpPr/>
              <p:nvPr/>
            </p:nvSpPr>
            <p:spPr>
              <a:xfrm>
                <a:off x="3537581" y="4396180"/>
                <a:ext cx="351263" cy="354351"/>
              </a:xfrm>
              <a:prstGeom prst="rect">
                <a:avLst/>
              </a:prstGeom>
              <a:solidFill>
                <a:schemeClr val="bg1">
                  <a:lumMod val="75000"/>
                </a:schemeClr>
              </a:solidFill>
              <a:ln w="12700" cap="flat">
                <a:noFill/>
                <a:miter lim="400000"/>
              </a:ln>
              <a:effectLst/>
            </p:spPr>
            <p:txBody>
              <a:bodyPr wrap="square" lIns="91440" tIns="45720" rIns="91440" bIns="45720" numCol="1" anchor="t">
                <a:normAutofit fontScale="40000" lnSpcReduction="20000"/>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endParaRPr/>
              </a:p>
            </p:txBody>
          </p:sp>
          <p:sp>
            <p:nvSpPr>
              <p:cNvPr id="45" name="îṥľîḍe">
                <a:extLst>
                  <a:ext uri="{FF2B5EF4-FFF2-40B4-BE49-F238E27FC236}">
                    <a16:creationId xmlns:a16="http://schemas.microsoft.com/office/drawing/2014/main" id="{A8F53A80-0794-4F53-9C16-DF6F0AF43D32}"/>
                  </a:ext>
                </a:extLst>
              </p:cNvPr>
              <p:cNvSpPr/>
              <p:nvPr/>
            </p:nvSpPr>
            <p:spPr>
              <a:xfrm>
                <a:off x="2659424" y="4390486"/>
                <a:ext cx="878157" cy="1756314"/>
              </a:xfrm>
              <a:prstGeom prst="rect">
                <a:avLst/>
              </a:prstGeom>
              <a:solidFill>
                <a:schemeClr val="accent3"/>
              </a:solidFill>
              <a:ln w="12700" cap="flat">
                <a:noFill/>
                <a:miter lim="400000"/>
              </a:ln>
              <a:effectLst/>
            </p:spPr>
            <p:txBody>
              <a:bodyPr wrap="square" lIns="91440" tIns="45720" rIns="91440" bIns="45720" numCol="1" anchor="ctr" anchorCtr="0">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r>
                  <a:rPr lang="en-US" altLang="zh-CN" sz="3600" b="1" dirty="0">
                    <a:solidFill>
                      <a:schemeClr val="bg1"/>
                    </a:solidFill>
                  </a:rPr>
                  <a:t>1</a:t>
                </a:r>
                <a:endParaRPr sz="3600" b="1" dirty="0">
                  <a:solidFill>
                    <a:schemeClr val="bg1"/>
                  </a:solidFill>
                </a:endParaRPr>
              </a:p>
            </p:txBody>
          </p:sp>
        </p:grpSp>
        <p:sp>
          <p:nvSpPr>
            <p:cNvPr id="41" name="iṧḻiḍè">
              <a:extLst>
                <a:ext uri="{FF2B5EF4-FFF2-40B4-BE49-F238E27FC236}">
                  <a16:creationId xmlns:a16="http://schemas.microsoft.com/office/drawing/2014/main" id="{38961F72-CF27-47E9-A114-D022D700CAD6}"/>
                </a:ext>
              </a:extLst>
            </p:cNvPr>
            <p:cNvSpPr txBox="1"/>
            <p:nvPr/>
          </p:nvSpPr>
          <p:spPr bwMode="auto">
            <a:xfrm>
              <a:off x="2418013" y="5075499"/>
              <a:ext cx="5643244" cy="8482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spcBef>
                  <a:spcPct val="0"/>
                </a:spcBef>
              </a:pPr>
              <a:r>
                <a:rPr lang="en-US" altLang="zh-CN" sz="2000" b="1" dirty="0"/>
                <a:t>1992</a:t>
              </a:r>
              <a:r>
                <a:rPr lang="zh-CN" altLang="en-US" sz="2000" b="1" dirty="0"/>
                <a:t>年，原国家教委根据</a:t>
              </a:r>
              <a:r>
                <a:rPr lang="en-US" altLang="zh-CN" sz="2000" b="1" dirty="0"/>
                <a:t>《</a:t>
              </a:r>
              <a:r>
                <a:rPr lang="zh-CN" altLang="en-US" sz="2000" b="1" dirty="0"/>
                <a:t>全国教育事业十年规划和“八五”计划</a:t>
              </a:r>
              <a:r>
                <a:rPr lang="en-US" altLang="zh-CN" sz="2000" b="1" dirty="0"/>
                <a:t>》</a:t>
              </a:r>
              <a:r>
                <a:rPr lang="zh-CN" altLang="en-US" sz="2000" b="1" dirty="0"/>
                <a:t>制定了制定了</a:t>
              </a:r>
              <a:r>
                <a:rPr lang="en-US" altLang="zh-CN" sz="2000" b="1" dirty="0"/>
                <a:t>《</a:t>
              </a:r>
              <a:r>
                <a:rPr lang="zh-CN" altLang="en-US" sz="2000" b="1" dirty="0"/>
                <a:t>中国教育评价与监测统计指标体系</a:t>
              </a:r>
              <a:r>
                <a:rPr lang="en-US" altLang="zh-CN" sz="2000" b="1" dirty="0"/>
                <a:t>1991</a:t>
              </a:r>
              <a:r>
                <a:rPr lang="zh-CN" altLang="en-US" sz="2000" b="1" dirty="0"/>
                <a:t>（试行）</a:t>
              </a:r>
              <a:r>
                <a:rPr lang="en-US" altLang="zh-CN" sz="2000" b="1" dirty="0"/>
                <a:t>》</a:t>
              </a:r>
            </a:p>
          </p:txBody>
        </p:sp>
        <p:cxnSp>
          <p:nvCxnSpPr>
            <p:cNvPr id="39" name="直接连接符 38">
              <a:extLst>
                <a:ext uri="{FF2B5EF4-FFF2-40B4-BE49-F238E27FC236}">
                  <a16:creationId xmlns:a16="http://schemas.microsoft.com/office/drawing/2014/main" id="{568003AD-E579-495A-888B-F09BA82974B3}"/>
                </a:ext>
              </a:extLst>
            </p:cNvPr>
            <p:cNvCxnSpPr/>
            <p:nvPr/>
          </p:nvCxnSpPr>
          <p:spPr>
            <a:xfrm>
              <a:off x="2484756" y="5976090"/>
              <a:ext cx="5643244"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pic>
        <p:nvPicPr>
          <p:cNvPr id="33" name="图片 32">
            <a:extLst>
              <a:ext uri="{FF2B5EF4-FFF2-40B4-BE49-F238E27FC236}">
                <a16:creationId xmlns:a16="http://schemas.microsoft.com/office/drawing/2014/main" id="{346A22BE-205D-49A1-BA91-A19EF112E965}"/>
              </a:ext>
            </a:extLst>
          </p:cNvPr>
          <p:cNvPicPr>
            <a:picLocks noChangeAspect="1"/>
          </p:cNvPicPr>
          <p:nvPr/>
        </p:nvPicPr>
        <p:blipFill>
          <a:blip r:embed="rId5"/>
          <a:stretch>
            <a:fillRect/>
          </a:stretch>
        </p:blipFill>
        <p:spPr>
          <a:xfrm>
            <a:off x="8097004" y="2442581"/>
            <a:ext cx="4035504" cy="3521190"/>
          </a:xfrm>
          <a:prstGeom prst="rect">
            <a:avLst/>
          </a:prstGeom>
        </p:spPr>
      </p:pic>
      <p:pic>
        <p:nvPicPr>
          <p:cNvPr id="9" name="图片 8">
            <a:extLst>
              <a:ext uri="{FF2B5EF4-FFF2-40B4-BE49-F238E27FC236}">
                <a16:creationId xmlns:a16="http://schemas.microsoft.com/office/drawing/2014/main" id="{122AF7DB-BDEC-4BC9-9C40-29B17FF66A1B}"/>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rot="5400000">
            <a:off x="7797761" y="2224714"/>
            <a:ext cx="4303541" cy="3227656"/>
          </a:xfrm>
          <a:prstGeom prst="rect">
            <a:avLst/>
          </a:prstGeom>
        </p:spPr>
      </p:pic>
    </p:spTree>
    <p:extLst>
      <p:ext uri="{BB962C8B-B14F-4D97-AF65-F5344CB8AC3E}">
        <p14:creationId xmlns:p14="http://schemas.microsoft.com/office/powerpoint/2010/main" val="782526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3"/>
                                        </p:tgtEl>
                                      </p:cBhvr>
                                    </p:animEffect>
                                    <p:set>
                                      <p:cBhvr>
                                        <p:cTn id="18" dur="1" fill="hold">
                                          <p:stCondLst>
                                            <p:cond delay="499"/>
                                          </p:stCondLst>
                                        </p:cTn>
                                        <p:tgtEl>
                                          <p:spTgt spid="23"/>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4"/>
                                        </p:tgtEl>
                                      </p:cBhvr>
                                    </p:animEffect>
                                    <p:set>
                                      <p:cBhvr>
                                        <p:cTn id="21" dur="1" fill="hold">
                                          <p:stCondLst>
                                            <p:cond delay="499"/>
                                          </p:stCondLst>
                                        </p:cTn>
                                        <p:tgtEl>
                                          <p:spTgt spid="2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33"/>
                                        </p:tgtEl>
                                      </p:cBhvr>
                                    </p:animEffect>
                                    <p:set>
                                      <p:cBhvr>
                                        <p:cTn id="34" dur="1" fill="hold">
                                          <p:stCondLst>
                                            <p:cond delay="499"/>
                                          </p:stCondLst>
                                        </p:cTn>
                                        <p:tgtEl>
                                          <p:spTgt spid="3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中国教育监测与评价统计指标体系</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教育统计常用指标</a:t>
            </a:r>
          </a:p>
        </p:txBody>
      </p:sp>
      <p:sp>
        <p:nvSpPr>
          <p:cNvPr id="16" name="文本框 15">
            <a:extLst>
              <a:ext uri="{FF2B5EF4-FFF2-40B4-BE49-F238E27FC236}">
                <a16:creationId xmlns:a16="http://schemas.microsoft.com/office/drawing/2014/main" id="{AA7137BD-5825-42F5-BBD4-350640C2C978}"/>
              </a:ext>
            </a:extLst>
          </p:cNvPr>
          <p:cNvSpPr txBox="1"/>
          <p:nvPr/>
        </p:nvSpPr>
        <p:spPr>
          <a:xfrm>
            <a:off x="570563" y="1576183"/>
            <a:ext cx="11090276" cy="369332"/>
          </a:xfrm>
          <a:prstGeom prst="rect">
            <a:avLst/>
          </a:prstGeom>
          <a:noFill/>
        </p:spPr>
        <p:txBody>
          <a:bodyPr wrap="square" rtlCol="0">
            <a:spAutoFit/>
          </a:bodyPr>
          <a:lstStyle/>
          <a:p>
            <a:pPr marL="285750" indent="-285750">
              <a:buFont typeface="Wingdings" panose="05000000000000000000" pitchFamily="2" charset="2"/>
              <a:buChar char="u"/>
            </a:pPr>
            <a:r>
              <a:rPr lang="zh-CN" altLang="en-US" b="1" dirty="0">
                <a:solidFill>
                  <a:srgbClr val="0F6D9E"/>
                </a:solidFill>
                <a:latin typeface="微软雅黑" panose="020B0503020204020204" pitchFamily="34" charset="-122"/>
                <a:ea typeface="微软雅黑" panose="020B0503020204020204" pitchFamily="34" charset="-122"/>
              </a:rPr>
              <a:t>背景情况</a:t>
            </a:r>
            <a:endParaRPr lang="en-US" altLang="zh-CN" b="1" dirty="0">
              <a:solidFill>
                <a:srgbClr val="0F6D9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823E1695-FD16-409F-8A00-3DA6DA795143}"/>
              </a:ext>
            </a:extLst>
          </p:cNvPr>
          <p:cNvSpPr/>
          <p:nvPr/>
        </p:nvSpPr>
        <p:spPr>
          <a:xfrm>
            <a:off x="550863" y="2260913"/>
            <a:ext cx="6147737" cy="2951898"/>
          </a:xfrm>
          <a:prstGeom prst="rect">
            <a:avLst/>
          </a:prstGeom>
        </p:spPr>
        <p:txBody>
          <a:bodyPr wrap="square">
            <a:spAutoFit/>
          </a:bodyPr>
          <a:lstStyle/>
          <a:p>
            <a:pPr marL="285750" indent="-285750">
              <a:lnSpc>
                <a:spcPct val="150000"/>
              </a:lnSpc>
              <a:buFont typeface="Wingdings" panose="05000000000000000000" pitchFamily="2" charset="2"/>
              <a:buChar char="n"/>
            </a:pPr>
            <a:r>
              <a:rPr lang="en-US" altLang="zh-CN" dirty="0">
                <a:latin typeface="微软雅黑" panose="020B0503020204020204" pitchFamily="34" charset="-122"/>
                <a:ea typeface="微软雅黑" panose="020B0503020204020204" pitchFamily="34" charset="-122"/>
              </a:rPr>
              <a:t>20</a:t>
            </a:r>
            <a:r>
              <a:rPr lang="zh-CN" altLang="en-US" dirty="0">
                <a:latin typeface="微软雅黑" panose="020B0503020204020204" pitchFamily="34" charset="-122"/>
                <a:ea typeface="微软雅黑" panose="020B0503020204020204" pitchFamily="34" charset="-122"/>
              </a:rPr>
              <a:t>世纪</a:t>
            </a:r>
            <a:r>
              <a:rPr lang="en-US" altLang="zh-CN" dirty="0">
                <a:latin typeface="微软雅黑" panose="020B0503020204020204" pitchFamily="34" charset="-122"/>
                <a:ea typeface="微软雅黑" panose="020B0503020204020204" pitchFamily="34" charset="-122"/>
              </a:rPr>
              <a:t>90</a:t>
            </a:r>
            <a:r>
              <a:rPr lang="zh-CN" altLang="en-US" dirty="0">
                <a:latin typeface="微软雅黑" panose="020B0503020204020204" pitchFamily="34" charset="-122"/>
                <a:ea typeface="微软雅黑" panose="020B0503020204020204" pitchFamily="34" charset="-122"/>
              </a:rPr>
              <a:t>年代初，当时我国人口的文化程度较低，有</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亿多的文盲人口。</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r>
              <a:rPr lang="zh-CN" altLang="en-US" dirty="0">
                <a:latin typeface="微软雅黑" panose="020B0503020204020204" pitchFamily="34" charset="-122"/>
                <a:ea typeface="微软雅黑" panose="020B0503020204020204" pitchFamily="34" charset="-122"/>
              </a:rPr>
              <a:t>为了全面监测和评价教育事业发展情况，提高全民素质，原国家教委根据</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全国教育事业十年规划和“八五”计划</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的工作重点，并在参考国际标准的基础上，制定了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中国教育评价与监测统计指标体系</a:t>
            </a:r>
            <a:r>
              <a:rPr lang="en-US" altLang="zh-CN" dirty="0">
                <a:latin typeface="微软雅黑" panose="020B0503020204020204" pitchFamily="34" charset="-122"/>
                <a:ea typeface="微软雅黑" panose="020B0503020204020204" pitchFamily="34" charset="-122"/>
              </a:rPr>
              <a:t>1991</a:t>
            </a:r>
            <a:r>
              <a:rPr lang="zh-CN" altLang="en-US" dirty="0">
                <a:latin typeface="微软雅黑" panose="020B0503020204020204" pitchFamily="34" charset="-122"/>
                <a:ea typeface="微软雅黑" panose="020B0503020204020204" pitchFamily="34" charset="-122"/>
              </a:rPr>
              <a:t>（试行）</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，该体系在当时起到了重要的监测和评价作用。。</a:t>
            </a:r>
            <a:endParaRPr lang="en-US" altLang="zh-CN" dirty="0">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E55ACD17-EB40-4443-B1ED-D7477FA8361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076778" y="1635809"/>
            <a:ext cx="2021495" cy="2815869"/>
          </a:xfrm>
          <a:prstGeom prst="rect">
            <a:avLst/>
          </a:prstGeom>
          <a:ln>
            <a:noFill/>
          </a:ln>
          <a:effectLst>
            <a:outerShdw blurRad="292100" dist="139700" dir="2700000" algn="tl" rotWithShape="0">
              <a:srgbClr val="333333">
                <a:alpha val="65000"/>
              </a:srgbClr>
            </a:outerShdw>
          </a:effectLst>
        </p:spPr>
      </p:pic>
      <p:pic>
        <p:nvPicPr>
          <p:cNvPr id="24" name="图片 23">
            <a:extLst>
              <a:ext uri="{FF2B5EF4-FFF2-40B4-BE49-F238E27FC236}">
                <a16:creationId xmlns:a16="http://schemas.microsoft.com/office/drawing/2014/main" id="{296E1A0C-0B71-4610-995D-CFB49436B94B}"/>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365621" y="3381943"/>
            <a:ext cx="2295218" cy="28158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268434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中国教育监测与评价统计指标体系</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教育部关于印发</a:t>
            </a:r>
            <a:r>
              <a:rPr lang="en-US" altLang="zh-CN" b="1" dirty="0">
                <a:latin typeface="黑体" panose="02010609060101010101" pitchFamily="49" charset="-122"/>
                <a:ea typeface="黑体" panose="02010609060101010101" pitchFamily="49" charset="-122"/>
                <a:sym typeface="Century Gothic" panose="020B0502020202020204" pitchFamily="34" charset="0"/>
              </a:rPr>
              <a:t>《</a:t>
            </a:r>
            <a:r>
              <a:rPr lang="zh-CN" altLang="en-US" b="1" dirty="0">
                <a:latin typeface="黑体" panose="02010609060101010101" pitchFamily="49" charset="-122"/>
                <a:ea typeface="黑体" panose="02010609060101010101" pitchFamily="49" charset="-122"/>
                <a:sym typeface="Century Gothic" panose="020B0502020202020204" pitchFamily="34" charset="0"/>
              </a:rPr>
              <a:t>中国教育监测与评价统计指标体系</a:t>
            </a:r>
            <a:r>
              <a:rPr lang="en-US" altLang="zh-CN" b="1" dirty="0">
                <a:latin typeface="黑体" panose="02010609060101010101" pitchFamily="49" charset="-122"/>
                <a:ea typeface="黑体" panose="02010609060101010101" pitchFamily="49" charset="-122"/>
                <a:sym typeface="Century Gothic" panose="020B0502020202020204" pitchFamily="34" charset="0"/>
              </a:rPr>
              <a:t>》</a:t>
            </a:r>
            <a:r>
              <a:rPr lang="zh-CN" altLang="en-US" b="1" dirty="0">
                <a:latin typeface="黑体" panose="02010609060101010101" pitchFamily="49" charset="-122"/>
                <a:ea typeface="黑体" panose="02010609060101010101" pitchFamily="49" charset="-122"/>
                <a:sym typeface="Century Gothic" panose="020B0502020202020204" pitchFamily="34" charset="0"/>
              </a:rPr>
              <a:t>的通知  教发</a:t>
            </a:r>
            <a:r>
              <a:rPr lang="en-US" altLang="zh-CN" b="1" dirty="0">
                <a:latin typeface="黑体" panose="02010609060101010101" pitchFamily="49" charset="-122"/>
                <a:ea typeface="黑体" panose="02010609060101010101" pitchFamily="49" charset="-122"/>
                <a:sym typeface="Century Gothic" panose="020B0502020202020204" pitchFamily="34" charset="0"/>
              </a:rPr>
              <a:t>〔2015〕6</a:t>
            </a:r>
            <a:r>
              <a:rPr lang="zh-CN" altLang="en-US" b="1" dirty="0">
                <a:latin typeface="黑体" panose="02010609060101010101" pitchFamily="49" charset="-122"/>
                <a:ea typeface="黑体" panose="02010609060101010101" pitchFamily="49" charset="-122"/>
                <a:sym typeface="Century Gothic" panose="020B0502020202020204" pitchFamily="34" charset="0"/>
              </a:rPr>
              <a:t>号</a:t>
            </a:r>
          </a:p>
        </p:txBody>
      </p:sp>
      <p:pic>
        <p:nvPicPr>
          <p:cNvPr id="70" name="图片 69">
            <a:extLst>
              <a:ext uri="{FF2B5EF4-FFF2-40B4-BE49-F238E27FC236}">
                <a16:creationId xmlns:a16="http://schemas.microsoft.com/office/drawing/2014/main" id="{A78AFFF1-D8E7-48B0-8AB4-2254E59E81CA}"/>
              </a:ext>
            </a:extLst>
          </p:cNvPr>
          <p:cNvPicPr>
            <a:picLocks noChangeAspect="1"/>
          </p:cNvPicPr>
          <p:nvPr/>
        </p:nvPicPr>
        <p:blipFill>
          <a:blip r:embed="rId3"/>
          <a:stretch>
            <a:fillRect/>
          </a:stretch>
        </p:blipFill>
        <p:spPr>
          <a:xfrm>
            <a:off x="6096000" y="1739163"/>
            <a:ext cx="5388882" cy="4250386"/>
          </a:xfrm>
          <a:prstGeom prst="rect">
            <a:avLst/>
          </a:prstGeom>
        </p:spPr>
      </p:pic>
      <p:sp>
        <p:nvSpPr>
          <p:cNvPr id="231" name="decision-making_115879">
            <a:extLst>
              <a:ext uri="{FF2B5EF4-FFF2-40B4-BE49-F238E27FC236}">
                <a16:creationId xmlns:a16="http://schemas.microsoft.com/office/drawing/2014/main" id="{EEA1BE49-8908-4B2B-B46A-B81BA3C35B12}"/>
              </a:ext>
            </a:extLst>
          </p:cNvPr>
          <p:cNvSpPr>
            <a:spLocks noChangeAspect="1"/>
          </p:cNvSpPr>
          <p:nvPr/>
        </p:nvSpPr>
        <p:spPr bwMode="auto">
          <a:xfrm>
            <a:off x="611869" y="2363191"/>
            <a:ext cx="597614" cy="609685"/>
          </a:xfrm>
          <a:custGeom>
            <a:avLst/>
            <a:gdLst>
              <a:gd name="connsiteX0" fmla="*/ 231797 w 595508"/>
              <a:gd name="connsiteY0" fmla="*/ 383494 h 607536"/>
              <a:gd name="connsiteX1" fmla="*/ 238865 w 595508"/>
              <a:gd name="connsiteY1" fmla="*/ 388251 h 607536"/>
              <a:gd name="connsiteX2" fmla="*/ 289267 w 595508"/>
              <a:gd name="connsiteY2" fmla="*/ 526206 h 607536"/>
              <a:gd name="connsiteX3" fmla="*/ 306324 w 595508"/>
              <a:gd name="connsiteY3" fmla="*/ 526206 h 607536"/>
              <a:gd name="connsiteX4" fmla="*/ 356573 w 595508"/>
              <a:gd name="connsiteY4" fmla="*/ 388251 h 607536"/>
              <a:gd name="connsiteX5" fmla="*/ 365793 w 595508"/>
              <a:gd name="connsiteY5" fmla="*/ 383801 h 607536"/>
              <a:gd name="connsiteX6" fmla="*/ 410202 w 595508"/>
              <a:gd name="connsiteY6" fmla="*/ 391167 h 607536"/>
              <a:gd name="connsiteX7" fmla="*/ 410356 w 595508"/>
              <a:gd name="connsiteY7" fmla="*/ 391167 h 607536"/>
              <a:gd name="connsiteX8" fmla="*/ 461219 w 595508"/>
              <a:gd name="connsiteY8" fmla="*/ 461295 h 607536"/>
              <a:gd name="connsiteX9" fmla="*/ 461219 w 595508"/>
              <a:gd name="connsiteY9" fmla="*/ 576385 h 607536"/>
              <a:gd name="connsiteX10" fmla="*/ 430025 w 595508"/>
              <a:gd name="connsiteY10" fmla="*/ 607536 h 607536"/>
              <a:gd name="connsiteX11" fmla="*/ 165413 w 595508"/>
              <a:gd name="connsiteY11" fmla="*/ 607536 h 607536"/>
              <a:gd name="connsiteX12" fmla="*/ 134219 w 595508"/>
              <a:gd name="connsiteY12" fmla="*/ 576385 h 607536"/>
              <a:gd name="connsiteX13" fmla="*/ 134219 w 595508"/>
              <a:gd name="connsiteY13" fmla="*/ 461602 h 607536"/>
              <a:gd name="connsiteX14" fmla="*/ 185236 w 595508"/>
              <a:gd name="connsiteY14" fmla="*/ 391013 h 607536"/>
              <a:gd name="connsiteX15" fmla="*/ 231797 w 595508"/>
              <a:gd name="connsiteY15" fmla="*/ 383494 h 607536"/>
              <a:gd name="connsiteX16" fmla="*/ 285741 w 595508"/>
              <a:gd name="connsiteY16" fmla="*/ 376434 h 607536"/>
              <a:gd name="connsiteX17" fmla="*/ 309696 w 595508"/>
              <a:gd name="connsiteY17" fmla="*/ 376434 h 607536"/>
              <a:gd name="connsiteX18" fmla="*/ 318295 w 595508"/>
              <a:gd name="connsiteY18" fmla="*/ 379963 h 607536"/>
              <a:gd name="connsiteX19" fmla="*/ 319831 w 595508"/>
              <a:gd name="connsiteY19" fmla="*/ 393159 h 607536"/>
              <a:gd name="connsiteX20" fmla="*/ 306932 w 595508"/>
              <a:gd name="connsiteY20" fmla="*/ 412493 h 607536"/>
              <a:gd name="connsiteX21" fmla="*/ 312921 w 595508"/>
              <a:gd name="connsiteY21" fmla="*/ 463129 h 607536"/>
              <a:gd name="connsiteX22" fmla="*/ 301097 w 595508"/>
              <a:gd name="connsiteY22" fmla="*/ 494585 h 607536"/>
              <a:gd name="connsiteX23" fmla="*/ 294340 w 595508"/>
              <a:gd name="connsiteY23" fmla="*/ 494585 h 607536"/>
              <a:gd name="connsiteX24" fmla="*/ 282516 w 595508"/>
              <a:gd name="connsiteY24" fmla="*/ 463129 h 607536"/>
              <a:gd name="connsiteX25" fmla="*/ 288505 w 595508"/>
              <a:gd name="connsiteY25" fmla="*/ 412493 h 607536"/>
              <a:gd name="connsiteX26" fmla="*/ 275606 w 595508"/>
              <a:gd name="connsiteY26" fmla="*/ 393159 h 607536"/>
              <a:gd name="connsiteX27" fmla="*/ 277142 w 595508"/>
              <a:gd name="connsiteY27" fmla="*/ 379963 h 607536"/>
              <a:gd name="connsiteX28" fmla="*/ 285741 w 595508"/>
              <a:gd name="connsiteY28" fmla="*/ 376434 h 607536"/>
              <a:gd name="connsiteX29" fmla="*/ 297719 w 595508"/>
              <a:gd name="connsiteY29" fmla="*/ 183014 h 607536"/>
              <a:gd name="connsiteX30" fmla="*/ 381621 w 595508"/>
              <a:gd name="connsiteY30" fmla="*/ 266775 h 607536"/>
              <a:gd name="connsiteX31" fmla="*/ 297719 w 595508"/>
              <a:gd name="connsiteY31" fmla="*/ 350536 h 607536"/>
              <a:gd name="connsiteX32" fmla="*/ 213817 w 595508"/>
              <a:gd name="connsiteY32" fmla="*/ 266775 h 607536"/>
              <a:gd name="connsiteX33" fmla="*/ 297719 w 595508"/>
              <a:gd name="connsiteY33" fmla="*/ 183014 h 607536"/>
              <a:gd name="connsiteX34" fmla="*/ 297754 w 595508"/>
              <a:gd name="connsiteY34" fmla="*/ 0 h 607536"/>
              <a:gd name="connsiteX35" fmla="*/ 310199 w 595508"/>
              <a:gd name="connsiteY35" fmla="*/ 5178 h 607536"/>
              <a:gd name="connsiteX36" fmla="*/ 357981 w 595508"/>
              <a:gd name="connsiteY36" fmla="*/ 52743 h 607536"/>
              <a:gd name="connsiteX37" fmla="*/ 357981 w 595508"/>
              <a:gd name="connsiteY37" fmla="*/ 77600 h 607536"/>
              <a:gd name="connsiteX38" fmla="*/ 345382 w 595508"/>
              <a:gd name="connsiteY38" fmla="*/ 82817 h 607536"/>
              <a:gd name="connsiteX39" fmla="*/ 332938 w 595508"/>
              <a:gd name="connsiteY39" fmla="*/ 77600 h 607536"/>
              <a:gd name="connsiteX40" fmla="*/ 315423 w 595508"/>
              <a:gd name="connsiteY40" fmla="*/ 60108 h 607536"/>
              <a:gd name="connsiteX41" fmla="*/ 315423 w 595508"/>
              <a:gd name="connsiteY41" fmla="*/ 112123 h 607536"/>
              <a:gd name="connsiteX42" fmla="*/ 454313 w 595508"/>
              <a:gd name="connsiteY42" fmla="*/ 250828 h 607536"/>
              <a:gd name="connsiteX43" fmla="*/ 535435 w 595508"/>
              <a:gd name="connsiteY43" fmla="*/ 250828 h 607536"/>
              <a:gd name="connsiteX44" fmla="*/ 517766 w 595508"/>
              <a:gd name="connsiteY44" fmla="*/ 233030 h 607536"/>
              <a:gd name="connsiteX45" fmla="*/ 517766 w 595508"/>
              <a:gd name="connsiteY45" fmla="*/ 208173 h 607536"/>
              <a:gd name="connsiteX46" fmla="*/ 542656 w 595508"/>
              <a:gd name="connsiteY46" fmla="*/ 208173 h 607536"/>
              <a:gd name="connsiteX47" fmla="*/ 590438 w 595508"/>
              <a:gd name="connsiteY47" fmla="*/ 255738 h 607536"/>
              <a:gd name="connsiteX48" fmla="*/ 590438 w 595508"/>
              <a:gd name="connsiteY48" fmla="*/ 280748 h 607536"/>
              <a:gd name="connsiteX49" fmla="*/ 542656 w 595508"/>
              <a:gd name="connsiteY49" fmla="*/ 328313 h 607536"/>
              <a:gd name="connsiteX50" fmla="*/ 530211 w 595508"/>
              <a:gd name="connsiteY50" fmla="*/ 333530 h 607536"/>
              <a:gd name="connsiteX51" fmla="*/ 517766 w 595508"/>
              <a:gd name="connsiteY51" fmla="*/ 328313 h 607536"/>
              <a:gd name="connsiteX52" fmla="*/ 517766 w 595508"/>
              <a:gd name="connsiteY52" fmla="*/ 303456 h 607536"/>
              <a:gd name="connsiteX53" fmla="*/ 535128 w 595508"/>
              <a:gd name="connsiteY53" fmla="*/ 285965 h 607536"/>
              <a:gd name="connsiteX54" fmla="*/ 437720 w 595508"/>
              <a:gd name="connsiteY54" fmla="*/ 285965 h 607536"/>
              <a:gd name="connsiteX55" fmla="*/ 420051 w 595508"/>
              <a:gd name="connsiteY55" fmla="*/ 268473 h 607536"/>
              <a:gd name="connsiteX56" fmla="*/ 297754 w 595508"/>
              <a:gd name="connsiteY56" fmla="*/ 146339 h 607536"/>
              <a:gd name="connsiteX57" fmla="*/ 175457 w 595508"/>
              <a:gd name="connsiteY57" fmla="*/ 268473 h 607536"/>
              <a:gd name="connsiteX58" fmla="*/ 157788 w 595508"/>
              <a:gd name="connsiteY58" fmla="*/ 285965 h 607536"/>
              <a:gd name="connsiteX59" fmla="*/ 60380 w 595508"/>
              <a:gd name="connsiteY59" fmla="*/ 285965 h 607536"/>
              <a:gd name="connsiteX60" fmla="*/ 77742 w 595508"/>
              <a:gd name="connsiteY60" fmla="*/ 303456 h 607536"/>
              <a:gd name="connsiteX61" fmla="*/ 77742 w 595508"/>
              <a:gd name="connsiteY61" fmla="*/ 328313 h 607536"/>
              <a:gd name="connsiteX62" fmla="*/ 65297 w 595508"/>
              <a:gd name="connsiteY62" fmla="*/ 333530 h 607536"/>
              <a:gd name="connsiteX63" fmla="*/ 52852 w 595508"/>
              <a:gd name="connsiteY63" fmla="*/ 328313 h 607536"/>
              <a:gd name="connsiteX64" fmla="*/ 5070 w 595508"/>
              <a:gd name="connsiteY64" fmla="*/ 280748 h 607536"/>
              <a:gd name="connsiteX65" fmla="*/ 5070 w 595508"/>
              <a:gd name="connsiteY65" fmla="*/ 255738 h 607536"/>
              <a:gd name="connsiteX66" fmla="*/ 52852 w 595508"/>
              <a:gd name="connsiteY66" fmla="*/ 208173 h 607536"/>
              <a:gd name="connsiteX67" fmla="*/ 77742 w 595508"/>
              <a:gd name="connsiteY67" fmla="*/ 208173 h 607536"/>
              <a:gd name="connsiteX68" fmla="*/ 77742 w 595508"/>
              <a:gd name="connsiteY68" fmla="*/ 233030 h 607536"/>
              <a:gd name="connsiteX69" fmla="*/ 60073 w 595508"/>
              <a:gd name="connsiteY69" fmla="*/ 250828 h 607536"/>
              <a:gd name="connsiteX70" fmla="*/ 141195 w 595508"/>
              <a:gd name="connsiteY70" fmla="*/ 250828 h 607536"/>
              <a:gd name="connsiteX71" fmla="*/ 280085 w 595508"/>
              <a:gd name="connsiteY71" fmla="*/ 112123 h 607536"/>
              <a:gd name="connsiteX72" fmla="*/ 280085 w 595508"/>
              <a:gd name="connsiteY72" fmla="*/ 60108 h 607536"/>
              <a:gd name="connsiteX73" fmla="*/ 262570 w 595508"/>
              <a:gd name="connsiteY73" fmla="*/ 77600 h 607536"/>
              <a:gd name="connsiteX74" fmla="*/ 237527 w 595508"/>
              <a:gd name="connsiteY74" fmla="*/ 77600 h 607536"/>
              <a:gd name="connsiteX75" fmla="*/ 237527 w 595508"/>
              <a:gd name="connsiteY75" fmla="*/ 52743 h 607536"/>
              <a:gd name="connsiteX76" fmla="*/ 285309 w 595508"/>
              <a:gd name="connsiteY76" fmla="*/ 5178 h 607536"/>
              <a:gd name="connsiteX77" fmla="*/ 297754 w 595508"/>
              <a:gd name="connsiteY77" fmla="*/ 0 h 607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95508" h="607536">
                <a:moveTo>
                  <a:pt x="231797" y="383494"/>
                </a:moveTo>
                <a:cubicBezTo>
                  <a:pt x="234870" y="383494"/>
                  <a:pt x="237789" y="385335"/>
                  <a:pt x="238865" y="388251"/>
                </a:cubicBezTo>
                <a:lnTo>
                  <a:pt x="289267" y="526206"/>
                </a:lnTo>
                <a:cubicBezTo>
                  <a:pt x="292033" y="534185"/>
                  <a:pt x="303405" y="534185"/>
                  <a:pt x="306324" y="526206"/>
                </a:cubicBezTo>
                <a:lnTo>
                  <a:pt x="356573" y="388251"/>
                </a:lnTo>
                <a:cubicBezTo>
                  <a:pt x="357956" y="384568"/>
                  <a:pt x="361951" y="382573"/>
                  <a:pt x="365793" y="383801"/>
                </a:cubicBezTo>
                <a:lnTo>
                  <a:pt x="410202" y="391167"/>
                </a:lnTo>
                <a:lnTo>
                  <a:pt x="410356" y="391167"/>
                </a:lnTo>
                <a:cubicBezTo>
                  <a:pt x="440628" y="401141"/>
                  <a:pt x="461219" y="429377"/>
                  <a:pt x="461219" y="461295"/>
                </a:cubicBezTo>
                <a:lnTo>
                  <a:pt x="461219" y="576385"/>
                </a:lnTo>
                <a:cubicBezTo>
                  <a:pt x="461219" y="593572"/>
                  <a:pt x="447235" y="607536"/>
                  <a:pt x="430025" y="607536"/>
                </a:cubicBezTo>
                <a:lnTo>
                  <a:pt x="165413" y="607536"/>
                </a:lnTo>
                <a:cubicBezTo>
                  <a:pt x="148203" y="607536"/>
                  <a:pt x="134219" y="593572"/>
                  <a:pt x="134219" y="576385"/>
                </a:cubicBezTo>
                <a:lnTo>
                  <a:pt x="134219" y="461602"/>
                </a:lnTo>
                <a:cubicBezTo>
                  <a:pt x="134219" y="429530"/>
                  <a:pt x="154656" y="401295"/>
                  <a:pt x="185236" y="391013"/>
                </a:cubicBezTo>
                <a:cubicBezTo>
                  <a:pt x="185236" y="391013"/>
                  <a:pt x="231182" y="383494"/>
                  <a:pt x="231797" y="383494"/>
                </a:cubicBezTo>
                <a:close/>
                <a:moveTo>
                  <a:pt x="285741" y="376434"/>
                </a:moveTo>
                <a:lnTo>
                  <a:pt x="309696" y="376434"/>
                </a:lnTo>
                <a:cubicBezTo>
                  <a:pt x="312921" y="376434"/>
                  <a:pt x="316145" y="377662"/>
                  <a:pt x="318295" y="379963"/>
                </a:cubicBezTo>
                <a:cubicBezTo>
                  <a:pt x="321673" y="383646"/>
                  <a:pt x="322134" y="389017"/>
                  <a:pt x="319831" y="393159"/>
                </a:cubicBezTo>
                <a:lnTo>
                  <a:pt x="306932" y="412493"/>
                </a:lnTo>
                <a:lnTo>
                  <a:pt x="312921" y="463129"/>
                </a:lnTo>
                <a:lnTo>
                  <a:pt x="301097" y="494585"/>
                </a:lnTo>
                <a:cubicBezTo>
                  <a:pt x="300022" y="497807"/>
                  <a:pt x="295569" y="497807"/>
                  <a:pt x="294340" y="494585"/>
                </a:cubicBezTo>
                <a:lnTo>
                  <a:pt x="282516" y="463129"/>
                </a:lnTo>
                <a:lnTo>
                  <a:pt x="288505" y="412493"/>
                </a:lnTo>
                <a:lnTo>
                  <a:pt x="275606" y="393159"/>
                </a:lnTo>
                <a:cubicBezTo>
                  <a:pt x="273303" y="389017"/>
                  <a:pt x="273764" y="383646"/>
                  <a:pt x="277142" y="379963"/>
                </a:cubicBezTo>
                <a:cubicBezTo>
                  <a:pt x="279292" y="377662"/>
                  <a:pt x="282516" y="376434"/>
                  <a:pt x="285741" y="376434"/>
                </a:cubicBezTo>
                <a:close/>
                <a:moveTo>
                  <a:pt x="297719" y="183014"/>
                </a:moveTo>
                <a:cubicBezTo>
                  <a:pt x="344057" y="183014"/>
                  <a:pt x="381621" y="220515"/>
                  <a:pt x="381621" y="266775"/>
                </a:cubicBezTo>
                <a:cubicBezTo>
                  <a:pt x="381621" y="313035"/>
                  <a:pt x="344057" y="350536"/>
                  <a:pt x="297719" y="350536"/>
                </a:cubicBezTo>
                <a:cubicBezTo>
                  <a:pt x="251381" y="350536"/>
                  <a:pt x="213817" y="313035"/>
                  <a:pt x="213817" y="266775"/>
                </a:cubicBezTo>
                <a:cubicBezTo>
                  <a:pt x="213817" y="220515"/>
                  <a:pt x="251381" y="183014"/>
                  <a:pt x="297719" y="183014"/>
                </a:cubicBezTo>
                <a:close/>
                <a:moveTo>
                  <a:pt x="297754" y="0"/>
                </a:moveTo>
                <a:cubicBezTo>
                  <a:pt x="302248" y="0"/>
                  <a:pt x="306742" y="1726"/>
                  <a:pt x="310199" y="5178"/>
                </a:cubicBezTo>
                <a:lnTo>
                  <a:pt x="357981" y="52743"/>
                </a:lnTo>
                <a:cubicBezTo>
                  <a:pt x="364741" y="59648"/>
                  <a:pt x="364741" y="70849"/>
                  <a:pt x="357981" y="77600"/>
                </a:cubicBezTo>
                <a:cubicBezTo>
                  <a:pt x="354447" y="81129"/>
                  <a:pt x="349992" y="82817"/>
                  <a:pt x="345382" y="82817"/>
                </a:cubicBezTo>
                <a:cubicBezTo>
                  <a:pt x="340927" y="82817"/>
                  <a:pt x="336471" y="81129"/>
                  <a:pt x="332938" y="77600"/>
                </a:cubicBezTo>
                <a:lnTo>
                  <a:pt x="315423" y="60108"/>
                </a:lnTo>
                <a:lnTo>
                  <a:pt x="315423" y="112123"/>
                </a:lnTo>
                <a:cubicBezTo>
                  <a:pt x="388248" y="120255"/>
                  <a:pt x="446170" y="178100"/>
                  <a:pt x="454313" y="250828"/>
                </a:cubicBezTo>
                <a:lnTo>
                  <a:pt x="535435" y="250828"/>
                </a:lnTo>
                <a:lnTo>
                  <a:pt x="517766" y="233030"/>
                </a:lnTo>
                <a:cubicBezTo>
                  <a:pt x="510852" y="226125"/>
                  <a:pt x="510852" y="215078"/>
                  <a:pt x="517766" y="208173"/>
                </a:cubicBezTo>
                <a:cubicBezTo>
                  <a:pt x="524680" y="201269"/>
                  <a:pt x="535742" y="201269"/>
                  <a:pt x="542656" y="208173"/>
                </a:cubicBezTo>
                <a:lnTo>
                  <a:pt x="590438" y="255738"/>
                </a:lnTo>
                <a:cubicBezTo>
                  <a:pt x="597198" y="262643"/>
                  <a:pt x="597198" y="273843"/>
                  <a:pt x="590438" y="280748"/>
                </a:cubicBezTo>
                <a:lnTo>
                  <a:pt x="542656" y="328313"/>
                </a:lnTo>
                <a:cubicBezTo>
                  <a:pt x="539276" y="331689"/>
                  <a:pt x="534667" y="333530"/>
                  <a:pt x="530211" y="333530"/>
                </a:cubicBezTo>
                <a:cubicBezTo>
                  <a:pt x="525756" y="333530"/>
                  <a:pt x="521146" y="331689"/>
                  <a:pt x="517766" y="328313"/>
                </a:cubicBezTo>
                <a:cubicBezTo>
                  <a:pt x="510852" y="321408"/>
                  <a:pt x="510852" y="310208"/>
                  <a:pt x="517766" y="303456"/>
                </a:cubicBezTo>
                <a:lnTo>
                  <a:pt x="535128" y="285965"/>
                </a:lnTo>
                <a:lnTo>
                  <a:pt x="437720" y="285965"/>
                </a:lnTo>
                <a:cubicBezTo>
                  <a:pt x="427887" y="285965"/>
                  <a:pt x="420051" y="278140"/>
                  <a:pt x="420051" y="268473"/>
                </a:cubicBezTo>
                <a:cubicBezTo>
                  <a:pt x="420051" y="201115"/>
                  <a:pt x="365202" y="146339"/>
                  <a:pt x="297754" y="146339"/>
                </a:cubicBezTo>
                <a:cubicBezTo>
                  <a:pt x="230306" y="146339"/>
                  <a:pt x="175457" y="201115"/>
                  <a:pt x="175457" y="268473"/>
                </a:cubicBezTo>
                <a:cubicBezTo>
                  <a:pt x="175457" y="278140"/>
                  <a:pt x="167621" y="285965"/>
                  <a:pt x="157788" y="285965"/>
                </a:cubicBezTo>
                <a:lnTo>
                  <a:pt x="60380" y="285965"/>
                </a:lnTo>
                <a:lnTo>
                  <a:pt x="77742" y="303456"/>
                </a:lnTo>
                <a:cubicBezTo>
                  <a:pt x="84656" y="310208"/>
                  <a:pt x="84656" y="321408"/>
                  <a:pt x="77742" y="328313"/>
                </a:cubicBezTo>
                <a:cubicBezTo>
                  <a:pt x="74362" y="331689"/>
                  <a:pt x="69753" y="333530"/>
                  <a:pt x="65297" y="333530"/>
                </a:cubicBezTo>
                <a:cubicBezTo>
                  <a:pt x="60841" y="333530"/>
                  <a:pt x="56232" y="331689"/>
                  <a:pt x="52852" y="328313"/>
                </a:cubicBezTo>
                <a:lnTo>
                  <a:pt x="5070" y="280748"/>
                </a:lnTo>
                <a:cubicBezTo>
                  <a:pt x="-1690" y="273843"/>
                  <a:pt x="-1690" y="262643"/>
                  <a:pt x="5070" y="255738"/>
                </a:cubicBezTo>
                <a:lnTo>
                  <a:pt x="52852" y="208173"/>
                </a:lnTo>
                <a:cubicBezTo>
                  <a:pt x="59766" y="201269"/>
                  <a:pt x="70828" y="201269"/>
                  <a:pt x="77742" y="208173"/>
                </a:cubicBezTo>
                <a:cubicBezTo>
                  <a:pt x="84656" y="215078"/>
                  <a:pt x="84656" y="226125"/>
                  <a:pt x="77742" y="233030"/>
                </a:cubicBezTo>
                <a:lnTo>
                  <a:pt x="60073" y="250828"/>
                </a:lnTo>
                <a:lnTo>
                  <a:pt x="141195" y="250828"/>
                </a:lnTo>
                <a:cubicBezTo>
                  <a:pt x="149338" y="178100"/>
                  <a:pt x="207260" y="120255"/>
                  <a:pt x="280085" y="112123"/>
                </a:cubicBezTo>
                <a:lnTo>
                  <a:pt x="280085" y="60108"/>
                </a:lnTo>
                <a:lnTo>
                  <a:pt x="262570" y="77600"/>
                </a:lnTo>
                <a:cubicBezTo>
                  <a:pt x="255657" y="84504"/>
                  <a:pt x="244441" y="84504"/>
                  <a:pt x="237527" y="77600"/>
                </a:cubicBezTo>
                <a:cubicBezTo>
                  <a:pt x="230767" y="70849"/>
                  <a:pt x="230767" y="59648"/>
                  <a:pt x="237527" y="52743"/>
                </a:cubicBezTo>
                <a:lnTo>
                  <a:pt x="285309" y="5178"/>
                </a:lnTo>
                <a:cubicBezTo>
                  <a:pt x="288766" y="1726"/>
                  <a:pt x="293260" y="0"/>
                  <a:pt x="297754" y="0"/>
                </a:cubicBezTo>
                <a:close/>
              </a:path>
            </a:pathLst>
          </a:custGeom>
          <a:solidFill>
            <a:schemeClr val="accent1"/>
          </a:solidFill>
          <a:ln>
            <a:noFill/>
          </a:ln>
        </p:spPr>
      </p:sp>
      <p:sp>
        <p:nvSpPr>
          <p:cNvPr id="5" name="文本框 4">
            <a:extLst>
              <a:ext uri="{FF2B5EF4-FFF2-40B4-BE49-F238E27FC236}">
                <a16:creationId xmlns:a16="http://schemas.microsoft.com/office/drawing/2014/main" id="{228F641F-EC06-4B13-9A7C-FFF6E25B68CF}"/>
              </a:ext>
            </a:extLst>
          </p:cNvPr>
          <p:cNvSpPr txBox="1"/>
          <p:nvPr/>
        </p:nvSpPr>
        <p:spPr>
          <a:xfrm>
            <a:off x="1245808" y="2311558"/>
            <a:ext cx="4953000" cy="2374946"/>
          </a:xfrm>
          <a:prstGeom prst="rect">
            <a:avLst/>
          </a:prstGeom>
          <a:noFill/>
        </p:spPr>
        <p:txBody>
          <a:bodyPr wrap="square" rtlCol="0">
            <a:spAutoFit/>
          </a:bodyPr>
          <a:lstStyle/>
          <a:p>
            <a:pPr marL="0" lvl="1">
              <a:lnSpc>
                <a:spcPct val="120000"/>
              </a:lnSpc>
            </a:pPr>
            <a:r>
              <a:rPr lang="zh-CN" altLang="en-US" dirty="0">
                <a:latin typeface="黑体" panose="02010609060101010101" pitchFamily="49" charset="-122"/>
                <a:ea typeface="黑体" panose="02010609060101010101" pitchFamily="49" charset="-122"/>
              </a:rPr>
              <a:t>　为全面贯彻落实教育规划纲要，充分发挥教育统计工作对教育管理、科学决策和服务社会的重要作用，指导各级教育行政部门和学校科学开展教育事业发展监测与评价工作，</a:t>
            </a:r>
            <a:r>
              <a:rPr lang="en-US" altLang="zh-CN" dirty="0">
                <a:latin typeface="黑体" panose="02010609060101010101" pitchFamily="49" charset="-122"/>
                <a:ea typeface="黑体" panose="02010609060101010101" pitchFamily="49" charset="-122"/>
              </a:rPr>
              <a:t>2015</a:t>
            </a:r>
            <a:r>
              <a:rPr lang="zh-CN" altLang="en-US" dirty="0">
                <a:latin typeface="黑体" panose="02010609060101010101" pitchFamily="49" charset="-122"/>
                <a:ea typeface="黑体" panose="02010609060101010101" pitchFamily="49" charset="-122"/>
              </a:rPr>
              <a:t>年我部组织专家对</a:t>
            </a:r>
            <a:r>
              <a:rPr lang="en-US" altLang="zh-CN" dirty="0">
                <a:latin typeface="黑体" panose="02010609060101010101" pitchFamily="49" charset="-122"/>
                <a:ea typeface="黑体" panose="02010609060101010101" pitchFamily="49" charset="-122"/>
              </a:rPr>
              <a:t>1991</a:t>
            </a:r>
            <a:r>
              <a:rPr lang="zh-CN" altLang="en-US" dirty="0">
                <a:latin typeface="黑体" panose="02010609060101010101" pitchFamily="49" charset="-122"/>
                <a:ea typeface="黑体" panose="02010609060101010101" pitchFamily="49" charset="-122"/>
              </a:rPr>
              <a:t>年发布的</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中国教育监测与评价统计指标体系（试行）</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进行了修订和完善。。</a:t>
            </a:r>
            <a:endParaRPr lang="en-US" altLang="zh-CN" dirty="0">
              <a:latin typeface="黑体" panose="02010609060101010101" pitchFamily="49" charset="-122"/>
              <a:ea typeface="黑体" panose="02010609060101010101" pitchFamily="49" charset="-122"/>
            </a:endParaRPr>
          </a:p>
        </p:txBody>
      </p:sp>
      <p:sp>
        <p:nvSpPr>
          <p:cNvPr id="232" name="select_95365">
            <a:extLst>
              <a:ext uri="{FF2B5EF4-FFF2-40B4-BE49-F238E27FC236}">
                <a16:creationId xmlns:a16="http://schemas.microsoft.com/office/drawing/2014/main" id="{81D1C35C-199D-4542-977D-6B34B78ADA61}"/>
              </a:ext>
            </a:extLst>
          </p:cNvPr>
          <p:cNvSpPr>
            <a:spLocks noChangeAspect="1"/>
          </p:cNvSpPr>
          <p:nvPr/>
        </p:nvSpPr>
        <p:spPr bwMode="auto">
          <a:xfrm>
            <a:off x="462505" y="5194622"/>
            <a:ext cx="545086" cy="504475"/>
          </a:xfrm>
          <a:custGeom>
            <a:avLst/>
            <a:gdLst>
              <a:gd name="connsiteX0" fmla="*/ 566149 w 596244"/>
              <a:gd name="connsiteY0" fmla="*/ 38911 h 551822"/>
              <a:gd name="connsiteX1" fmla="*/ 587463 w 596244"/>
              <a:gd name="connsiteY1" fmla="*/ 47678 h 551822"/>
              <a:gd name="connsiteX2" fmla="*/ 587463 w 596244"/>
              <a:gd name="connsiteY2" fmla="*/ 89944 h 551822"/>
              <a:gd name="connsiteX3" fmla="*/ 296871 w 596244"/>
              <a:gd name="connsiteY3" fmla="*/ 380105 h 551822"/>
              <a:gd name="connsiteX4" fmla="*/ 275557 w 596244"/>
              <a:gd name="connsiteY4" fmla="*/ 389098 h 551822"/>
              <a:gd name="connsiteX5" fmla="*/ 254243 w 596244"/>
              <a:gd name="connsiteY5" fmla="*/ 380105 h 551822"/>
              <a:gd name="connsiteX6" fmla="*/ 108947 w 596244"/>
              <a:gd name="connsiteY6" fmla="*/ 235025 h 551822"/>
              <a:gd name="connsiteX7" fmla="*/ 108947 w 596244"/>
              <a:gd name="connsiteY7" fmla="*/ 192759 h 551822"/>
              <a:gd name="connsiteX8" fmla="*/ 151575 w 596244"/>
              <a:gd name="connsiteY8" fmla="*/ 192759 h 551822"/>
              <a:gd name="connsiteX9" fmla="*/ 275557 w 596244"/>
              <a:gd name="connsiteY9" fmla="*/ 316558 h 551822"/>
              <a:gd name="connsiteX10" fmla="*/ 544835 w 596244"/>
              <a:gd name="connsiteY10" fmla="*/ 47678 h 551822"/>
              <a:gd name="connsiteX11" fmla="*/ 566149 w 596244"/>
              <a:gd name="connsiteY11" fmla="*/ 38911 h 551822"/>
              <a:gd name="connsiteX12" fmla="*/ 30016 w 596244"/>
              <a:gd name="connsiteY12" fmla="*/ 0 h 551822"/>
              <a:gd name="connsiteX13" fmla="*/ 402517 w 596244"/>
              <a:gd name="connsiteY13" fmla="*/ 0 h 551822"/>
              <a:gd name="connsiteX14" fmla="*/ 432533 w 596244"/>
              <a:gd name="connsiteY14" fmla="*/ 29974 h 551822"/>
              <a:gd name="connsiteX15" fmla="*/ 402517 w 596244"/>
              <a:gd name="connsiteY15" fmla="*/ 59948 h 551822"/>
              <a:gd name="connsiteX16" fmla="*/ 60032 w 596244"/>
              <a:gd name="connsiteY16" fmla="*/ 59948 h 551822"/>
              <a:gd name="connsiteX17" fmla="*/ 60032 w 596244"/>
              <a:gd name="connsiteY17" fmla="*/ 491874 h 551822"/>
              <a:gd name="connsiteX18" fmla="*/ 492566 w 596244"/>
              <a:gd name="connsiteY18" fmla="*/ 491874 h 551822"/>
              <a:gd name="connsiteX19" fmla="*/ 492566 w 596244"/>
              <a:gd name="connsiteY19" fmla="*/ 269766 h 551822"/>
              <a:gd name="connsiteX20" fmla="*/ 522582 w 596244"/>
              <a:gd name="connsiteY20" fmla="*/ 239792 h 551822"/>
              <a:gd name="connsiteX21" fmla="*/ 552598 w 596244"/>
              <a:gd name="connsiteY21" fmla="*/ 269766 h 551822"/>
              <a:gd name="connsiteX22" fmla="*/ 552598 w 596244"/>
              <a:gd name="connsiteY22" fmla="*/ 521848 h 551822"/>
              <a:gd name="connsiteX23" fmla="*/ 522582 w 596244"/>
              <a:gd name="connsiteY23" fmla="*/ 551822 h 551822"/>
              <a:gd name="connsiteX24" fmla="*/ 30016 w 596244"/>
              <a:gd name="connsiteY24" fmla="*/ 551822 h 551822"/>
              <a:gd name="connsiteX25" fmla="*/ 0 w 596244"/>
              <a:gd name="connsiteY25" fmla="*/ 521848 h 551822"/>
              <a:gd name="connsiteX26" fmla="*/ 0 w 596244"/>
              <a:gd name="connsiteY26" fmla="*/ 29974 h 551822"/>
              <a:gd name="connsiteX27" fmla="*/ 30016 w 596244"/>
              <a:gd name="connsiteY27" fmla="*/ 0 h 551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6244" h="551822">
                <a:moveTo>
                  <a:pt x="566149" y="38911"/>
                </a:moveTo>
                <a:cubicBezTo>
                  <a:pt x="573880" y="38911"/>
                  <a:pt x="581610" y="41833"/>
                  <a:pt x="587463" y="47678"/>
                </a:cubicBezTo>
                <a:cubicBezTo>
                  <a:pt x="599171" y="59369"/>
                  <a:pt x="599171" y="78253"/>
                  <a:pt x="587463" y="89944"/>
                </a:cubicBezTo>
                <a:lnTo>
                  <a:pt x="296871" y="380105"/>
                </a:lnTo>
                <a:cubicBezTo>
                  <a:pt x="291167" y="385801"/>
                  <a:pt x="283662" y="389098"/>
                  <a:pt x="275557" y="389098"/>
                </a:cubicBezTo>
                <a:cubicBezTo>
                  <a:pt x="267752" y="389098"/>
                  <a:pt x="259947" y="385801"/>
                  <a:pt x="254243" y="380105"/>
                </a:cubicBezTo>
                <a:lnTo>
                  <a:pt x="108947" y="235025"/>
                </a:lnTo>
                <a:cubicBezTo>
                  <a:pt x="97239" y="223334"/>
                  <a:pt x="97239" y="204450"/>
                  <a:pt x="108947" y="192759"/>
                </a:cubicBezTo>
                <a:cubicBezTo>
                  <a:pt x="120654" y="181069"/>
                  <a:pt x="139867" y="181069"/>
                  <a:pt x="151575" y="192759"/>
                </a:cubicBezTo>
                <a:lnTo>
                  <a:pt x="275557" y="316558"/>
                </a:lnTo>
                <a:lnTo>
                  <a:pt x="544835" y="47678"/>
                </a:lnTo>
                <a:cubicBezTo>
                  <a:pt x="550689" y="41833"/>
                  <a:pt x="558419" y="38911"/>
                  <a:pt x="566149" y="38911"/>
                </a:cubicBezTo>
                <a:close/>
                <a:moveTo>
                  <a:pt x="30016" y="0"/>
                </a:moveTo>
                <a:lnTo>
                  <a:pt x="402517" y="0"/>
                </a:lnTo>
                <a:cubicBezTo>
                  <a:pt x="419026" y="0"/>
                  <a:pt x="432533" y="13189"/>
                  <a:pt x="432533" y="29974"/>
                </a:cubicBezTo>
                <a:cubicBezTo>
                  <a:pt x="432533" y="46460"/>
                  <a:pt x="419026" y="59948"/>
                  <a:pt x="402517" y="59948"/>
                </a:cubicBezTo>
                <a:lnTo>
                  <a:pt x="60032" y="59948"/>
                </a:lnTo>
                <a:lnTo>
                  <a:pt x="60032" y="491874"/>
                </a:lnTo>
                <a:lnTo>
                  <a:pt x="492566" y="491874"/>
                </a:lnTo>
                <a:lnTo>
                  <a:pt x="492566" y="269766"/>
                </a:lnTo>
                <a:cubicBezTo>
                  <a:pt x="492566" y="252981"/>
                  <a:pt x="506073" y="239792"/>
                  <a:pt x="522582" y="239792"/>
                </a:cubicBezTo>
                <a:cubicBezTo>
                  <a:pt x="539091" y="239792"/>
                  <a:pt x="552598" y="252981"/>
                  <a:pt x="552598" y="269766"/>
                </a:cubicBezTo>
                <a:lnTo>
                  <a:pt x="552598" y="521848"/>
                </a:lnTo>
                <a:cubicBezTo>
                  <a:pt x="552598" y="538334"/>
                  <a:pt x="539091" y="551822"/>
                  <a:pt x="522582" y="551822"/>
                </a:cubicBezTo>
                <a:lnTo>
                  <a:pt x="30016" y="551822"/>
                </a:lnTo>
                <a:cubicBezTo>
                  <a:pt x="13507" y="551822"/>
                  <a:pt x="0" y="538334"/>
                  <a:pt x="0" y="521848"/>
                </a:cubicBezTo>
                <a:lnTo>
                  <a:pt x="0" y="29974"/>
                </a:lnTo>
                <a:cubicBezTo>
                  <a:pt x="0" y="13189"/>
                  <a:pt x="13507" y="0"/>
                  <a:pt x="30016" y="0"/>
                </a:cubicBezTo>
                <a:close/>
              </a:path>
            </a:pathLst>
          </a:custGeom>
          <a:solidFill>
            <a:schemeClr val="accent1"/>
          </a:solidFill>
          <a:ln>
            <a:noFill/>
          </a:ln>
        </p:spPr>
      </p:sp>
      <p:sp>
        <p:nvSpPr>
          <p:cNvPr id="233" name="文本框 232">
            <a:extLst>
              <a:ext uri="{FF2B5EF4-FFF2-40B4-BE49-F238E27FC236}">
                <a16:creationId xmlns:a16="http://schemas.microsoft.com/office/drawing/2014/main" id="{A5965F76-FDEB-4D66-A1F1-721C21F3D280}"/>
              </a:ext>
            </a:extLst>
          </p:cNvPr>
          <p:cNvSpPr txBox="1"/>
          <p:nvPr/>
        </p:nvSpPr>
        <p:spPr>
          <a:xfrm>
            <a:off x="1194404" y="5042265"/>
            <a:ext cx="4953000" cy="712952"/>
          </a:xfrm>
          <a:prstGeom prst="rect">
            <a:avLst/>
          </a:prstGeom>
          <a:noFill/>
        </p:spPr>
        <p:txBody>
          <a:bodyPr wrap="square" rtlCol="0">
            <a:spAutoFit/>
          </a:bodyPr>
          <a:lstStyle/>
          <a:p>
            <a:pPr marL="0" lvl="1">
              <a:lnSpc>
                <a:spcPct val="120000"/>
              </a:lnSpc>
            </a:pPr>
            <a:r>
              <a:rPr lang="zh-CN" altLang="en-US" dirty="0">
                <a:latin typeface="黑体" panose="02010609060101010101" pitchFamily="49" charset="-122"/>
                <a:ea typeface="黑体" panose="02010609060101010101" pitchFamily="49" charset="-122"/>
              </a:rPr>
              <a:t>为中央、各部门、各地科学运用教育统计资料和统计指标提供了标准和依据。</a:t>
            </a:r>
          </a:p>
        </p:txBody>
      </p:sp>
      <p:sp>
        <p:nvSpPr>
          <p:cNvPr id="234" name="文本框 233">
            <a:extLst>
              <a:ext uri="{FF2B5EF4-FFF2-40B4-BE49-F238E27FC236}">
                <a16:creationId xmlns:a16="http://schemas.microsoft.com/office/drawing/2014/main" id="{5A82725B-9BCA-4ED1-B268-4D9BEACF3BCA}"/>
              </a:ext>
            </a:extLst>
          </p:cNvPr>
          <p:cNvSpPr txBox="1"/>
          <p:nvPr/>
        </p:nvSpPr>
        <p:spPr>
          <a:xfrm>
            <a:off x="570563" y="1576183"/>
            <a:ext cx="11090276" cy="369332"/>
          </a:xfrm>
          <a:prstGeom prst="rect">
            <a:avLst/>
          </a:prstGeom>
          <a:noFill/>
        </p:spPr>
        <p:txBody>
          <a:bodyPr wrap="square" rtlCol="0">
            <a:spAutoFit/>
          </a:bodyPr>
          <a:lstStyle/>
          <a:p>
            <a:pPr marL="285750" indent="-285750">
              <a:buFont typeface="Wingdings" panose="05000000000000000000" pitchFamily="2" charset="2"/>
              <a:buChar char="u"/>
            </a:pPr>
            <a:r>
              <a:rPr lang="zh-CN" altLang="en-US" b="1" dirty="0">
                <a:solidFill>
                  <a:srgbClr val="0F6D9E"/>
                </a:solidFill>
                <a:latin typeface="微软雅黑" panose="020B0503020204020204" pitchFamily="34" charset="-122"/>
                <a:ea typeface="微软雅黑" panose="020B0503020204020204" pitchFamily="34" charset="-122"/>
              </a:rPr>
              <a:t>现有成绩</a:t>
            </a:r>
            <a:endParaRPr lang="en-US" altLang="zh-CN" b="1" dirty="0">
              <a:solidFill>
                <a:srgbClr val="0F6D9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93220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中国教育监测与评价统计指标体系</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教育部关于印发</a:t>
            </a:r>
            <a:r>
              <a:rPr lang="en-US" altLang="zh-CN" b="1" dirty="0">
                <a:latin typeface="黑体" panose="02010609060101010101" pitchFamily="49" charset="-122"/>
                <a:ea typeface="黑体" panose="02010609060101010101" pitchFamily="49" charset="-122"/>
                <a:sym typeface="Century Gothic" panose="020B0502020202020204" pitchFamily="34" charset="0"/>
              </a:rPr>
              <a:t>《</a:t>
            </a:r>
            <a:r>
              <a:rPr lang="zh-CN" altLang="en-US" b="1" dirty="0">
                <a:latin typeface="黑体" panose="02010609060101010101" pitchFamily="49" charset="-122"/>
                <a:ea typeface="黑体" panose="02010609060101010101" pitchFamily="49" charset="-122"/>
                <a:sym typeface="Century Gothic" panose="020B0502020202020204" pitchFamily="34" charset="0"/>
              </a:rPr>
              <a:t>中国教育监测与评价统计指标体系</a:t>
            </a:r>
            <a:r>
              <a:rPr lang="en-US" altLang="zh-CN" b="1" dirty="0">
                <a:latin typeface="黑体" panose="02010609060101010101" pitchFamily="49" charset="-122"/>
                <a:ea typeface="黑体" panose="02010609060101010101" pitchFamily="49" charset="-122"/>
                <a:sym typeface="Century Gothic" panose="020B0502020202020204" pitchFamily="34" charset="0"/>
              </a:rPr>
              <a:t>》</a:t>
            </a:r>
            <a:r>
              <a:rPr lang="zh-CN" altLang="en-US" b="1" dirty="0">
                <a:latin typeface="黑体" panose="02010609060101010101" pitchFamily="49" charset="-122"/>
                <a:ea typeface="黑体" panose="02010609060101010101" pitchFamily="49" charset="-122"/>
                <a:sym typeface="Century Gothic" panose="020B0502020202020204" pitchFamily="34" charset="0"/>
              </a:rPr>
              <a:t>的通知  教发</a:t>
            </a:r>
            <a:r>
              <a:rPr lang="en-US" altLang="zh-CN" b="1" dirty="0">
                <a:latin typeface="黑体" panose="02010609060101010101" pitchFamily="49" charset="-122"/>
                <a:ea typeface="黑体" panose="02010609060101010101" pitchFamily="49" charset="-122"/>
                <a:sym typeface="Century Gothic" panose="020B0502020202020204" pitchFamily="34" charset="0"/>
              </a:rPr>
              <a:t>〔2015〕6</a:t>
            </a:r>
            <a:r>
              <a:rPr lang="zh-CN" altLang="en-US" b="1" dirty="0">
                <a:latin typeface="黑体" panose="02010609060101010101" pitchFamily="49" charset="-122"/>
                <a:ea typeface="黑体" panose="02010609060101010101" pitchFamily="49" charset="-122"/>
                <a:sym typeface="Century Gothic" panose="020B0502020202020204" pitchFamily="34" charset="0"/>
              </a:rPr>
              <a:t>号</a:t>
            </a:r>
          </a:p>
        </p:txBody>
      </p:sp>
      <p:pic>
        <p:nvPicPr>
          <p:cNvPr id="70" name="图片 69">
            <a:extLst>
              <a:ext uri="{FF2B5EF4-FFF2-40B4-BE49-F238E27FC236}">
                <a16:creationId xmlns:a16="http://schemas.microsoft.com/office/drawing/2014/main" id="{A78AFFF1-D8E7-48B0-8AB4-2254E59E81CA}"/>
              </a:ext>
            </a:extLst>
          </p:cNvPr>
          <p:cNvPicPr>
            <a:picLocks noChangeAspect="1"/>
          </p:cNvPicPr>
          <p:nvPr/>
        </p:nvPicPr>
        <p:blipFill>
          <a:blip r:embed="rId3"/>
          <a:stretch>
            <a:fillRect/>
          </a:stretch>
        </p:blipFill>
        <p:spPr>
          <a:xfrm>
            <a:off x="6096000" y="1739163"/>
            <a:ext cx="5388882" cy="4250386"/>
          </a:xfrm>
          <a:prstGeom prst="rect">
            <a:avLst/>
          </a:prstGeom>
        </p:spPr>
      </p:pic>
      <p:sp>
        <p:nvSpPr>
          <p:cNvPr id="234" name="文本框 233">
            <a:extLst>
              <a:ext uri="{FF2B5EF4-FFF2-40B4-BE49-F238E27FC236}">
                <a16:creationId xmlns:a16="http://schemas.microsoft.com/office/drawing/2014/main" id="{5A82725B-9BCA-4ED1-B268-4D9BEACF3BCA}"/>
              </a:ext>
            </a:extLst>
          </p:cNvPr>
          <p:cNvSpPr txBox="1"/>
          <p:nvPr/>
        </p:nvSpPr>
        <p:spPr>
          <a:xfrm>
            <a:off x="570563" y="1576183"/>
            <a:ext cx="11090276" cy="369332"/>
          </a:xfrm>
          <a:prstGeom prst="rect">
            <a:avLst/>
          </a:prstGeom>
          <a:noFill/>
        </p:spPr>
        <p:txBody>
          <a:bodyPr wrap="square" rtlCol="0">
            <a:spAutoFit/>
          </a:bodyPr>
          <a:lstStyle/>
          <a:p>
            <a:pPr marL="285750" indent="-285750">
              <a:buFont typeface="Wingdings" panose="05000000000000000000" pitchFamily="2" charset="2"/>
              <a:buChar char="u"/>
            </a:pPr>
            <a:r>
              <a:rPr lang="zh-CN" altLang="en-US" b="1" dirty="0">
                <a:solidFill>
                  <a:srgbClr val="0F6D9E"/>
                </a:solidFill>
                <a:latin typeface="微软雅黑" panose="020B0503020204020204" pitchFamily="34" charset="-122"/>
                <a:ea typeface="微软雅黑" panose="020B0503020204020204" pitchFamily="34" charset="-122"/>
              </a:rPr>
              <a:t>迫切需要</a:t>
            </a:r>
            <a:endParaRPr lang="en-US" altLang="zh-CN" b="1" dirty="0">
              <a:solidFill>
                <a:srgbClr val="0F6D9E"/>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B80AD5A6-130F-4A6C-A620-B5BEB7AF6F4D}"/>
              </a:ext>
            </a:extLst>
          </p:cNvPr>
          <p:cNvSpPr/>
          <p:nvPr/>
        </p:nvSpPr>
        <p:spPr>
          <a:xfrm>
            <a:off x="906462" y="2208615"/>
            <a:ext cx="5189537" cy="2951898"/>
          </a:xfrm>
          <a:prstGeom prst="rect">
            <a:avLst/>
          </a:prstGeom>
        </p:spPr>
        <p:txBody>
          <a:bodyPr wrap="square">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近年来，我国教育改革持续深入推进，教育事业发展进入新时代，特别是</a:t>
            </a:r>
            <a:r>
              <a:rPr lang="en-US" altLang="zh-CN" dirty="0">
                <a:latin typeface="微软雅黑" panose="020B0503020204020204" pitchFamily="34" charset="-122"/>
                <a:ea typeface="微软雅黑" panose="020B0503020204020204" pitchFamily="34" charset="-122"/>
              </a:rPr>
              <a:t>2018</a:t>
            </a:r>
            <a:r>
              <a:rPr lang="zh-CN" altLang="en-US" dirty="0">
                <a:latin typeface="微软雅黑" panose="020B0503020204020204" pitchFamily="34" charset="-122"/>
                <a:ea typeface="微软雅黑" panose="020B0503020204020204" pitchFamily="34" charset="-122"/>
              </a:rPr>
              <a:t>年全国教育大会提出了一系列“加快教育现代化、建设教育强国、办好人民满意的教育”的新理念、新思想、新目标和新要求，迫切需要响应时代关切，</a:t>
            </a:r>
            <a:r>
              <a:rPr lang="zh-CN" altLang="en-US" dirty="0">
                <a:solidFill>
                  <a:srgbClr val="C00000"/>
                </a:solidFill>
                <a:latin typeface="微软雅黑" panose="020B0503020204020204" pitchFamily="34" charset="-122"/>
                <a:ea typeface="微软雅黑" panose="020B0503020204020204" pitchFamily="34" charset="-122"/>
              </a:rPr>
              <a:t>启动新一轮教育统计指标体系修订工作，</a:t>
            </a:r>
            <a:r>
              <a:rPr lang="zh-CN" altLang="en-US" dirty="0">
                <a:latin typeface="微软雅黑" panose="020B0503020204020204" pitchFamily="34" charset="-122"/>
                <a:ea typeface="微软雅黑" panose="020B0503020204020204" pitchFamily="34" charset="-122"/>
              </a:rPr>
              <a:t>助力教育高质量发展，服务国家科学管理和决策。</a:t>
            </a:r>
          </a:p>
        </p:txBody>
      </p:sp>
    </p:spTree>
    <p:extLst>
      <p:ext uri="{BB962C8B-B14F-4D97-AF65-F5344CB8AC3E}">
        <p14:creationId xmlns:p14="http://schemas.microsoft.com/office/powerpoint/2010/main" val="2128923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中国教育监测与评价统计指标体系</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教育部关于印发</a:t>
            </a:r>
            <a:r>
              <a:rPr lang="en-US" altLang="zh-CN" b="1" dirty="0">
                <a:latin typeface="黑体" panose="02010609060101010101" pitchFamily="49" charset="-122"/>
                <a:ea typeface="黑体" panose="02010609060101010101" pitchFamily="49" charset="-122"/>
                <a:sym typeface="Century Gothic" panose="020B0502020202020204" pitchFamily="34" charset="0"/>
              </a:rPr>
              <a:t>《</a:t>
            </a:r>
            <a:r>
              <a:rPr lang="zh-CN" altLang="en-US" b="1" dirty="0">
                <a:latin typeface="黑体" panose="02010609060101010101" pitchFamily="49" charset="-122"/>
                <a:ea typeface="黑体" panose="02010609060101010101" pitchFamily="49" charset="-122"/>
                <a:sym typeface="Century Gothic" panose="020B0502020202020204" pitchFamily="34" charset="0"/>
              </a:rPr>
              <a:t>中国教育监测与评价统计指标体系</a:t>
            </a:r>
            <a:r>
              <a:rPr lang="en-US" altLang="zh-CN" b="1" dirty="0">
                <a:latin typeface="黑体" panose="02010609060101010101" pitchFamily="49" charset="-122"/>
                <a:ea typeface="黑体" panose="02010609060101010101" pitchFamily="49" charset="-122"/>
                <a:sym typeface="Century Gothic" panose="020B0502020202020204" pitchFamily="34" charset="0"/>
              </a:rPr>
              <a:t>》</a:t>
            </a:r>
            <a:r>
              <a:rPr lang="zh-CN" altLang="en-US" b="1" dirty="0">
                <a:latin typeface="黑体" panose="02010609060101010101" pitchFamily="49" charset="-122"/>
                <a:ea typeface="黑体" panose="02010609060101010101" pitchFamily="49" charset="-122"/>
                <a:sym typeface="Century Gothic" panose="020B0502020202020204" pitchFamily="34" charset="0"/>
              </a:rPr>
              <a:t>的通知  教发</a:t>
            </a:r>
            <a:r>
              <a:rPr lang="en-US" altLang="zh-CN" b="1" dirty="0">
                <a:latin typeface="黑体" panose="02010609060101010101" pitchFamily="49" charset="-122"/>
                <a:ea typeface="黑体" panose="02010609060101010101" pitchFamily="49" charset="-122"/>
                <a:sym typeface="Century Gothic" panose="020B0502020202020204" pitchFamily="34" charset="0"/>
              </a:rPr>
              <a:t>〔2015〕6</a:t>
            </a:r>
            <a:r>
              <a:rPr lang="zh-CN" altLang="en-US" b="1" dirty="0">
                <a:latin typeface="黑体" panose="02010609060101010101" pitchFamily="49" charset="-122"/>
                <a:ea typeface="黑体" panose="02010609060101010101" pitchFamily="49" charset="-122"/>
                <a:sym typeface="Century Gothic" panose="020B0502020202020204" pitchFamily="34" charset="0"/>
              </a:rPr>
              <a:t>号</a:t>
            </a:r>
          </a:p>
        </p:txBody>
      </p:sp>
      <p:pic>
        <p:nvPicPr>
          <p:cNvPr id="70" name="图片 69">
            <a:extLst>
              <a:ext uri="{FF2B5EF4-FFF2-40B4-BE49-F238E27FC236}">
                <a16:creationId xmlns:a16="http://schemas.microsoft.com/office/drawing/2014/main" id="{A78AFFF1-D8E7-48B0-8AB4-2254E59E81CA}"/>
              </a:ext>
            </a:extLst>
          </p:cNvPr>
          <p:cNvPicPr>
            <a:picLocks noChangeAspect="1"/>
          </p:cNvPicPr>
          <p:nvPr/>
        </p:nvPicPr>
        <p:blipFill>
          <a:blip r:embed="rId3"/>
          <a:stretch>
            <a:fillRect/>
          </a:stretch>
        </p:blipFill>
        <p:spPr>
          <a:xfrm>
            <a:off x="6096000" y="1739163"/>
            <a:ext cx="5388882" cy="4250386"/>
          </a:xfrm>
          <a:prstGeom prst="rect">
            <a:avLst/>
          </a:prstGeom>
        </p:spPr>
      </p:pic>
      <p:sp>
        <p:nvSpPr>
          <p:cNvPr id="234" name="文本框 233">
            <a:extLst>
              <a:ext uri="{FF2B5EF4-FFF2-40B4-BE49-F238E27FC236}">
                <a16:creationId xmlns:a16="http://schemas.microsoft.com/office/drawing/2014/main" id="{5A82725B-9BCA-4ED1-B268-4D9BEACF3BCA}"/>
              </a:ext>
            </a:extLst>
          </p:cNvPr>
          <p:cNvSpPr txBox="1"/>
          <p:nvPr/>
        </p:nvSpPr>
        <p:spPr>
          <a:xfrm>
            <a:off x="570563" y="1576183"/>
            <a:ext cx="11090276" cy="369332"/>
          </a:xfrm>
          <a:prstGeom prst="rect">
            <a:avLst/>
          </a:prstGeom>
          <a:noFill/>
        </p:spPr>
        <p:txBody>
          <a:bodyPr wrap="square" rtlCol="0">
            <a:spAutoFit/>
          </a:bodyPr>
          <a:lstStyle/>
          <a:p>
            <a:pPr marL="285750" indent="-285750">
              <a:buFont typeface="Wingdings" panose="05000000000000000000" pitchFamily="2" charset="2"/>
              <a:buChar char="u"/>
            </a:pPr>
            <a:r>
              <a:rPr lang="zh-CN" altLang="en-US" b="1" dirty="0">
                <a:solidFill>
                  <a:srgbClr val="0F6D9E"/>
                </a:solidFill>
                <a:latin typeface="微软雅黑" panose="020B0503020204020204" pitchFamily="34" charset="-122"/>
                <a:ea typeface="微软雅黑" panose="020B0503020204020204" pitchFamily="34" charset="-122"/>
              </a:rPr>
              <a:t>最终目的</a:t>
            </a:r>
            <a:endParaRPr lang="en-US" altLang="zh-CN" b="1" dirty="0">
              <a:solidFill>
                <a:srgbClr val="0F6D9E"/>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B80AD5A6-130F-4A6C-A620-B5BEB7AF6F4D}"/>
              </a:ext>
            </a:extLst>
          </p:cNvPr>
          <p:cNvSpPr/>
          <p:nvPr/>
        </p:nvSpPr>
        <p:spPr>
          <a:xfrm>
            <a:off x="906462" y="2030815"/>
            <a:ext cx="5189537" cy="3742178"/>
          </a:xfrm>
          <a:prstGeom prst="rect">
            <a:avLst/>
          </a:prstGeom>
        </p:spPr>
        <p:txBody>
          <a:bodyPr wrap="square">
            <a:spAutoFit/>
          </a:bodyPr>
          <a:lstStyle/>
          <a:p>
            <a:pPr indent="457200">
              <a:lnSpc>
                <a:spcPct val="150000"/>
              </a:lnSpc>
            </a:pPr>
            <a:r>
              <a:rPr lang="zh-CN" altLang="en-US" sz="1600" dirty="0">
                <a:latin typeface="微软雅黑" panose="020B0503020204020204" pitchFamily="34" charset="-122"/>
                <a:ea typeface="微软雅黑" panose="020B0503020204020204" pitchFamily="34" charset="-122"/>
              </a:rPr>
              <a:t>坚持教育统计指标体系的科学定位，以科学、规范、可得、可测、可比、系统全面、适度超前为标准研制教育统计指标，</a:t>
            </a:r>
            <a:r>
              <a:rPr lang="zh-CN" altLang="en-US" sz="1600" dirty="0">
                <a:solidFill>
                  <a:srgbClr val="C00000"/>
                </a:solidFill>
                <a:latin typeface="微软雅黑" panose="020B0503020204020204" pitchFamily="34" charset="-122"/>
                <a:ea typeface="微软雅黑" panose="020B0503020204020204" pitchFamily="34" charset="-122"/>
              </a:rPr>
              <a:t>将规范指导各地教育统计工作、服务各地教育事业监测评价、服务教育科学决策作为编制教育统计指标体系的核心目标</a:t>
            </a:r>
            <a:r>
              <a:rPr lang="zh-CN" altLang="en-US" sz="1600" dirty="0">
                <a:latin typeface="微软雅黑" panose="020B0503020204020204" pitchFamily="34" charset="-122"/>
                <a:ea typeface="微软雅黑" panose="020B0503020204020204" pitchFamily="34" charset="-122"/>
              </a:rPr>
              <a:t>。系统梳理最新政策、会议、文本等对教育统计监测提出的新要求，国际国内教育指标发展的新动态，相关部门机构等的新需求，以及指标体系使用过程中遇到的新问题等，增删指标项目，规范统计口径，完善指标体系，增强教育统计指标体系的生命力。</a:t>
            </a:r>
          </a:p>
        </p:txBody>
      </p:sp>
    </p:spTree>
    <p:extLst>
      <p:ext uri="{BB962C8B-B14F-4D97-AF65-F5344CB8AC3E}">
        <p14:creationId xmlns:p14="http://schemas.microsoft.com/office/powerpoint/2010/main" val="8591583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3410037" y="1649603"/>
            <a:ext cx="8781963" cy="1871903"/>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TextBox 9">
            <a:extLst>
              <a:ext uri="{FF2B5EF4-FFF2-40B4-BE49-F238E27FC236}">
                <a16:creationId xmlns:a16="http://schemas.microsoft.com/office/drawing/2014/main" id="{B2130F74-0986-4BBC-889D-BE766C81EB4F}"/>
              </a:ext>
            </a:extLst>
          </p:cNvPr>
          <p:cNvSpPr txBox="1"/>
          <p:nvPr/>
        </p:nvSpPr>
        <p:spPr>
          <a:xfrm>
            <a:off x="653349" y="3692340"/>
            <a:ext cx="1394003" cy="646331"/>
          </a:xfrm>
          <a:prstGeom prst="rect">
            <a:avLst/>
          </a:prstGeom>
          <a:noFill/>
        </p:spPr>
        <p:txBody>
          <a:bodyPr wrap="square" rtlCol="0">
            <a:spAutoFit/>
          </a:bodyPr>
          <a:lstStyle/>
          <a:p>
            <a:pPr algn="ctr"/>
            <a:r>
              <a:rPr lang="en-US" altLang="zh-CN" sz="3600" b="1" dirty="0">
                <a:solidFill>
                  <a:schemeClr val="bg1"/>
                </a:solidFill>
                <a:cs typeface="+mn-ea"/>
                <a:sym typeface="+mn-lt"/>
              </a:rPr>
              <a:t>PART</a:t>
            </a:r>
          </a:p>
        </p:txBody>
      </p:sp>
      <p:sp>
        <p:nvSpPr>
          <p:cNvPr id="6" name="TextBox 10">
            <a:extLst>
              <a:ext uri="{FF2B5EF4-FFF2-40B4-BE49-F238E27FC236}">
                <a16:creationId xmlns:a16="http://schemas.microsoft.com/office/drawing/2014/main" id="{1189AFC6-5FBC-4560-B26D-28A4872F97F1}"/>
              </a:ext>
            </a:extLst>
          </p:cNvPr>
          <p:cNvSpPr txBox="1"/>
          <p:nvPr/>
        </p:nvSpPr>
        <p:spPr>
          <a:xfrm>
            <a:off x="1636497" y="2205037"/>
            <a:ext cx="2229761" cy="2447925"/>
          </a:xfrm>
          <a:prstGeom prst="rect">
            <a:avLst/>
          </a:prstGeom>
          <a:noFill/>
        </p:spPr>
        <p:txBody>
          <a:bodyPr wrap="square" rtlCol="0">
            <a:spAutoFit/>
          </a:bodyPr>
          <a:lstStyle/>
          <a:p>
            <a:pPr algn="ctr"/>
            <a:r>
              <a:rPr lang="en-US" altLang="zh-CN" sz="15335" i="1" dirty="0">
                <a:solidFill>
                  <a:schemeClr val="bg1"/>
                </a:solidFill>
                <a:latin typeface="Century Gothic" panose="020B0502020202020204" pitchFamily="34" charset="0"/>
                <a:cs typeface="+mn-ea"/>
                <a:sym typeface="+mn-lt"/>
              </a:rPr>
              <a:t>4</a:t>
            </a:r>
            <a:endParaRPr lang="zh-CN" altLang="en-US" sz="15335" i="1" dirty="0">
              <a:solidFill>
                <a:schemeClr val="bg1"/>
              </a:solidFill>
              <a:latin typeface="Century Gothic" panose="020B0502020202020204" pitchFamily="34" charset="0"/>
              <a:cs typeface="+mn-ea"/>
              <a:sym typeface="+mn-lt"/>
            </a:endParaRPr>
          </a:p>
        </p:txBody>
      </p:sp>
      <p:sp>
        <p:nvSpPr>
          <p:cNvPr id="7" name="TextBox 11">
            <a:extLst>
              <a:ext uri="{FF2B5EF4-FFF2-40B4-BE49-F238E27FC236}">
                <a16:creationId xmlns:a16="http://schemas.microsoft.com/office/drawing/2014/main" id="{90302534-FB34-4551-9F81-C0C5A3AFD4EE}"/>
              </a:ext>
            </a:extLst>
          </p:cNvPr>
          <p:cNvSpPr txBox="1"/>
          <p:nvPr/>
        </p:nvSpPr>
        <p:spPr>
          <a:xfrm>
            <a:off x="3410037" y="3077657"/>
            <a:ext cx="5109091" cy="830997"/>
          </a:xfrm>
          <a:prstGeom prst="rect">
            <a:avLst/>
          </a:prstGeom>
          <a:noFill/>
        </p:spPr>
        <p:txBody>
          <a:bodyPr wrap="none" rtlCol="0">
            <a:spAutoFit/>
          </a:bodyPr>
          <a:lstStyle/>
          <a:p>
            <a:pPr lvl="0" defTabSz="457200"/>
            <a:r>
              <a:rPr lang="zh-CN" altLang="en-US"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学校（机构）代码</a:t>
            </a:r>
          </a:p>
        </p:txBody>
      </p:sp>
      <p:sp>
        <p:nvSpPr>
          <p:cNvPr id="14" name="矩形 20">
            <a:extLst>
              <a:ext uri="{FF2B5EF4-FFF2-40B4-BE49-F238E27FC236}">
                <a16:creationId xmlns:a16="http://schemas.microsoft.com/office/drawing/2014/main" id="{EFE1FAF6-ECDC-494C-9C43-777FFC9D8E10}"/>
              </a:ext>
            </a:extLst>
          </p:cNvPr>
          <p:cNvSpPr/>
          <p:nvPr/>
        </p:nvSpPr>
        <p:spPr>
          <a:xfrm>
            <a:off x="10946656" y="2093452"/>
            <a:ext cx="596045" cy="984205"/>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2846358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学校（机构）代码</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一、重要性</a:t>
            </a:r>
          </a:p>
        </p:txBody>
      </p:sp>
      <p:grpSp>
        <p:nvGrpSpPr>
          <p:cNvPr id="18" name="26477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2D32423-FF7F-4AED-9F91-C2F22EE72CD1}"/>
              </a:ext>
            </a:extLst>
          </p:cNvPr>
          <p:cNvGrpSpPr>
            <a:grpSpLocks noChangeAspect="1"/>
          </p:cNvGrpSpPr>
          <p:nvPr>
            <p:custDataLst>
              <p:tags r:id="rId1"/>
            </p:custDataLst>
          </p:nvPr>
        </p:nvGrpSpPr>
        <p:grpSpPr>
          <a:xfrm>
            <a:off x="660400" y="1481987"/>
            <a:ext cx="7498582" cy="4300426"/>
            <a:chOff x="660400" y="1481987"/>
            <a:chExt cx="7498582" cy="4300426"/>
          </a:xfrm>
        </p:grpSpPr>
        <p:sp>
          <p:nvSpPr>
            <p:cNvPr id="19" name="ïs1iďè">
              <a:extLst>
                <a:ext uri="{FF2B5EF4-FFF2-40B4-BE49-F238E27FC236}">
                  <a16:creationId xmlns:a16="http://schemas.microsoft.com/office/drawing/2014/main" id="{55989C2C-EE0B-4C89-87FA-71B56E803590}"/>
                </a:ext>
              </a:extLst>
            </p:cNvPr>
            <p:cNvSpPr/>
            <p:nvPr/>
          </p:nvSpPr>
          <p:spPr bwMode="auto">
            <a:xfrm>
              <a:off x="660400" y="4568148"/>
              <a:ext cx="2797175" cy="87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中华人民共和国统计法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要求</a:t>
              </a:r>
              <a:endParaRPr lang="en-US" altLang="zh-CN" dirty="0"/>
            </a:p>
          </p:txBody>
        </p:sp>
        <p:sp>
          <p:nvSpPr>
            <p:cNvPr id="20" name="îṣļîḋe">
              <a:extLst>
                <a:ext uri="{FF2B5EF4-FFF2-40B4-BE49-F238E27FC236}">
                  <a16:creationId xmlns:a16="http://schemas.microsoft.com/office/drawing/2014/main" id="{7ED8730A-3E98-4181-A64D-89F86988B254}"/>
                </a:ext>
              </a:extLst>
            </p:cNvPr>
            <p:cNvSpPr/>
            <p:nvPr/>
          </p:nvSpPr>
          <p:spPr>
            <a:xfrm>
              <a:off x="4020319" y="1481987"/>
              <a:ext cx="108000" cy="4300426"/>
            </a:xfrm>
            <a:prstGeom prst="rect">
              <a:avLst/>
            </a:prstGeom>
            <a:solidFill>
              <a:schemeClr val="accent1"/>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21" name="íṡḷîďè">
              <a:extLst>
                <a:ext uri="{FF2B5EF4-FFF2-40B4-BE49-F238E27FC236}">
                  <a16:creationId xmlns:a16="http://schemas.microsoft.com/office/drawing/2014/main" id="{5DE9D74E-9564-442B-B5BA-8938B0C3012C}"/>
                </a:ext>
              </a:extLst>
            </p:cNvPr>
            <p:cNvSpPr/>
            <p:nvPr/>
          </p:nvSpPr>
          <p:spPr>
            <a:xfrm>
              <a:off x="8050982" y="1481987"/>
              <a:ext cx="108000" cy="4300426"/>
            </a:xfrm>
            <a:prstGeom prst="rect">
              <a:avLst/>
            </a:prstGeom>
            <a:solidFill>
              <a:schemeClr val="accent1"/>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grpSp>
      <p:pic>
        <p:nvPicPr>
          <p:cNvPr id="23" name="Picture 2" descr="https://timgsa.baidu.com/timg?image&amp;quality=80&amp;size=b9999_10000&amp;sec=1560437946004&amp;di=2445259093e53c1a92559498aa2416ef&amp;imgtype=0&amp;src=http%3A%2F%2Fbookbk.img.ireader.com%2Fgroup6%2FM00%2F7D%2FBB%2FCmQUOVjdJN-EJzcYAAAAAJT3MjQ772327815.jpg%3Fv%3DEkSqpzoQ">
            <a:extLst>
              <a:ext uri="{FF2B5EF4-FFF2-40B4-BE49-F238E27FC236}">
                <a16:creationId xmlns:a16="http://schemas.microsoft.com/office/drawing/2014/main" id="{02A926BA-747A-4383-BC25-3407D58653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2952" y="2044001"/>
            <a:ext cx="1842003" cy="2456004"/>
          </a:xfrm>
          <a:prstGeom prst="rect">
            <a:avLst/>
          </a:prstGeom>
          <a:noFill/>
          <a:extLst>
            <a:ext uri="{909E8E84-426E-40DD-AFC4-6F175D3DCCD1}">
              <a14:hiddenFill xmlns:a14="http://schemas.microsoft.com/office/drawing/2010/main">
                <a:solidFill>
                  <a:srgbClr val="FFFFFF"/>
                </a:solidFill>
              </a14:hiddenFill>
            </a:ext>
          </a:extLst>
        </p:spPr>
      </p:pic>
      <p:sp>
        <p:nvSpPr>
          <p:cNvPr id="24" name="ïs1iďè">
            <a:extLst>
              <a:ext uri="{FF2B5EF4-FFF2-40B4-BE49-F238E27FC236}">
                <a16:creationId xmlns:a16="http://schemas.microsoft.com/office/drawing/2014/main" id="{90430844-0832-4922-B922-4793700E8602}"/>
              </a:ext>
            </a:extLst>
          </p:cNvPr>
          <p:cNvSpPr/>
          <p:nvPr/>
        </p:nvSpPr>
        <p:spPr bwMode="auto">
          <a:xfrm>
            <a:off x="4697413" y="4568148"/>
            <a:ext cx="2797175" cy="87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dirty="0">
                <a:latin typeface="微软雅黑" panose="020B0503020204020204" pitchFamily="34" charset="-122"/>
                <a:ea typeface="微软雅黑" panose="020B0503020204020204" pitchFamily="34" charset="-122"/>
              </a:rPr>
              <a:t>教育信息化</a:t>
            </a:r>
            <a:endParaRPr lang="en-US" altLang="zh-CN" dirty="0">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建设需求</a:t>
            </a:r>
            <a:endParaRPr lang="en-US" altLang="zh-CN" dirty="0"/>
          </a:p>
        </p:txBody>
      </p:sp>
      <p:sp>
        <p:nvSpPr>
          <p:cNvPr id="25" name="ïs1iďè">
            <a:extLst>
              <a:ext uri="{FF2B5EF4-FFF2-40B4-BE49-F238E27FC236}">
                <a16:creationId xmlns:a16="http://schemas.microsoft.com/office/drawing/2014/main" id="{8BBD5430-E5A0-4B0F-B394-C9EF30C920B5}"/>
              </a:ext>
            </a:extLst>
          </p:cNvPr>
          <p:cNvSpPr/>
          <p:nvPr/>
        </p:nvSpPr>
        <p:spPr bwMode="auto">
          <a:xfrm>
            <a:off x="8715376" y="4568148"/>
            <a:ext cx="2797175" cy="87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dirty="0">
                <a:latin typeface="微软雅黑" panose="020B0503020204020204" pitchFamily="34" charset="-122"/>
                <a:ea typeface="微软雅黑" panose="020B0503020204020204" pitchFamily="34" charset="-122"/>
              </a:rPr>
              <a:t>教育治理体系和治理能力现代化有效抓手</a:t>
            </a:r>
            <a:endParaRPr lang="en-US" altLang="zh-CN" dirty="0"/>
          </a:p>
        </p:txBody>
      </p:sp>
      <p:grpSp>
        <p:nvGrpSpPr>
          <p:cNvPr id="26" name="d03289f9-be59-4054-8b63-7b5d4dec497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627D850-4328-448E-8BDF-63987E3DDDE6}"/>
              </a:ext>
            </a:extLst>
          </p:cNvPr>
          <p:cNvGrpSpPr>
            <a:grpSpLocks noChangeAspect="1"/>
          </p:cNvGrpSpPr>
          <p:nvPr>
            <p:custDataLst>
              <p:tags r:id="rId2"/>
            </p:custDataLst>
          </p:nvPr>
        </p:nvGrpSpPr>
        <p:grpSpPr>
          <a:xfrm>
            <a:off x="4730446" y="2808283"/>
            <a:ext cx="2640583" cy="1564790"/>
            <a:chOff x="3097213" y="1647825"/>
            <a:chExt cx="6000751" cy="3556000"/>
          </a:xfrm>
        </p:grpSpPr>
        <p:sp>
          <p:nvSpPr>
            <p:cNvPr id="32" name="iṡļïḍè">
              <a:extLst>
                <a:ext uri="{FF2B5EF4-FFF2-40B4-BE49-F238E27FC236}">
                  <a16:creationId xmlns:a16="http://schemas.microsoft.com/office/drawing/2014/main" id="{77E2D5B5-19FD-405C-BE92-EB16939B1652}"/>
                </a:ext>
              </a:extLst>
            </p:cNvPr>
            <p:cNvSpPr/>
            <p:nvPr/>
          </p:nvSpPr>
          <p:spPr bwMode="auto">
            <a:xfrm>
              <a:off x="3097213" y="4600575"/>
              <a:ext cx="5713413" cy="603250"/>
            </a:xfrm>
            <a:custGeom>
              <a:avLst/>
              <a:gdLst>
                <a:gd name="T0" fmla="*/ 1519 w 1546"/>
                <a:gd name="T1" fmla="*/ 0 h 163"/>
                <a:gd name="T2" fmla="*/ 152 w 1546"/>
                <a:gd name="T3" fmla="*/ 0 h 163"/>
                <a:gd name="T4" fmla="*/ 125 w 1546"/>
                <a:gd name="T5" fmla="*/ 27 h 163"/>
                <a:gd name="T6" fmla="*/ 152 w 1546"/>
                <a:gd name="T7" fmla="*/ 55 h 163"/>
                <a:gd name="T8" fmla="*/ 703 w 1546"/>
                <a:gd name="T9" fmla="*/ 55 h 163"/>
                <a:gd name="T10" fmla="*/ 727 w 1546"/>
                <a:gd name="T11" fmla="*/ 82 h 163"/>
                <a:gd name="T12" fmla="*/ 719 w 1546"/>
                <a:gd name="T13" fmla="*/ 101 h 163"/>
                <a:gd name="T14" fmla="*/ 705 w 1546"/>
                <a:gd name="T15" fmla="*/ 109 h 163"/>
                <a:gd name="T16" fmla="*/ 28 w 1546"/>
                <a:gd name="T17" fmla="*/ 109 h 163"/>
                <a:gd name="T18" fmla="*/ 0 w 1546"/>
                <a:gd name="T19" fmla="*/ 136 h 163"/>
                <a:gd name="T20" fmla="*/ 28 w 1546"/>
                <a:gd name="T21" fmla="*/ 163 h 163"/>
                <a:gd name="T22" fmla="*/ 1315 w 1546"/>
                <a:gd name="T23" fmla="*/ 163 h 163"/>
                <a:gd name="T24" fmla="*/ 1342 w 1546"/>
                <a:gd name="T25" fmla="*/ 136 h 163"/>
                <a:gd name="T26" fmla="*/ 1315 w 1546"/>
                <a:gd name="T27" fmla="*/ 109 h 163"/>
                <a:gd name="T28" fmla="*/ 1214 w 1546"/>
                <a:gd name="T29" fmla="*/ 109 h 163"/>
                <a:gd name="T30" fmla="*/ 1192 w 1546"/>
                <a:gd name="T31" fmla="*/ 82 h 163"/>
                <a:gd name="T32" fmla="*/ 1200 w 1546"/>
                <a:gd name="T33" fmla="*/ 62 h 163"/>
                <a:gd name="T34" fmla="*/ 1216 w 1546"/>
                <a:gd name="T35" fmla="*/ 55 h 163"/>
                <a:gd name="T36" fmla="*/ 1519 w 1546"/>
                <a:gd name="T37" fmla="*/ 55 h 163"/>
                <a:gd name="T38" fmla="*/ 1546 w 1546"/>
                <a:gd name="T39" fmla="*/ 27 h 163"/>
                <a:gd name="T40" fmla="*/ 1519 w 1546"/>
                <a:gd name="T4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46" h="163">
                  <a:moveTo>
                    <a:pt x="1519" y="0"/>
                  </a:moveTo>
                  <a:cubicBezTo>
                    <a:pt x="152" y="0"/>
                    <a:pt x="152" y="0"/>
                    <a:pt x="152" y="0"/>
                  </a:cubicBezTo>
                  <a:cubicBezTo>
                    <a:pt x="137" y="0"/>
                    <a:pt x="125" y="12"/>
                    <a:pt x="125" y="27"/>
                  </a:cubicBezTo>
                  <a:cubicBezTo>
                    <a:pt x="125" y="42"/>
                    <a:pt x="137" y="55"/>
                    <a:pt x="152" y="55"/>
                  </a:cubicBezTo>
                  <a:cubicBezTo>
                    <a:pt x="703" y="55"/>
                    <a:pt x="703" y="55"/>
                    <a:pt x="703" y="55"/>
                  </a:cubicBezTo>
                  <a:cubicBezTo>
                    <a:pt x="717" y="56"/>
                    <a:pt x="727" y="68"/>
                    <a:pt x="727" y="82"/>
                  </a:cubicBezTo>
                  <a:cubicBezTo>
                    <a:pt x="727" y="89"/>
                    <a:pt x="724" y="96"/>
                    <a:pt x="719" y="101"/>
                  </a:cubicBezTo>
                  <a:cubicBezTo>
                    <a:pt x="716" y="105"/>
                    <a:pt x="711" y="107"/>
                    <a:pt x="705" y="109"/>
                  </a:cubicBezTo>
                  <a:cubicBezTo>
                    <a:pt x="28" y="109"/>
                    <a:pt x="28" y="109"/>
                    <a:pt x="28" y="109"/>
                  </a:cubicBezTo>
                  <a:cubicBezTo>
                    <a:pt x="13" y="109"/>
                    <a:pt x="0" y="121"/>
                    <a:pt x="0" y="136"/>
                  </a:cubicBezTo>
                  <a:cubicBezTo>
                    <a:pt x="0" y="151"/>
                    <a:pt x="13" y="163"/>
                    <a:pt x="28" y="163"/>
                  </a:cubicBezTo>
                  <a:cubicBezTo>
                    <a:pt x="1315" y="163"/>
                    <a:pt x="1315" y="163"/>
                    <a:pt x="1315" y="163"/>
                  </a:cubicBezTo>
                  <a:cubicBezTo>
                    <a:pt x="1330" y="163"/>
                    <a:pt x="1342" y="151"/>
                    <a:pt x="1342" y="136"/>
                  </a:cubicBezTo>
                  <a:cubicBezTo>
                    <a:pt x="1342" y="121"/>
                    <a:pt x="1330" y="109"/>
                    <a:pt x="1315" y="109"/>
                  </a:cubicBezTo>
                  <a:cubicBezTo>
                    <a:pt x="1214" y="109"/>
                    <a:pt x="1214" y="109"/>
                    <a:pt x="1214" y="109"/>
                  </a:cubicBezTo>
                  <a:cubicBezTo>
                    <a:pt x="1201" y="106"/>
                    <a:pt x="1192" y="95"/>
                    <a:pt x="1192" y="82"/>
                  </a:cubicBezTo>
                  <a:cubicBezTo>
                    <a:pt x="1192" y="74"/>
                    <a:pt x="1195" y="67"/>
                    <a:pt x="1200" y="62"/>
                  </a:cubicBezTo>
                  <a:cubicBezTo>
                    <a:pt x="1204" y="58"/>
                    <a:pt x="1210" y="55"/>
                    <a:pt x="1216" y="55"/>
                  </a:cubicBezTo>
                  <a:cubicBezTo>
                    <a:pt x="1519" y="55"/>
                    <a:pt x="1519" y="55"/>
                    <a:pt x="1519" y="55"/>
                  </a:cubicBezTo>
                  <a:cubicBezTo>
                    <a:pt x="1534" y="55"/>
                    <a:pt x="1546" y="42"/>
                    <a:pt x="1546" y="27"/>
                  </a:cubicBezTo>
                  <a:cubicBezTo>
                    <a:pt x="1546" y="12"/>
                    <a:pt x="1534" y="0"/>
                    <a:pt x="1519" y="0"/>
                  </a:cubicBezTo>
                  <a:close/>
                </a:path>
              </a:pathLst>
            </a:custGeom>
            <a:solidFill>
              <a:srgbClr val="000000">
                <a:alpha val="10000"/>
              </a:srgbClr>
            </a:solidFill>
            <a:ln>
              <a:noFill/>
            </a:ln>
          </p:spPr>
          <p:txBody>
            <a:bodyPr anchor="ctr"/>
            <a:lstStyle/>
            <a:p>
              <a:pPr algn="ctr"/>
              <a:endParaRPr/>
            </a:p>
          </p:txBody>
        </p:sp>
        <p:sp>
          <p:nvSpPr>
            <p:cNvPr id="33" name="ïṥ1ïḓé">
              <a:extLst>
                <a:ext uri="{FF2B5EF4-FFF2-40B4-BE49-F238E27FC236}">
                  <a16:creationId xmlns:a16="http://schemas.microsoft.com/office/drawing/2014/main" id="{1ED11CC9-DE15-457C-9CF6-B920F19F4CB9}"/>
                </a:ext>
              </a:extLst>
            </p:cNvPr>
            <p:cNvSpPr/>
            <p:nvPr/>
          </p:nvSpPr>
          <p:spPr bwMode="auto">
            <a:xfrm>
              <a:off x="8296276" y="5003800"/>
              <a:ext cx="801688" cy="200025"/>
            </a:xfrm>
            <a:custGeom>
              <a:avLst/>
              <a:gdLst>
                <a:gd name="T0" fmla="*/ 189 w 217"/>
                <a:gd name="T1" fmla="*/ 54 h 54"/>
                <a:gd name="T2" fmla="*/ 27 w 217"/>
                <a:gd name="T3" fmla="*/ 54 h 54"/>
                <a:gd name="T4" fmla="*/ 0 w 217"/>
                <a:gd name="T5" fmla="*/ 27 h 54"/>
                <a:gd name="T6" fmla="*/ 27 w 217"/>
                <a:gd name="T7" fmla="*/ 0 h 54"/>
                <a:gd name="T8" fmla="*/ 189 w 217"/>
                <a:gd name="T9" fmla="*/ 0 h 54"/>
                <a:gd name="T10" fmla="*/ 217 w 217"/>
                <a:gd name="T11" fmla="*/ 27 h 54"/>
                <a:gd name="T12" fmla="*/ 189 w 217"/>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217" h="54">
                  <a:moveTo>
                    <a:pt x="189" y="54"/>
                  </a:moveTo>
                  <a:cubicBezTo>
                    <a:pt x="27" y="54"/>
                    <a:pt x="27" y="54"/>
                    <a:pt x="27" y="54"/>
                  </a:cubicBezTo>
                  <a:cubicBezTo>
                    <a:pt x="12" y="54"/>
                    <a:pt x="0" y="42"/>
                    <a:pt x="0" y="27"/>
                  </a:cubicBezTo>
                  <a:cubicBezTo>
                    <a:pt x="0" y="12"/>
                    <a:pt x="12" y="0"/>
                    <a:pt x="27" y="0"/>
                  </a:cubicBezTo>
                  <a:cubicBezTo>
                    <a:pt x="189" y="0"/>
                    <a:pt x="189" y="0"/>
                    <a:pt x="189" y="0"/>
                  </a:cubicBezTo>
                  <a:cubicBezTo>
                    <a:pt x="204" y="0"/>
                    <a:pt x="217" y="12"/>
                    <a:pt x="217" y="27"/>
                  </a:cubicBezTo>
                  <a:cubicBezTo>
                    <a:pt x="217" y="42"/>
                    <a:pt x="204" y="54"/>
                    <a:pt x="189" y="54"/>
                  </a:cubicBezTo>
                  <a:close/>
                </a:path>
              </a:pathLst>
            </a:custGeom>
            <a:solidFill>
              <a:srgbClr val="000000">
                <a:alpha val="10000"/>
              </a:srgbClr>
            </a:solidFill>
            <a:ln>
              <a:noFill/>
            </a:ln>
          </p:spPr>
          <p:txBody>
            <a:bodyPr anchor="ctr"/>
            <a:lstStyle/>
            <a:p>
              <a:pPr algn="ctr"/>
              <a:endParaRPr/>
            </a:p>
          </p:txBody>
        </p:sp>
        <p:sp>
          <p:nvSpPr>
            <p:cNvPr id="34" name="işḷiḓè">
              <a:extLst>
                <a:ext uri="{FF2B5EF4-FFF2-40B4-BE49-F238E27FC236}">
                  <a16:creationId xmlns:a16="http://schemas.microsoft.com/office/drawing/2014/main" id="{350923CB-04B8-4DEA-AEB8-424DC2EF9DB7}"/>
                </a:ext>
              </a:extLst>
            </p:cNvPr>
            <p:cNvSpPr/>
            <p:nvPr/>
          </p:nvSpPr>
          <p:spPr bwMode="auto">
            <a:xfrm>
              <a:off x="4675188" y="1901825"/>
              <a:ext cx="3614738" cy="2698750"/>
            </a:xfrm>
            <a:custGeom>
              <a:avLst/>
              <a:gdLst>
                <a:gd name="T0" fmla="*/ 978 w 978"/>
                <a:gd name="T1" fmla="*/ 37 h 731"/>
                <a:gd name="T2" fmla="*/ 938 w 978"/>
                <a:gd name="T3" fmla="*/ 0 h 731"/>
                <a:gd name="T4" fmla="*/ 40 w 978"/>
                <a:gd name="T5" fmla="*/ 0 h 731"/>
                <a:gd name="T6" fmla="*/ 1 w 978"/>
                <a:gd name="T7" fmla="*/ 37 h 731"/>
                <a:gd name="T8" fmla="*/ 0 w 978"/>
                <a:gd name="T9" fmla="*/ 40 h 731"/>
                <a:gd name="T10" fmla="*/ 0 w 978"/>
                <a:gd name="T11" fmla="*/ 45 h 731"/>
                <a:gd name="T12" fmla="*/ 0 w 978"/>
                <a:gd name="T13" fmla="*/ 48 h 731"/>
                <a:gd name="T14" fmla="*/ 0 w 978"/>
                <a:gd name="T15" fmla="*/ 71 h 731"/>
                <a:gd name="T16" fmla="*/ 0 w 978"/>
                <a:gd name="T17" fmla="*/ 142 h 731"/>
                <a:gd name="T18" fmla="*/ 0 w 978"/>
                <a:gd name="T19" fmla="*/ 320 h 731"/>
                <a:gd name="T20" fmla="*/ 0 w 978"/>
                <a:gd name="T21" fmla="*/ 441 h 731"/>
                <a:gd name="T22" fmla="*/ 0 w 978"/>
                <a:gd name="T23" fmla="*/ 503 h 731"/>
                <a:gd name="T24" fmla="*/ 0 w 978"/>
                <a:gd name="T25" fmla="*/ 506 h 731"/>
                <a:gd name="T26" fmla="*/ 0 w 978"/>
                <a:gd name="T27" fmla="*/ 534 h 731"/>
                <a:gd name="T28" fmla="*/ 0 w 978"/>
                <a:gd name="T29" fmla="*/ 587 h 731"/>
                <a:gd name="T30" fmla="*/ 40 w 978"/>
                <a:gd name="T31" fmla="*/ 627 h 731"/>
                <a:gd name="T32" fmla="*/ 349 w 978"/>
                <a:gd name="T33" fmla="*/ 627 h 731"/>
                <a:gd name="T34" fmla="*/ 349 w 978"/>
                <a:gd name="T35" fmla="*/ 627 h 731"/>
                <a:gd name="T36" fmla="*/ 322 w 978"/>
                <a:gd name="T37" fmla="*/ 707 h 731"/>
                <a:gd name="T38" fmla="*/ 308 w 978"/>
                <a:gd name="T39" fmla="*/ 707 h 731"/>
                <a:gd name="T40" fmla="*/ 303 w 978"/>
                <a:gd name="T41" fmla="*/ 713 h 731"/>
                <a:gd name="T42" fmla="*/ 303 w 978"/>
                <a:gd name="T43" fmla="*/ 725 h 731"/>
                <a:gd name="T44" fmla="*/ 308 w 978"/>
                <a:gd name="T45" fmla="*/ 731 h 731"/>
                <a:gd name="T46" fmla="*/ 670 w 978"/>
                <a:gd name="T47" fmla="*/ 731 h 731"/>
                <a:gd name="T48" fmla="*/ 676 w 978"/>
                <a:gd name="T49" fmla="*/ 725 h 731"/>
                <a:gd name="T50" fmla="*/ 676 w 978"/>
                <a:gd name="T51" fmla="*/ 713 h 731"/>
                <a:gd name="T52" fmla="*/ 670 w 978"/>
                <a:gd name="T53" fmla="*/ 707 h 731"/>
                <a:gd name="T54" fmla="*/ 657 w 978"/>
                <a:gd name="T55" fmla="*/ 707 h 731"/>
                <a:gd name="T56" fmla="*/ 630 w 978"/>
                <a:gd name="T57" fmla="*/ 627 h 731"/>
                <a:gd name="T58" fmla="*/ 630 w 978"/>
                <a:gd name="T59" fmla="*/ 627 h 731"/>
                <a:gd name="T60" fmla="*/ 938 w 978"/>
                <a:gd name="T61" fmla="*/ 627 h 731"/>
                <a:gd name="T62" fmla="*/ 978 w 978"/>
                <a:gd name="T63" fmla="*/ 587 h 731"/>
                <a:gd name="T64" fmla="*/ 978 w 978"/>
                <a:gd name="T65" fmla="*/ 534 h 731"/>
                <a:gd name="T66" fmla="*/ 978 w 978"/>
                <a:gd name="T67" fmla="*/ 506 h 731"/>
                <a:gd name="T68" fmla="*/ 978 w 978"/>
                <a:gd name="T69" fmla="*/ 503 h 731"/>
                <a:gd name="T70" fmla="*/ 978 w 978"/>
                <a:gd name="T71" fmla="*/ 441 h 731"/>
                <a:gd name="T72" fmla="*/ 978 w 978"/>
                <a:gd name="T73" fmla="*/ 320 h 731"/>
                <a:gd name="T74" fmla="*/ 978 w 978"/>
                <a:gd name="T75" fmla="*/ 142 h 731"/>
                <a:gd name="T76" fmla="*/ 978 w 978"/>
                <a:gd name="T77" fmla="*/ 71 h 731"/>
                <a:gd name="T78" fmla="*/ 978 w 978"/>
                <a:gd name="T79" fmla="*/ 48 h 731"/>
                <a:gd name="T80" fmla="*/ 978 w 978"/>
                <a:gd name="T81" fmla="*/ 45 h 731"/>
                <a:gd name="T82" fmla="*/ 978 w 978"/>
                <a:gd name="T83" fmla="*/ 40 h 731"/>
                <a:gd name="T84" fmla="*/ 978 w 978"/>
                <a:gd name="T85" fmla="*/ 37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8" h="731">
                  <a:moveTo>
                    <a:pt x="978" y="37"/>
                  </a:moveTo>
                  <a:cubicBezTo>
                    <a:pt x="977" y="17"/>
                    <a:pt x="960" y="0"/>
                    <a:pt x="938" y="0"/>
                  </a:cubicBezTo>
                  <a:cubicBezTo>
                    <a:pt x="40" y="0"/>
                    <a:pt x="40" y="0"/>
                    <a:pt x="40" y="0"/>
                  </a:cubicBezTo>
                  <a:cubicBezTo>
                    <a:pt x="19" y="0"/>
                    <a:pt x="2" y="17"/>
                    <a:pt x="1" y="37"/>
                  </a:cubicBezTo>
                  <a:cubicBezTo>
                    <a:pt x="0" y="38"/>
                    <a:pt x="0" y="39"/>
                    <a:pt x="0" y="40"/>
                  </a:cubicBezTo>
                  <a:cubicBezTo>
                    <a:pt x="0" y="45"/>
                    <a:pt x="0" y="45"/>
                    <a:pt x="0" y="45"/>
                  </a:cubicBezTo>
                  <a:cubicBezTo>
                    <a:pt x="0" y="48"/>
                    <a:pt x="0" y="48"/>
                    <a:pt x="0" y="48"/>
                  </a:cubicBezTo>
                  <a:cubicBezTo>
                    <a:pt x="0" y="71"/>
                    <a:pt x="0" y="71"/>
                    <a:pt x="0" y="71"/>
                  </a:cubicBezTo>
                  <a:cubicBezTo>
                    <a:pt x="0" y="142"/>
                    <a:pt x="0" y="142"/>
                    <a:pt x="0" y="142"/>
                  </a:cubicBezTo>
                  <a:cubicBezTo>
                    <a:pt x="0" y="320"/>
                    <a:pt x="0" y="320"/>
                    <a:pt x="0" y="320"/>
                  </a:cubicBezTo>
                  <a:cubicBezTo>
                    <a:pt x="0" y="441"/>
                    <a:pt x="0" y="441"/>
                    <a:pt x="0" y="441"/>
                  </a:cubicBezTo>
                  <a:cubicBezTo>
                    <a:pt x="0" y="503"/>
                    <a:pt x="0" y="503"/>
                    <a:pt x="0" y="503"/>
                  </a:cubicBezTo>
                  <a:cubicBezTo>
                    <a:pt x="0" y="506"/>
                    <a:pt x="0" y="506"/>
                    <a:pt x="0" y="506"/>
                  </a:cubicBezTo>
                  <a:cubicBezTo>
                    <a:pt x="0" y="534"/>
                    <a:pt x="0" y="534"/>
                    <a:pt x="0" y="534"/>
                  </a:cubicBezTo>
                  <a:cubicBezTo>
                    <a:pt x="0" y="587"/>
                    <a:pt x="0" y="587"/>
                    <a:pt x="0" y="587"/>
                  </a:cubicBezTo>
                  <a:cubicBezTo>
                    <a:pt x="0" y="609"/>
                    <a:pt x="18" y="627"/>
                    <a:pt x="40" y="627"/>
                  </a:cubicBezTo>
                  <a:cubicBezTo>
                    <a:pt x="349" y="627"/>
                    <a:pt x="349" y="627"/>
                    <a:pt x="349" y="627"/>
                  </a:cubicBezTo>
                  <a:cubicBezTo>
                    <a:pt x="349" y="627"/>
                    <a:pt x="349" y="627"/>
                    <a:pt x="349" y="627"/>
                  </a:cubicBezTo>
                  <a:cubicBezTo>
                    <a:pt x="322" y="707"/>
                    <a:pt x="322" y="707"/>
                    <a:pt x="322" y="707"/>
                  </a:cubicBezTo>
                  <a:cubicBezTo>
                    <a:pt x="308" y="707"/>
                    <a:pt x="308" y="707"/>
                    <a:pt x="308" y="707"/>
                  </a:cubicBezTo>
                  <a:cubicBezTo>
                    <a:pt x="305" y="707"/>
                    <a:pt x="303" y="710"/>
                    <a:pt x="303" y="713"/>
                  </a:cubicBezTo>
                  <a:cubicBezTo>
                    <a:pt x="303" y="725"/>
                    <a:pt x="303" y="725"/>
                    <a:pt x="303" y="725"/>
                  </a:cubicBezTo>
                  <a:cubicBezTo>
                    <a:pt x="303" y="729"/>
                    <a:pt x="305" y="731"/>
                    <a:pt x="308" y="731"/>
                  </a:cubicBezTo>
                  <a:cubicBezTo>
                    <a:pt x="670" y="731"/>
                    <a:pt x="670" y="731"/>
                    <a:pt x="670" y="731"/>
                  </a:cubicBezTo>
                  <a:cubicBezTo>
                    <a:pt x="673" y="731"/>
                    <a:pt x="676" y="729"/>
                    <a:pt x="676" y="725"/>
                  </a:cubicBezTo>
                  <a:cubicBezTo>
                    <a:pt x="676" y="713"/>
                    <a:pt x="676" y="713"/>
                    <a:pt x="676" y="713"/>
                  </a:cubicBezTo>
                  <a:cubicBezTo>
                    <a:pt x="676" y="710"/>
                    <a:pt x="673" y="707"/>
                    <a:pt x="670" y="707"/>
                  </a:cubicBezTo>
                  <a:cubicBezTo>
                    <a:pt x="657" y="707"/>
                    <a:pt x="657" y="707"/>
                    <a:pt x="657" y="707"/>
                  </a:cubicBezTo>
                  <a:cubicBezTo>
                    <a:pt x="630" y="627"/>
                    <a:pt x="630" y="627"/>
                    <a:pt x="630" y="627"/>
                  </a:cubicBezTo>
                  <a:cubicBezTo>
                    <a:pt x="630" y="627"/>
                    <a:pt x="630" y="627"/>
                    <a:pt x="630" y="627"/>
                  </a:cubicBezTo>
                  <a:cubicBezTo>
                    <a:pt x="938" y="627"/>
                    <a:pt x="938" y="627"/>
                    <a:pt x="938" y="627"/>
                  </a:cubicBezTo>
                  <a:cubicBezTo>
                    <a:pt x="961" y="627"/>
                    <a:pt x="978" y="609"/>
                    <a:pt x="978" y="587"/>
                  </a:cubicBezTo>
                  <a:cubicBezTo>
                    <a:pt x="978" y="534"/>
                    <a:pt x="978" y="534"/>
                    <a:pt x="978" y="534"/>
                  </a:cubicBezTo>
                  <a:cubicBezTo>
                    <a:pt x="978" y="506"/>
                    <a:pt x="978" y="506"/>
                    <a:pt x="978" y="506"/>
                  </a:cubicBezTo>
                  <a:cubicBezTo>
                    <a:pt x="978" y="503"/>
                    <a:pt x="978" y="503"/>
                    <a:pt x="978" y="503"/>
                  </a:cubicBezTo>
                  <a:cubicBezTo>
                    <a:pt x="978" y="441"/>
                    <a:pt x="978" y="441"/>
                    <a:pt x="978" y="441"/>
                  </a:cubicBezTo>
                  <a:cubicBezTo>
                    <a:pt x="978" y="320"/>
                    <a:pt x="978" y="320"/>
                    <a:pt x="978" y="320"/>
                  </a:cubicBezTo>
                  <a:cubicBezTo>
                    <a:pt x="978" y="142"/>
                    <a:pt x="978" y="142"/>
                    <a:pt x="978" y="142"/>
                  </a:cubicBezTo>
                  <a:cubicBezTo>
                    <a:pt x="978" y="71"/>
                    <a:pt x="978" y="71"/>
                    <a:pt x="978" y="71"/>
                  </a:cubicBezTo>
                  <a:cubicBezTo>
                    <a:pt x="978" y="48"/>
                    <a:pt x="978" y="48"/>
                    <a:pt x="978" y="48"/>
                  </a:cubicBezTo>
                  <a:cubicBezTo>
                    <a:pt x="978" y="45"/>
                    <a:pt x="978" y="45"/>
                    <a:pt x="978" y="45"/>
                  </a:cubicBezTo>
                  <a:cubicBezTo>
                    <a:pt x="978" y="40"/>
                    <a:pt x="978" y="40"/>
                    <a:pt x="978" y="40"/>
                  </a:cubicBezTo>
                  <a:cubicBezTo>
                    <a:pt x="978" y="39"/>
                    <a:pt x="978" y="38"/>
                    <a:pt x="978" y="37"/>
                  </a:cubicBezTo>
                </a:path>
              </a:pathLst>
            </a:custGeom>
            <a:solidFill>
              <a:srgbClr val="000000">
                <a:alpha val="15000"/>
              </a:srgbClr>
            </a:solidFill>
            <a:ln>
              <a:noFill/>
            </a:ln>
          </p:spPr>
          <p:txBody>
            <a:bodyPr anchor="ctr"/>
            <a:lstStyle/>
            <a:p>
              <a:pPr algn="ctr"/>
              <a:endParaRPr/>
            </a:p>
          </p:txBody>
        </p:sp>
        <p:sp>
          <p:nvSpPr>
            <p:cNvPr id="35" name="ïş1íďé">
              <a:extLst>
                <a:ext uri="{FF2B5EF4-FFF2-40B4-BE49-F238E27FC236}">
                  <a16:creationId xmlns:a16="http://schemas.microsoft.com/office/drawing/2014/main" id="{36AC3DB2-E62F-441A-BC57-84DC5E8C567A}"/>
                </a:ext>
              </a:extLst>
            </p:cNvPr>
            <p:cNvSpPr/>
            <p:nvPr/>
          </p:nvSpPr>
          <p:spPr bwMode="auto">
            <a:xfrm>
              <a:off x="5738813" y="4048125"/>
              <a:ext cx="1268413" cy="512763"/>
            </a:xfrm>
            <a:custGeom>
              <a:avLst/>
              <a:gdLst>
                <a:gd name="T0" fmla="*/ 799 w 799"/>
                <a:gd name="T1" fmla="*/ 323 h 323"/>
                <a:gd name="T2" fmla="*/ 0 w 799"/>
                <a:gd name="T3" fmla="*/ 323 h 323"/>
                <a:gd name="T4" fmla="*/ 110 w 799"/>
                <a:gd name="T5" fmla="*/ 0 h 323"/>
                <a:gd name="T6" fmla="*/ 692 w 799"/>
                <a:gd name="T7" fmla="*/ 0 h 323"/>
                <a:gd name="T8" fmla="*/ 799 w 799"/>
                <a:gd name="T9" fmla="*/ 323 h 323"/>
              </a:gdLst>
              <a:ahLst/>
              <a:cxnLst>
                <a:cxn ang="0">
                  <a:pos x="T0" y="T1"/>
                </a:cxn>
                <a:cxn ang="0">
                  <a:pos x="T2" y="T3"/>
                </a:cxn>
                <a:cxn ang="0">
                  <a:pos x="T4" y="T5"/>
                </a:cxn>
                <a:cxn ang="0">
                  <a:pos x="T6" y="T7"/>
                </a:cxn>
                <a:cxn ang="0">
                  <a:pos x="T8" y="T9"/>
                </a:cxn>
              </a:cxnLst>
              <a:rect l="0" t="0" r="r" b="b"/>
              <a:pathLst>
                <a:path w="799" h="323">
                  <a:moveTo>
                    <a:pt x="799" y="323"/>
                  </a:moveTo>
                  <a:lnTo>
                    <a:pt x="0" y="323"/>
                  </a:lnTo>
                  <a:lnTo>
                    <a:pt x="110" y="0"/>
                  </a:lnTo>
                  <a:lnTo>
                    <a:pt x="692" y="0"/>
                  </a:lnTo>
                  <a:lnTo>
                    <a:pt x="799" y="323"/>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S1íḍé">
              <a:extLst>
                <a:ext uri="{FF2B5EF4-FFF2-40B4-BE49-F238E27FC236}">
                  <a16:creationId xmlns:a16="http://schemas.microsoft.com/office/drawing/2014/main" id="{A26EAA80-9671-42F0-8308-42F38EF0EC54}"/>
                </a:ext>
              </a:extLst>
            </p:cNvPr>
            <p:cNvSpPr/>
            <p:nvPr/>
          </p:nvSpPr>
          <p:spPr bwMode="auto">
            <a:xfrm>
              <a:off x="4567238" y="1901825"/>
              <a:ext cx="3614738" cy="2316163"/>
            </a:xfrm>
            <a:custGeom>
              <a:avLst/>
              <a:gdLst>
                <a:gd name="T0" fmla="*/ 978 w 978"/>
                <a:gd name="T1" fmla="*/ 40 h 627"/>
                <a:gd name="T2" fmla="*/ 978 w 978"/>
                <a:gd name="T3" fmla="*/ 587 h 627"/>
                <a:gd name="T4" fmla="*/ 938 w 978"/>
                <a:gd name="T5" fmla="*/ 627 h 627"/>
                <a:gd name="T6" fmla="*/ 40 w 978"/>
                <a:gd name="T7" fmla="*/ 627 h 627"/>
                <a:gd name="T8" fmla="*/ 0 w 978"/>
                <a:gd name="T9" fmla="*/ 587 h 627"/>
                <a:gd name="T10" fmla="*/ 0 w 978"/>
                <a:gd name="T11" fmla="*/ 40 h 627"/>
                <a:gd name="T12" fmla="*/ 0 w 978"/>
                <a:gd name="T13" fmla="*/ 37 h 627"/>
                <a:gd name="T14" fmla="*/ 40 w 978"/>
                <a:gd name="T15" fmla="*/ 0 h 627"/>
                <a:gd name="T16" fmla="*/ 938 w 978"/>
                <a:gd name="T17" fmla="*/ 0 h 627"/>
                <a:gd name="T18" fmla="*/ 978 w 978"/>
                <a:gd name="T19" fmla="*/ 37 h 627"/>
                <a:gd name="T20" fmla="*/ 978 w 978"/>
                <a:gd name="T21" fmla="*/ 40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8" h="627">
                  <a:moveTo>
                    <a:pt x="978" y="40"/>
                  </a:moveTo>
                  <a:cubicBezTo>
                    <a:pt x="978" y="587"/>
                    <a:pt x="978" y="587"/>
                    <a:pt x="978" y="587"/>
                  </a:cubicBezTo>
                  <a:cubicBezTo>
                    <a:pt x="978" y="609"/>
                    <a:pt x="960" y="627"/>
                    <a:pt x="938" y="627"/>
                  </a:cubicBezTo>
                  <a:cubicBezTo>
                    <a:pt x="40" y="627"/>
                    <a:pt x="40" y="627"/>
                    <a:pt x="40" y="627"/>
                  </a:cubicBezTo>
                  <a:cubicBezTo>
                    <a:pt x="18" y="627"/>
                    <a:pt x="0" y="609"/>
                    <a:pt x="0" y="587"/>
                  </a:cubicBezTo>
                  <a:cubicBezTo>
                    <a:pt x="0" y="40"/>
                    <a:pt x="0" y="40"/>
                    <a:pt x="0" y="40"/>
                  </a:cubicBezTo>
                  <a:cubicBezTo>
                    <a:pt x="0" y="39"/>
                    <a:pt x="0" y="38"/>
                    <a:pt x="0" y="37"/>
                  </a:cubicBezTo>
                  <a:cubicBezTo>
                    <a:pt x="1" y="17"/>
                    <a:pt x="19" y="0"/>
                    <a:pt x="40" y="0"/>
                  </a:cubicBezTo>
                  <a:cubicBezTo>
                    <a:pt x="938" y="0"/>
                    <a:pt x="938" y="0"/>
                    <a:pt x="938" y="0"/>
                  </a:cubicBezTo>
                  <a:cubicBezTo>
                    <a:pt x="959" y="0"/>
                    <a:pt x="976" y="17"/>
                    <a:pt x="978" y="37"/>
                  </a:cubicBezTo>
                  <a:cubicBezTo>
                    <a:pt x="978" y="38"/>
                    <a:pt x="978" y="39"/>
                    <a:pt x="978" y="40"/>
                  </a:cubicBezTo>
                  <a:close/>
                </a:path>
              </a:pathLst>
            </a:custGeom>
            <a:solidFill>
              <a:srgbClr val="0016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šḷiďe">
              <a:extLst>
                <a:ext uri="{FF2B5EF4-FFF2-40B4-BE49-F238E27FC236}">
                  <a16:creationId xmlns:a16="http://schemas.microsoft.com/office/drawing/2014/main" id="{8361E880-17AD-47F6-AD0E-EB1A288A482E}"/>
                </a:ext>
              </a:extLst>
            </p:cNvPr>
            <p:cNvSpPr/>
            <p:nvPr/>
          </p:nvSpPr>
          <p:spPr bwMode="auto">
            <a:xfrm>
              <a:off x="4567238" y="3873500"/>
              <a:ext cx="3614738" cy="344488"/>
            </a:xfrm>
            <a:custGeom>
              <a:avLst/>
              <a:gdLst>
                <a:gd name="T0" fmla="*/ 978 w 978"/>
                <a:gd name="T1" fmla="*/ 0 h 93"/>
                <a:gd name="T2" fmla="*/ 978 w 978"/>
                <a:gd name="T3" fmla="*/ 53 h 93"/>
                <a:gd name="T4" fmla="*/ 938 w 978"/>
                <a:gd name="T5" fmla="*/ 93 h 93"/>
                <a:gd name="T6" fmla="*/ 40 w 978"/>
                <a:gd name="T7" fmla="*/ 93 h 93"/>
                <a:gd name="T8" fmla="*/ 0 w 978"/>
                <a:gd name="T9" fmla="*/ 53 h 93"/>
                <a:gd name="T10" fmla="*/ 0 w 978"/>
                <a:gd name="T11" fmla="*/ 0 h 93"/>
                <a:gd name="T12" fmla="*/ 978 w 978"/>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978" h="93">
                  <a:moveTo>
                    <a:pt x="978" y="0"/>
                  </a:moveTo>
                  <a:cubicBezTo>
                    <a:pt x="978" y="53"/>
                    <a:pt x="978" y="53"/>
                    <a:pt x="978" y="53"/>
                  </a:cubicBezTo>
                  <a:cubicBezTo>
                    <a:pt x="978" y="75"/>
                    <a:pt x="960" y="93"/>
                    <a:pt x="938" y="93"/>
                  </a:cubicBezTo>
                  <a:cubicBezTo>
                    <a:pt x="40" y="93"/>
                    <a:pt x="40" y="93"/>
                    <a:pt x="40" y="93"/>
                  </a:cubicBezTo>
                  <a:cubicBezTo>
                    <a:pt x="18" y="93"/>
                    <a:pt x="0" y="75"/>
                    <a:pt x="0" y="53"/>
                  </a:cubicBezTo>
                  <a:cubicBezTo>
                    <a:pt x="0" y="0"/>
                    <a:pt x="0" y="0"/>
                    <a:pt x="0" y="0"/>
                  </a:cubicBezTo>
                  <a:lnTo>
                    <a:pt x="9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îŝḷiďè">
              <a:extLst>
                <a:ext uri="{FF2B5EF4-FFF2-40B4-BE49-F238E27FC236}">
                  <a16:creationId xmlns:a16="http://schemas.microsoft.com/office/drawing/2014/main" id="{991C98C8-6EEF-4729-A0D6-FC35DE8484B4}"/>
                </a:ext>
              </a:extLst>
            </p:cNvPr>
            <p:cNvSpPr/>
            <p:nvPr/>
          </p:nvSpPr>
          <p:spPr bwMode="auto">
            <a:xfrm>
              <a:off x="4567238" y="2068513"/>
              <a:ext cx="3614738" cy="1690688"/>
            </a:xfrm>
            <a:custGeom>
              <a:avLst/>
              <a:gdLst>
                <a:gd name="T0" fmla="*/ 978 w 978"/>
                <a:gd name="T1" fmla="*/ 3 h 458"/>
                <a:gd name="T2" fmla="*/ 978 w 978"/>
                <a:gd name="T3" fmla="*/ 458 h 458"/>
                <a:gd name="T4" fmla="*/ 0 w 978"/>
                <a:gd name="T5" fmla="*/ 458 h 458"/>
                <a:gd name="T6" fmla="*/ 0 w 978"/>
                <a:gd name="T7" fmla="*/ 3 h 458"/>
                <a:gd name="T8" fmla="*/ 0 w 978"/>
                <a:gd name="T9" fmla="*/ 0 h 458"/>
                <a:gd name="T10" fmla="*/ 978 w 978"/>
                <a:gd name="T11" fmla="*/ 0 h 458"/>
                <a:gd name="T12" fmla="*/ 978 w 978"/>
                <a:gd name="T13" fmla="*/ 3 h 458"/>
              </a:gdLst>
              <a:ahLst/>
              <a:cxnLst>
                <a:cxn ang="0">
                  <a:pos x="T0" y="T1"/>
                </a:cxn>
                <a:cxn ang="0">
                  <a:pos x="T2" y="T3"/>
                </a:cxn>
                <a:cxn ang="0">
                  <a:pos x="T4" y="T5"/>
                </a:cxn>
                <a:cxn ang="0">
                  <a:pos x="T6" y="T7"/>
                </a:cxn>
                <a:cxn ang="0">
                  <a:pos x="T8" y="T9"/>
                </a:cxn>
                <a:cxn ang="0">
                  <a:pos x="T10" y="T11"/>
                </a:cxn>
                <a:cxn ang="0">
                  <a:pos x="T12" y="T13"/>
                </a:cxn>
              </a:cxnLst>
              <a:rect l="0" t="0" r="r" b="b"/>
              <a:pathLst>
                <a:path w="978" h="458">
                  <a:moveTo>
                    <a:pt x="978" y="3"/>
                  </a:moveTo>
                  <a:cubicBezTo>
                    <a:pt x="978" y="458"/>
                    <a:pt x="978" y="458"/>
                    <a:pt x="978" y="458"/>
                  </a:cubicBezTo>
                  <a:cubicBezTo>
                    <a:pt x="0" y="458"/>
                    <a:pt x="0" y="458"/>
                    <a:pt x="0" y="458"/>
                  </a:cubicBezTo>
                  <a:cubicBezTo>
                    <a:pt x="0" y="3"/>
                    <a:pt x="0" y="3"/>
                    <a:pt x="0" y="3"/>
                  </a:cubicBezTo>
                  <a:cubicBezTo>
                    <a:pt x="0" y="2"/>
                    <a:pt x="0" y="1"/>
                    <a:pt x="0" y="0"/>
                  </a:cubicBezTo>
                  <a:cubicBezTo>
                    <a:pt x="978" y="0"/>
                    <a:pt x="978" y="0"/>
                    <a:pt x="978" y="0"/>
                  </a:cubicBezTo>
                  <a:cubicBezTo>
                    <a:pt x="978" y="1"/>
                    <a:pt x="978" y="2"/>
                    <a:pt x="978" y="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îṧľïḑè">
              <a:extLst>
                <a:ext uri="{FF2B5EF4-FFF2-40B4-BE49-F238E27FC236}">
                  <a16:creationId xmlns:a16="http://schemas.microsoft.com/office/drawing/2014/main" id="{2167C2D1-BA7C-4454-8A01-0D401585A595}"/>
                </a:ext>
              </a:extLst>
            </p:cNvPr>
            <p:cNvSpPr/>
            <p:nvPr/>
          </p:nvSpPr>
          <p:spPr bwMode="auto">
            <a:xfrm>
              <a:off x="6334126" y="1931988"/>
              <a:ext cx="80963" cy="80963"/>
            </a:xfrm>
            <a:prstGeom prst="ellipse">
              <a:avLst/>
            </a:prstGeom>
            <a:solidFill>
              <a:srgbClr val="00071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šlïḋé">
              <a:extLst>
                <a:ext uri="{FF2B5EF4-FFF2-40B4-BE49-F238E27FC236}">
                  <a16:creationId xmlns:a16="http://schemas.microsoft.com/office/drawing/2014/main" id="{3FA39992-9C55-4A3D-9EE7-28C5096C56B7}"/>
                </a:ext>
              </a:extLst>
            </p:cNvPr>
            <p:cNvSpPr/>
            <p:nvPr/>
          </p:nvSpPr>
          <p:spPr bwMode="auto">
            <a:xfrm>
              <a:off x="5683251" y="4513263"/>
              <a:ext cx="1379538" cy="87313"/>
            </a:xfrm>
            <a:custGeom>
              <a:avLst/>
              <a:gdLst>
                <a:gd name="T0" fmla="*/ 368 w 373"/>
                <a:gd name="T1" fmla="*/ 24 h 24"/>
                <a:gd name="T2" fmla="*/ 6 w 373"/>
                <a:gd name="T3" fmla="*/ 24 h 24"/>
                <a:gd name="T4" fmla="*/ 0 w 373"/>
                <a:gd name="T5" fmla="*/ 18 h 24"/>
                <a:gd name="T6" fmla="*/ 0 w 373"/>
                <a:gd name="T7" fmla="*/ 6 h 24"/>
                <a:gd name="T8" fmla="*/ 6 w 373"/>
                <a:gd name="T9" fmla="*/ 0 h 24"/>
                <a:gd name="T10" fmla="*/ 368 w 373"/>
                <a:gd name="T11" fmla="*/ 0 h 24"/>
                <a:gd name="T12" fmla="*/ 373 w 373"/>
                <a:gd name="T13" fmla="*/ 6 h 24"/>
                <a:gd name="T14" fmla="*/ 373 w 373"/>
                <a:gd name="T15" fmla="*/ 18 h 24"/>
                <a:gd name="T16" fmla="*/ 368 w 373"/>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3" h="24">
                  <a:moveTo>
                    <a:pt x="368" y="24"/>
                  </a:moveTo>
                  <a:cubicBezTo>
                    <a:pt x="6" y="24"/>
                    <a:pt x="6" y="24"/>
                    <a:pt x="6" y="24"/>
                  </a:cubicBezTo>
                  <a:cubicBezTo>
                    <a:pt x="3" y="24"/>
                    <a:pt x="0" y="22"/>
                    <a:pt x="0" y="18"/>
                  </a:cubicBezTo>
                  <a:cubicBezTo>
                    <a:pt x="0" y="6"/>
                    <a:pt x="0" y="6"/>
                    <a:pt x="0" y="6"/>
                  </a:cubicBezTo>
                  <a:cubicBezTo>
                    <a:pt x="0" y="3"/>
                    <a:pt x="3" y="0"/>
                    <a:pt x="6" y="0"/>
                  </a:cubicBezTo>
                  <a:cubicBezTo>
                    <a:pt x="368" y="0"/>
                    <a:pt x="368" y="0"/>
                    <a:pt x="368" y="0"/>
                  </a:cubicBezTo>
                  <a:cubicBezTo>
                    <a:pt x="371" y="0"/>
                    <a:pt x="373" y="3"/>
                    <a:pt x="373" y="6"/>
                  </a:cubicBezTo>
                  <a:cubicBezTo>
                    <a:pt x="373" y="18"/>
                    <a:pt x="373" y="18"/>
                    <a:pt x="373" y="18"/>
                  </a:cubicBezTo>
                  <a:cubicBezTo>
                    <a:pt x="373" y="22"/>
                    <a:pt x="371" y="24"/>
                    <a:pt x="368" y="24"/>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ŝľïḍè">
              <a:extLst>
                <a:ext uri="{FF2B5EF4-FFF2-40B4-BE49-F238E27FC236}">
                  <a16:creationId xmlns:a16="http://schemas.microsoft.com/office/drawing/2014/main" id="{FAB939E5-17F0-45ED-8A4E-5948F8604973}"/>
                </a:ext>
              </a:extLst>
            </p:cNvPr>
            <p:cNvSpPr/>
            <p:nvPr/>
          </p:nvSpPr>
          <p:spPr bwMode="auto">
            <a:xfrm>
              <a:off x="5821363" y="4217988"/>
              <a:ext cx="1104900" cy="98425"/>
            </a:xfrm>
            <a:custGeom>
              <a:avLst/>
              <a:gdLst>
                <a:gd name="T0" fmla="*/ 696 w 696"/>
                <a:gd name="T1" fmla="*/ 62 h 62"/>
                <a:gd name="T2" fmla="*/ 0 w 696"/>
                <a:gd name="T3" fmla="*/ 62 h 62"/>
                <a:gd name="T4" fmla="*/ 21 w 696"/>
                <a:gd name="T5" fmla="*/ 0 h 62"/>
                <a:gd name="T6" fmla="*/ 675 w 696"/>
                <a:gd name="T7" fmla="*/ 0 h 62"/>
                <a:gd name="T8" fmla="*/ 696 w 696"/>
                <a:gd name="T9" fmla="*/ 62 h 62"/>
              </a:gdLst>
              <a:ahLst/>
              <a:cxnLst>
                <a:cxn ang="0">
                  <a:pos x="T0" y="T1"/>
                </a:cxn>
                <a:cxn ang="0">
                  <a:pos x="T2" y="T3"/>
                </a:cxn>
                <a:cxn ang="0">
                  <a:pos x="T4" y="T5"/>
                </a:cxn>
                <a:cxn ang="0">
                  <a:pos x="T6" y="T7"/>
                </a:cxn>
                <a:cxn ang="0">
                  <a:pos x="T8" y="T9"/>
                </a:cxn>
              </a:cxnLst>
              <a:rect l="0" t="0" r="r" b="b"/>
              <a:pathLst>
                <a:path w="696" h="62">
                  <a:moveTo>
                    <a:pt x="696" y="62"/>
                  </a:moveTo>
                  <a:lnTo>
                    <a:pt x="0" y="62"/>
                  </a:lnTo>
                  <a:lnTo>
                    <a:pt x="21" y="0"/>
                  </a:lnTo>
                  <a:lnTo>
                    <a:pt x="675" y="0"/>
                  </a:lnTo>
                  <a:lnTo>
                    <a:pt x="696" y="62"/>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íś1îḍê">
              <a:extLst>
                <a:ext uri="{FF2B5EF4-FFF2-40B4-BE49-F238E27FC236}">
                  <a16:creationId xmlns:a16="http://schemas.microsoft.com/office/drawing/2014/main" id="{92AB6475-1D70-4200-ACF9-23309885F840}"/>
                </a:ext>
              </a:extLst>
            </p:cNvPr>
            <p:cNvSpPr/>
            <p:nvPr/>
          </p:nvSpPr>
          <p:spPr bwMode="auto">
            <a:xfrm>
              <a:off x="5757863" y="4468813"/>
              <a:ext cx="1235075" cy="44450"/>
            </a:xfrm>
            <a:custGeom>
              <a:avLst/>
              <a:gdLst>
                <a:gd name="T0" fmla="*/ 778 w 778"/>
                <a:gd name="T1" fmla="*/ 28 h 28"/>
                <a:gd name="T2" fmla="*/ 0 w 778"/>
                <a:gd name="T3" fmla="*/ 28 h 28"/>
                <a:gd name="T4" fmla="*/ 9 w 778"/>
                <a:gd name="T5" fmla="*/ 0 h 28"/>
                <a:gd name="T6" fmla="*/ 768 w 778"/>
                <a:gd name="T7" fmla="*/ 0 h 28"/>
                <a:gd name="T8" fmla="*/ 778 w 778"/>
                <a:gd name="T9" fmla="*/ 28 h 28"/>
              </a:gdLst>
              <a:ahLst/>
              <a:cxnLst>
                <a:cxn ang="0">
                  <a:pos x="T0" y="T1"/>
                </a:cxn>
                <a:cxn ang="0">
                  <a:pos x="T2" y="T3"/>
                </a:cxn>
                <a:cxn ang="0">
                  <a:pos x="T4" y="T5"/>
                </a:cxn>
                <a:cxn ang="0">
                  <a:pos x="T6" y="T7"/>
                </a:cxn>
                <a:cxn ang="0">
                  <a:pos x="T8" y="T9"/>
                </a:cxn>
              </a:cxnLst>
              <a:rect l="0" t="0" r="r" b="b"/>
              <a:pathLst>
                <a:path w="778" h="28">
                  <a:moveTo>
                    <a:pt x="778" y="28"/>
                  </a:moveTo>
                  <a:lnTo>
                    <a:pt x="0" y="28"/>
                  </a:lnTo>
                  <a:lnTo>
                    <a:pt x="9" y="0"/>
                  </a:lnTo>
                  <a:lnTo>
                    <a:pt x="768" y="0"/>
                  </a:lnTo>
                  <a:lnTo>
                    <a:pt x="778" y="28"/>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s1ïḍe">
              <a:extLst>
                <a:ext uri="{FF2B5EF4-FFF2-40B4-BE49-F238E27FC236}">
                  <a16:creationId xmlns:a16="http://schemas.microsoft.com/office/drawing/2014/main" id="{1A322082-176A-4841-8378-0CD1E7EDBBFB}"/>
                </a:ext>
              </a:extLst>
            </p:cNvPr>
            <p:cNvSpPr/>
            <p:nvPr/>
          </p:nvSpPr>
          <p:spPr bwMode="auto">
            <a:xfrm>
              <a:off x="4567238" y="2068513"/>
              <a:ext cx="3614738" cy="95250"/>
            </a:xfrm>
            <a:custGeom>
              <a:avLst/>
              <a:gdLst>
                <a:gd name="T0" fmla="*/ 2277 w 2277"/>
                <a:gd name="T1" fmla="*/ 0 h 60"/>
                <a:gd name="T2" fmla="*/ 2277 w 2277"/>
                <a:gd name="T3" fmla="*/ 60 h 60"/>
                <a:gd name="T4" fmla="*/ 0 w 2277"/>
                <a:gd name="T5" fmla="*/ 60 h 60"/>
                <a:gd name="T6" fmla="*/ 0 w 2277"/>
                <a:gd name="T7" fmla="*/ 0 h 60"/>
                <a:gd name="T8" fmla="*/ 0 w 2277"/>
                <a:gd name="T9" fmla="*/ 0 h 60"/>
                <a:gd name="T10" fmla="*/ 2277 w 2277"/>
                <a:gd name="T11" fmla="*/ 0 h 60"/>
                <a:gd name="T12" fmla="*/ 2277 w 2277"/>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2277" h="60">
                  <a:moveTo>
                    <a:pt x="2277" y="0"/>
                  </a:moveTo>
                  <a:lnTo>
                    <a:pt x="2277" y="60"/>
                  </a:lnTo>
                  <a:lnTo>
                    <a:pt x="0" y="60"/>
                  </a:lnTo>
                  <a:lnTo>
                    <a:pt x="0" y="0"/>
                  </a:lnTo>
                  <a:lnTo>
                    <a:pt x="0" y="0"/>
                  </a:lnTo>
                  <a:lnTo>
                    <a:pt x="2277" y="0"/>
                  </a:lnTo>
                  <a:lnTo>
                    <a:pt x="2277" y="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îšḻîďe">
              <a:extLst>
                <a:ext uri="{FF2B5EF4-FFF2-40B4-BE49-F238E27FC236}">
                  <a16:creationId xmlns:a16="http://schemas.microsoft.com/office/drawing/2014/main" id="{207C45AD-3494-47A1-ADD1-93A29DFAEC55}"/>
                </a:ext>
              </a:extLst>
            </p:cNvPr>
            <p:cNvSpPr/>
            <p:nvPr/>
          </p:nvSpPr>
          <p:spPr bwMode="auto">
            <a:xfrm>
              <a:off x="5421313" y="2090738"/>
              <a:ext cx="1906588" cy="55563"/>
            </a:xfrm>
            <a:custGeom>
              <a:avLst/>
              <a:gdLst>
                <a:gd name="T0" fmla="*/ 508 w 516"/>
                <a:gd name="T1" fmla="*/ 15 h 15"/>
                <a:gd name="T2" fmla="*/ 7 w 516"/>
                <a:gd name="T3" fmla="*/ 15 h 15"/>
                <a:gd name="T4" fmla="*/ 0 w 516"/>
                <a:gd name="T5" fmla="*/ 7 h 15"/>
                <a:gd name="T6" fmla="*/ 7 w 516"/>
                <a:gd name="T7" fmla="*/ 0 h 15"/>
                <a:gd name="T8" fmla="*/ 508 w 516"/>
                <a:gd name="T9" fmla="*/ 0 h 15"/>
                <a:gd name="T10" fmla="*/ 516 w 516"/>
                <a:gd name="T11" fmla="*/ 7 h 15"/>
                <a:gd name="T12" fmla="*/ 508 w 516"/>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516" h="15">
                  <a:moveTo>
                    <a:pt x="508" y="15"/>
                  </a:moveTo>
                  <a:cubicBezTo>
                    <a:pt x="7" y="15"/>
                    <a:pt x="7" y="15"/>
                    <a:pt x="7" y="15"/>
                  </a:cubicBezTo>
                  <a:cubicBezTo>
                    <a:pt x="3" y="15"/>
                    <a:pt x="0" y="11"/>
                    <a:pt x="0" y="7"/>
                  </a:cubicBezTo>
                  <a:cubicBezTo>
                    <a:pt x="0" y="3"/>
                    <a:pt x="3" y="0"/>
                    <a:pt x="7" y="0"/>
                  </a:cubicBezTo>
                  <a:cubicBezTo>
                    <a:pt x="508" y="0"/>
                    <a:pt x="508" y="0"/>
                    <a:pt x="508" y="0"/>
                  </a:cubicBezTo>
                  <a:cubicBezTo>
                    <a:pt x="513" y="0"/>
                    <a:pt x="516" y="3"/>
                    <a:pt x="516" y="7"/>
                  </a:cubicBezTo>
                  <a:cubicBezTo>
                    <a:pt x="516" y="11"/>
                    <a:pt x="513" y="15"/>
                    <a:pt x="50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ŝľïḑè">
              <a:extLst>
                <a:ext uri="{FF2B5EF4-FFF2-40B4-BE49-F238E27FC236}">
                  <a16:creationId xmlns:a16="http://schemas.microsoft.com/office/drawing/2014/main" id="{2900DC76-76D7-40BC-B7FC-D1C3C99BE297}"/>
                </a:ext>
              </a:extLst>
            </p:cNvPr>
            <p:cNvSpPr/>
            <p:nvPr/>
          </p:nvSpPr>
          <p:spPr bwMode="auto">
            <a:xfrm>
              <a:off x="4567238" y="3530600"/>
              <a:ext cx="3614738" cy="239713"/>
            </a:xfrm>
            <a:custGeom>
              <a:avLst/>
              <a:gdLst>
                <a:gd name="T0" fmla="*/ 2277 w 2277"/>
                <a:gd name="T1" fmla="*/ 0 h 151"/>
                <a:gd name="T2" fmla="*/ 2277 w 2277"/>
                <a:gd name="T3" fmla="*/ 151 h 151"/>
                <a:gd name="T4" fmla="*/ 0 w 2277"/>
                <a:gd name="T5" fmla="*/ 151 h 151"/>
                <a:gd name="T6" fmla="*/ 0 w 2277"/>
                <a:gd name="T7" fmla="*/ 0 h 151"/>
                <a:gd name="T8" fmla="*/ 0 w 2277"/>
                <a:gd name="T9" fmla="*/ 0 h 151"/>
                <a:gd name="T10" fmla="*/ 2277 w 2277"/>
                <a:gd name="T11" fmla="*/ 0 h 151"/>
                <a:gd name="T12" fmla="*/ 2277 w 2277"/>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2277" h="151">
                  <a:moveTo>
                    <a:pt x="2277" y="0"/>
                  </a:moveTo>
                  <a:lnTo>
                    <a:pt x="2277" y="151"/>
                  </a:lnTo>
                  <a:lnTo>
                    <a:pt x="0" y="151"/>
                  </a:lnTo>
                  <a:lnTo>
                    <a:pt x="0" y="0"/>
                  </a:lnTo>
                  <a:lnTo>
                    <a:pt x="0" y="0"/>
                  </a:lnTo>
                  <a:lnTo>
                    <a:pt x="2277" y="0"/>
                  </a:lnTo>
                  <a:lnTo>
                    <a:pt x="2277" y="0"/>
                  </a:ln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íṩļïḓe">
              <a:extLst>
                <a:ext uri="{FF2B5EF4-FFF2-40B4-BE49-F238E27FC236}">
                  <a16:creationId xmlns:a16="http://schemas.microsoft.com/office/drawing/2014/main" id="{0E96923A-96C6-401C-AF68-FC2985037776}"/>
                </a:ext>
              </a:extLst>
            </p:cNvPr>
            <p:cNvSpPr/>
            <p:nvPr/>
          </p:nvSpPr>
          <p:spPr bwMode="auto">
            <a:xfrm>
              <a:off x="6297613" y="3160713"/>
              <a:ext cx="222250" cy="219075"/>
            </a:xfrm>
            <a:prstGeom prst="ellipse">
              <a:avLst/>
            </a:pr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ṧľíḓé">
              <a:extLst>
                <a:ext uri="{FF2B5EF4-FFF2-40B4-BE49-F238E27FC236}">
                  <a16:creationId xmlns:a16="http://schemas.microsoft.com/office/drawing/2014/main" id="{D5717541-52B9-48E4-B918-2C22D1E06A29}"/>
                </a:ext>
              </a:extLst>
            </p:cNvPr>
            <p:cNvSpPr/>
            <p:nvPr/>
          </p:nvSpPr>
          <p:spPr bwMode="auto">
            <a:xfrm>
              <a:off x="6130926" y="3408363"/>
              <a:ext cx="366713" cy="47625"/>
            </a:xfrm>
            <a:custGeom>
              <a:avLst/>
              <a:gdLst>
                <a:gd name="T0" fmla="*/ 92 w 99"/>
                <a:gd name="T1" fmla="*/ 13 h 13"/>
                <a:gd name="T2" fmla="*/ 7 w 99"/>
                <a:gd name="T3" fmla="*/ 13 h 13"/>
                <a:gd name="T4" fmla="*/ 0 w 99"/>
                <a:gd name="T5" fmla="*/ 6 h 13"/>
                <a:gd name="T6" fmla="*/ 7 w 99"/>
                <a:gd name="T7" fmla="*/ 0 h 13"/>
                <a:gd name="T8" fmla="*/ 92 w 99"/>
                <a:gd name="T9" fmla="*/ 0 h 13"/>
                <a:gd name="T10" fmla="*/ 99 w 99"/>
                <a:gd name="T11" fmla="*/ 6 h 13"/>
                <a:gd name="T12" fmla="*/ 92 w 9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99" h="13">
                  <a:moveTo>
                    <a:pt x="92" y="13"/>
                  </a:moveTo>
                  <a:cubicBezTo>
                    <a:pt x="7" y="13"/>
                    <a:pt x="7" y="13"/>
                    <a:pt x="7" y="13"/>
                  </a:cubicBezTo>
                  <a:cubicBezTo>
                    <a:pt x="3" y="13"/>
                    <a:pt x="0" y="10"/>
                    <a:pt x="0" y="6"/>
                  </a:cubicBezTo>
                  <a:cubicBezTo>
                    <a:pt x="0" y="3"/>
                    <a:pt x="3" y="0"/>
                    <a:pt x="7" y="0"/>
                  </a:cubicBezTo>
                  <a:cubicBezTo>
                    <a:pt x="92" y="0"/>
                    <a:pt x="92" y="0"/>
                    <a:pt x="92" y="0"/>
                  </a:cubicBezTo>
                  <a:cubicBezTo>
                    <a:pt x="96" y="0"/>
                    <a:pt x="99" y="3"/>
                    <a:pt x="99" y="6"/>
                  </a:cubicBezTo>
                  <a:cubicBezTo>
                    <a:pt x="99" y="10"/>
                    <a:pt x="96" y="13"/>
                    <a:pt x="92"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šlîďé">
              <a:extLst>
                <a:ext uri="{FF2B5EF4-FFF2-40B4-BE49-F238E27FC236}">
                  <a16:creationId xmlns:a16="http://schemas.microsoft.com/office/drawing/2014/main" id="{BFC0906B-177C-4F68-8805-E4FF2C9CA673}"/>
                </a:ext>
              </a:extLst>
            </p:cNvPr>
            <p:cNvSpPr/>
            <p:nvPr/>
          </p:nvSpPr>
          <p:spPr bwMode="auto">
            <a:xfrm>
              <a:off x="6511926" y="3408363"/>
              <a:ext cx="173038" cy="47625"/>
            </a:xfrm>
            <a:custGeom>
              <a:avLst/>
              <a:gdLst>
                <a:gd name="T0" fmla="*/ 40 w 47"/>
                <a:gd name="T1" fmla="*/ 13 h 13"/>
                <a:gd name="T2" fmla="*/ 7 w 47"/>
                <a:gd name="T3" fmla="*/ 13 h 13"/>
                <a:gd name="T4" fmla="*/ 0 w 47"/>
                <a:gd name="T5" fmla="*/ 6 h 13"/>
                <a:gd name="T6" fmla="*/ 7 w 47"/>
                <a:gd name="T7" fmla="*/ 0 h 13"/>
                <a:gd name="T8" fmla="*/ 40 w 47"/>
                <a:gd name="T9" fmla="*/ 0 h 13"/>
                <a:gd name="T10" fmla="*/ 47 w 47"/>
                <a:gd name="T11" fmla="*/ 6 h 13"/>
                <a:gd name="T12" fmla="*/ 40 w 4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7" h="13">
                  <a:moveTo>
                    <a:pt x="40" y="13"/>
                  </a:moveTo>
                  <a:cubicBezTo>
                    <a:pt x="7" y="13"/>
                    <a:pt x="7" y="13"/>
                    <a:pt x="7" y="13"/>
                  </a:cubicBezTo>
                  <a:cubicBezTo>
                    <a:pt x="3" y="13"/>
                    <a:pt x="0" y="10"/>
                    <a:pt x="0" y="6"/>
                  </a:cubicBezTo>
                  <a:cubicBezTo>
                    <a:pt x="0" y="3"/>
                    <a:pt x="3" y="0"/>
                    <a:pt x="7" y="0"/>
                  </a:cubicBezTo>
                  <a:cubicBezTo>
                    <a:pt x="40" y="0"/>
                    <a:pt x="40" y="0"/>
                    <a:pt x="40" y="0"/>
                  </a:cubicBezTo>
                  <a:cubicBezTo>
                    <a:pt x="44" y="0"/>
                    <a:pt x="47" y="3"/>
                    <a:pt x="47" y="6"/>
                  </a:cubicBezTo>
                  <a:cubicBezTo>
                    <a:pt x="47" y="10"/>
                    <a:pt x="44" y="13"/>
                    <a:pt x="40"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sľiḋè">
              <a:extLst>
                <a:ext uri="{FF2B5EF4-FFF2-40B4-BE49-F238E27FC236}">
                  <a16:creationId xmlns:a16="http://schemas.microsoft.com/office/drawing/2014/main" id="{5DA9C8DE-7F73-4214-B972-51FA587CF827}"/>
                </a:ext>
              </a:extLst>
            </p:cNvPr>
            <p:cNvSpPr/>
            <p:nvPr/>
          </p:nvSpPr>
          <p:spPr bwMode="auto">
            <a:xfrm>
              <a:off x="7140576" y="3160713"/>
              <a:ext cx="217488" cy="219075"/>
            </a:xfrm>
            <a:prstGeom prst="ellipse">
              <a:avLst/>
            </a:pr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ṥḷíḑé">
              <a:extLst>
                <a:ext uri="{FF2B5EF4-FFF2-40B4-BE49-F238E27FC236}">
                  <a16:creationId xmlns:a16="http://schemas.microsoft.com/office/drawing/2014/main" id="{E515A053-41A8-45C0-87F4-245B999FDADC}"/>
                </a:ext>
              </a:extLst>
            </p:cNvPr>
            <p:cNvSpPr/>
            <p:nvPr/>
          </p:nvSpPr>
          <p:spPr bwMode="auto">
            <a:xfrm>
              <a:off x="7040563" y="3408363"/>
              <a:ext cx="169863" cy="47625"/>
            </a:xfrm>
            <a:custGeom>
              <a:avLst/>
              <a:gdLst>
                <a:gd name="T0" fmla="*/ 40 w 46"/>
                <a:gd name="T1" fmla="*/ 13 h 13"/>
                <a:gd name="T2" fmla="*/ 6 w 46"/>
                <a:gd name="T3" fmla="*/ 13 h 13"/>
                <a:gd name="T4" fmla="*/ 0 w 46"/>
                <a:gd name="T5" fmla="*/ 6 h 13"/>
                <a:gd name="T6" fmla="*/ 6 w 46"/>
                <a:gd name="T7" fmla="*/ 0 h 13"/>
                <a:gd name="T8" fmla="*/ 40 w 46"/>
                <a:gd name="T9" fmla="*/ 0 h 13"/>
                <a:gd name="T10" fmla="*/ 46 w 46"/>
                <a:gd name="T11" fmla="*/ 6 h 13"/>
                <a:gd name="T12" fmla="*/ 40 w 4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6" h="13">
                  <a:moveTo>
                    <a:pt x="40" y="13"/>
                  </a:moveTo>
                  <a:cubicBezTo>
                    <a:pt x="6" y="13"/>
                    <a:pt x="6" y="13"/>
                    <a:pt x="6" y="13"/>
                  </a:cubicBezTo>
                  <a:cubicBezTo>
                    <a:pt x="3" y="13"/>
                    <a:pt x="0" y="10"/>
                    <a:pt x="0" y="6"/>
                  </a:cubicBezTo>
                  <a:cubicBezTo>
                    <a:pt x="0" y="3"/>
                    <a:pt x="3" y="0"/>
                    <a:pt x="6" y="0"/>
                  </a:cubicBezTo>
                  <a:cubicBezTo>
                    <a:pt x="40" y="0"/>
                    <a:pt x="40" y="0"/>
                    <a:pt x="40" y="0"/>
                  </a:cubicBezTo>
                  <a:cubicBezTo>
                    <a:pt x="43" y="0"/>
                    <a:pt x="46" y="3"/>
                    <a:pt x="46" y="6"/>
                  </a:cubicBezTo>
                  <a:cubicBezTo>
                    <a:pt x="46" y="10"/>
                    <a:pt x="43" y="13"/>
                    <a:pt x="40"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ïṥḷîḋe">
              <a:extLst>
                <a:ext uri="{FF2B5EF4-FFF2-40B4-BE49-F238E27FC236}">
                  <a16:creationId xmlns:a16="http://schemas.microsoft.com/office/drawing/2014/main" id="{D8DE6A6A-DD91-4C87-99A1-1795F5CDDF4E}"/>
                </a:ext>
              </a:extLst>
            </p:cNvPr>
            <p:cNvSpPr/>
            <p:nvPr/>
          </p:nvSpPr>
          <p:spPr bwMode="auto">
            <a:xfrm>
              <a:off x="7221538" y="3408363"/>
              <a:ext cx="236538" cy="47625"/>
            </a:xfrm>
            <a:custGeom>
              <a:avLst/>
              <a:gdLst>
                <a:gd name="T0" fmla="*/ 57 w 64"/>
                <a:gd name="T1" fmla="*/ 13 h 13"/>
                <a:gd name="T2" fmla="*/ 6 w 64"/>
                <a:gd name="T3" fmla="*/ 13 h 13"/>
                <a:gd name="T4" fmla="*/ 0 w 64"/>
                <a:gd name="T5" fmla="*/ 6 h 13"/>
                <a:gd name="T6" fmla="*/ 6 w 64"/>
                <a:gd name="T7" fmla="*/ 0 h 13"/>
                <a:gd name="T8" fmla="*/ 57 w 64"/>
                <a:gd name="T9" fmla="*/ 0 h 13"/>
                <a:gd name="T10" fmla="*/ 64 w 64"/>
                <a:gd name="T11" fmla="*/ 6 h 13"/>
                <a:gd name="T12" fmla="*/ 57 w 6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4" h="13">
                  <a:moveTo>
                    <a:pt x="57" y="13"/>
                  </a:moveTo>
                  <a:cubicBezTo>
                    <a:pt x="6" y="13"/>
                    <a:pt x="6" y="13"/>
                    <a:pt x="6" y="13"/>
                  </a:cubicBezTo>
                  <a:cubicBezTo>
                    <a:pt x="3" y="13"/>
                    <a:pt x="0" y="10"/>
                    <a:pt x="0" y="6"/>
                  </a:cubicBezTo>
                  <a:cubicBezTo>
                    <a:pt x="0" y="3"/>
                    <a:pt x="3" y="0"/>
                    <a:pt x="6" y="0"/>
                  </a:cubicBezTo>
                  <a:cubicBezTo>
                    <a:pt x="57" y="0"/>
                    <a:pt x="57" y="0"/>
                    <a:pt x="57" y="0"/>
                  </a:cubicBezTo>
                  <a:cubicBezTo>
                    <a:pt x="61" y="0"/>
                    <a:pt x="64" y="3"/>
                    <a:pt x="64" y="6"/>
                  </a:cubicBezTo>
                  <a:cubicBezTo>
                    <a:pt x="64" y="10"/>
                    <a:pt x="61" y="13"/>
                    <a:pt x="57"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şlïḋé">
              <a:extLst>
                <a:ext uri="{FF2B5EF4-FFF2-40B4-BE49-F238E27FC236}">
                  <a16:creationId xmlns:a16="http://schemas.microsoft.com/office/drawing/2014/main" id="{4C21F25A-528F-4460-82F2-A79A7F063EC1}"/>
                </a:ext>
              </a:extLst>
            </p:cNvPr>
            <p:cNvSpPr/>
            <p:nvPr/>
          </p:nvSpPr>
          <p:spPr bwMode="auto">
            <a:xfrm>
              <a:off x="5418138" y="3160713"/>
              <a:ext cx="217488" cy="219075"/>
            </a:xfrm>
            <a:prstGeom prst="ellipse">
              <a:avLst/>
            </a:pr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slíḑe">
              <a:extLst>
                <a:ext uri="{FF2B5EF4-FFF2-40B4-BE49-F238E27FC236}">
                  <a16:creationId xmlns:a16="http://schemas.microsoft.com/office/drawing/2014/main" id="{9E96BD30-5EAB-41FE-9640-3A172B8F92A2}"/>
                </a:ext>
              </a:extLst>
            </p:cNvPr>
            <p:cNvSpPr/>
            <p:nvPr/>
          </p:nvSpPr>
          <p:spPr bwMode="auto">
            <a:xfrm>
              <a:off x="5407026" y="3408363"/>
              <a:ext cx="173038" cy="47625"/>
            </a:xfrm>
            <a:custGeom>
              <a:avLst/>
              <a:gdLst>
                <a:gd name="T0" fmla="*/ 41 w 47"/>
                <a:gd name="T1" fmla="*/ 13 h 13"/>
                <a:gd name="T2" fmla="*/ 7 w 47"/>
                <a:gd name="T3" fmla="*/ 13 h 13"/>
                <a:gd name="T4" fmla="*/ 0 w 47"/>
                <a:gd name="T5" fmla="*/ 6 h 13"/>
                <a:gd name="T6" fmla="*/ 7 w 47"/>
                <a:gd name="T7" fmla="*/ 0 h 13"/>
                <a:gd name="T8" fmla="*/ 41 w 47"/>
                <a:gd name="T9" fmla="*/ 0 h 13"/>
                <a:gd name="T10" fmla="*/ 47 w 47"/>
                <a:gd name="T11" fmla="*/ 6 h 13"/>
                <a:gd name="T12" fmla="*/ 41 w 4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7" h="13">
                  <a:moveTo>
                    <a:pt x="41" y="13"/>
                  </a:moveTo>
                  <a:cubicBezTo>
                    <a:pt x="7" y="13"/>
                    <a:pt x="7" y="13"/>
                    <a:pt x="7" y="13"/>
                  </a:cubicBezTo>
                  <a:cubicBezTo>
                    <a:pt x="3" y="13"/>
                    <a:pt x="0" y="10"/>
                    <a:pt x="0" y="6"/>
                  </a:cubicBezTo>
                  <a:cubicBezTo>
                    <a:pt x="0" y="3"/>
                    <a:pt x="3" y="0"/>
                    <a:pt x="7" y="0"/>
                  </a:cubicBezTo>
                  <a:cubicBezTo>
                    <a:pt x="41" y="0"/>
                    <a:pt x="41" y="0"/>
                    <a:pt x="41" y="0"/>
                  </a:cubicBezTo>
                  <a:cubicBezTo>
                    <a:pt x="44" y="0"/>
                    <a:pt x="47" y="3"/>
                    <a:pt x="47" y="6"/>
                  </a:cubicBezTo>
                  <a:cubicBezTo>
                    <a:pt x="47" y="10"/>
                    <a:pt x="44" y="13"/>
                    <a:pt x="41"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ṣḷïḍè">
              <a:extLst>
                <a:ext uri="{FF2B5EF4-FFF2-40B4-BE49-F238E27FC236}">
                  <a16:creationId xmlns:a16="http://schemas.microsoft.com/office/drawing/2014/main" id="{08A92152-CA88-4C40-806A-B44FCACC3860}"/>
                </a:ext>
              </a:extLst>
            </p:cNvPr>
            <p:cNvSpPr/>
            <p:nvPr/>
          </p:nvSpPr>
          <p:spPr bwMode="auto">
            <a:xfrm>
              <a:off x="5292726" y="3408363"/>
              <a:ext cx="100013" cy="47625"/>
            </a:xfrm>
            <a:custGeom>
              <a:avLst/>
              <a:gdLst>
                <a:gd name="T0" fmla="*/ 20 w 27"/>
                <a:gd name="T1" fmla="*/ 13 h 13"/>
                <a:gd name="T2" fmla="*/ 6 w 27"/>
                <a:gd name="T3" fmla="*/ 13 h 13"/>
                <a:gd name="T4" fmla="*/ 0 w 27"/>
                <a:gd name="T5" fmla="*/ 6 h 13"/>
                <a:gd name="T6" fmla="*/ 6 w 27"/>
                <a:gd name="T7" fmla="*/ 0 h 13"/>
                <a:gd name="T8" fmla="*/ 20 w 27"/>
                <a:gd name="T9" fmla="*/ 0 h 13"/>
                <a:gd name="T10" fmla="*/ 27 w 27"/>
                <a:gd name="T11" fmla="*/ 6 h 13"/>
                <a:gd name="T12" fmla="*/ 20 w 2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7" h="13">
                  <a:moveTo>
                    <a:pt x="20" y="13"/>
                  </a:moveTo>
                  <a:cubicBezTo>
                    <a:pt x="6" y="13"/>
                    <a:pt x="6" y="13"/>
                    <a:pt x="6" y="13"/>
                  </a:cubicBezTo>
                  <a:cubicBezTo>
                    <a:pt x="3" y="13"/>
                    <a:pt x="0" y="10"/>
                    <a:pt x="0" y="6"/>
                  </a:cubicBezTo>
                  <a:cubicBezTo>
                    <a:pt x="0" y="3"/>
                    <a:pt x="3" y="0"/>
                    <a:pt x="6" y="0"/>
                  </a:cubicBezTo>
                  <a:cubicBezTo>
                    <a:pt x="20" y="0"/>
                    <a:pt x="20" y="0"/>
                    <a:pt x="20" y="0"/>
                  </a:cubicBezTo>
                  <a:cubicBezTo>
                    <a:pt x="24" y="0"/>
                    <a:pt x="27" y="3"/>
                    <a:pt x="27" y="6"/>
                  </a:cubicBezTo>
                  <a:cubicBezTo>
                    <a:pt x="27" y="10"/>
                    <a:pt x="24" y="13"/>
                    <a:pt x="20"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s1iḋè">
              <a:extLst>
                <a:ext uri="{FF2B5EF4-FFF2-40B4-BE49-F238E27FC236}">
                  <a16:creationId xmlns:a16="http://schemas.microsoft.com/office/drawing/2014/main" id="{6C612D21-CC82-48E6-ACB5-B7A4BD67C59B}"/>
                </a:ext>
              </a:extLst>
            </p:cNvPr>
            <p:cNvSpPr/>
            <p:nvPr/>
          </p:nvSpPr>
          <p:spPr bwMode="auto">
            <a:xfrm>
              <a:off x="5602288" y="3408363"/>
              <a:ext cx="163513" cy="47625"/>
            </a:xfrm>
            <a:custGeom>
              <a:avLst/>
              <a:gdLst>
                <a:gd name="T0" fmla="*/ 37 w 44"/>
                <a:gd name="T1" fmla="*/ 13 h 13"/>
                <a:gd name="T2" fmla="*/ 6 w 44"/>
                <a:gd name="T3" fmla="*/ 13 h 13"/>
                <a:gd name="T4" fmla="*/ 0 w 44"/>
                <a:gd name="T5" fmla="*/ 6 h 13"/>
                <a:gd name="T6" fmla="*/ 6 w 44"/>
                <a:gd name="T7" fmla="*/ 0 h 13"/>
                <a:gd name="T8" fmla="*/ 37 w 44"/>
                <a:gd name="T9" fmla="*/ 0 h 13"/>
                <a:gd name="T10" fmla="*/ 44 w 44"/>
                <a:gd name="T11" fmla="*/ 6 h 13"/>
                <a:gd name="T12" fmla="*/ 37 w 4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4" h="13">
                  <a:moveTo>
                    <a:pt x="37" y="13"/>
                  </a:moveTo>
                  <a:cubicBezTo>
                    <a:pt x="6" y="13"/>
                    <a:pt x="6" y="13"/>
                    <a:pt x="6" y="13"/>
                  </a:cubicBezTo>
                  <a:cubicBezTo>
                    <a:pt x="3" y="13"/>
                    <a:pt x="0" y="10"/>
                    <a:pt x="0" y="6"/>
                  </a:cubicBezTo>
                  <a:cubicBezTo>
                    <a:pt x="0" y="3"/>
                    <a:pt x="3" y="0"/>
                    <a:pt x="6" y="0"/>
                  </a:cubicBezTo>
                  <a:cubicBezTo>
                    <a:pt x="37" y="0"/>
                    <a:pt x="37" y="0"/>
                    <a:pt x="37" y="0"/>
                  </a:cubicBezTo>
                  <a:cubicBezTo>
                    <a:pt x="41" y="0"/>
                    <a:pt x="44" y="3"/>
                    <a:pt x="44" y="6"/>
                  </a:cubicBezTo>
                  <a:cubicBezTo>
                    <a:pt x="44" y="10"/>
                    <a:pt x="41" y="13"/>
                    <a:pt x="37"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íślîḑe">
              <a:extLst>
                <a:ext uri="{FF2B5EF4-FFF2-40B4-BE49-F238E27FC236}">
                  <a16:creationId xmlns:a16="http://schemas.microsoft.com/office/drawing/2014/main" id="{5CD6184D-7B02-419D-BF7F-334D9AE8057C}"/>
                </a:ext>
              </a:extLst>
            </p:cNvPr>
            <p:cNvSpPr/>
            <p:nvPr/>
          </p:nvSpPr>
          <p:spPr bwMode="auto">
            <a:xfrm>
              <a:off x="5070476" y="3648075"/>
              <a:ext cx="739775" cy="122238"/>
            </a:xfrm>
            <a:custGeom>
              <a:avLst/>
              <a:gdLst>
                <a:gd name="T0" fmla="*/ 200 w 200"/>
                <a:gd name="T1" fmla="*/ 1 h 33"/>
                <a:gd name="T2" fmla="*/ 200 w 200"/>
                <a:gd name="T3" fmla="*/ 33 h 33"/>
                <a:gd name="T4" fmla="*/ 0 w 200"/>
                <a:gd name="T5" fmla="*/ 33 h 33"/>
                <a:gd name="T6" fmla="*/ 0 w 200"/>
                <a:gd name="T7" fmla="*/ 2 h 33"/>
                <a:gd name="T8" fmla="*/ 2 w 200"/>
                <a:gd name="T9" fmla="*/ 0 h 33"/>
                <a:gd name="T10" fmla="*/ 198 w 200"/>
                <a:gd name="T11" fmla="*/ 0 h 33"/>
                <a:gd name="T12" fmla="*/ 200 w 200"/>
                <a:gd name="T13" fmla="*/ 1 h 33"/>
              </a:gdLst>
              <a:ahLst/>
              <a:cxnLst>
                <a:cxn ang="0">
                  <a:pos x="T0" y="T1"/>
                </a:cxn>
                <a:cxn ang="0">
                  <a:pos x="T2" y="T3"/>
                </a:cxn>
                <a:cxn ang="0">
                  <a:pos x="T4" y="T5"/>
                </a:cxn>
                <a:cxn ang="0">
                  <a:pos x="T6" y="T7"/>
                </a:cxn>
                <a:cxn ang="0">
                  <a:pos x="T8" y="T9"/>
                </a:cxn>
                <a:cxn ang="0">
                  <a:pos x="T10" y="T11"/>
                </a:cxn>
                <a:cxn ang="0">
                  <a:pos x="T12" y="T13"/>
                </a:cxn>
              </a:cxnLst>
              <a:rect l="0" t="0" r="r" b="b"/>
              <a:pathLst>
                <a:path w="200" h="33">
                  <a:moveTo>
                    <a:pt x="200" y="1"/>
                  </a:moveTo>
                  <a:cubicBezTo>
                    <a:pt x="200" y="33"/>
                    <a:pt x="200" y="33"/>
                    <a:pt x="200" y="33"/>
                  </a:cubicBezTo>
                  <a:cubicBezTo>
                    <a:pt x="0" y="33"/>
                    <a:pt x="0" y="33"/>
                    <a:pt x="0" y="33"/>
                  </a:cubicBezTo>
                  <a:cubicBezTo>
                    <a:pt x="0" y="2"/>
                    <a:pt x="0" y="2"/>
                    <a:pt x="0" y="2"/>
                  </a:cubicBezTo>
                  <a:cubicBezTo>
                    <a:pt x="1" y="1"/>
                    <a:pt x="1" y="0"/>
                    <a:pt x="2" y="0"/>
                  </a:cubicBezTo>
                  <a:cubicBezTo>
                    <a:pt x="198" y="0"/>
                    <a:pt x="198" y="0"/>
                    <a:pt x="198" y="0"/>
                  </a:cubicBezTo>
                  <a:cubicBezTo>
                    <a:pt x="199" y="0"/>
                    <a:pt x="199" y="1"/>
                    <a:pt x="200" y="1"/>
                  </a:cubicBezTo>
                  <a:close/>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ṥļíḍê">
              <a:extLst>
                <a:ext uri="{FF2B5EF4-FFF2-40B4-BE49-F238E27FC236}">
                  <a16:creationId xmlns:a16="http://schemas.microsoft.com/office/drawing/2014/main" id="{88A039E4-346A-4F01-B0A4-1932BE402FB4}"/>
                </a:ext>
              </a:extLst>
            </p:cNvPr>
            <p:cNvSpPr/>
            <p:nvPr/>
          </p:nvSpPr>
          <p:spPr bwMode="auto">
            <a:xfrm>
              <a:off x="6005513" y="3648075"/>
              <a:ext cx="739775" cy="122238"/>
            </a:xfrm>
            <a:custGeom>
              <a:avLst/>
              <a:gdLst>
                <a:gd name="T0" fmla="*/ 200 w 200"/>
                <a:gd name="T1" fmla="*/ 1 h 33"/>
                <a:gd name="T2" fmla="*/ 200 w 200"/>
                <a:gd name="T3" fmla="*/ 33 h 33"/>
                <a:gd name="T4" fmla="*/ 0 w 200"/>
                <a:gd name="T5" fmla="*/ 33 h 33"/>
                <a:gd name="T6" fmla="*/ 0 w 200"/>
                <a:gd name="T7" fmla="*/ 2 h 33"/>
                <a:gd name="T8" fmla="*/ 2 w 200"/>
                <a:gd name="T9" fmla="*/ 0 h 33"/>
                <a:gd name="T10" fmla="*/ 198 w 200"/>
                <a:gd name="T11" fmla="*/ 0 h 33"/>
                <a:gd name="T12" fmla="*/ 200 w 200"/>
                <a:gd name="T13" fmla="*/ 1 h 33"/>
              </a:gdLst>
              <a:ahLst/>
              <a:cxnLst>
                <a:cxn ang="0">
                  <a:pos x="T0" y="T1"/>
                </a:cxn>
                <a:cxn ang="0">
                  <a:pos x="T2" y="T3"/>
                </a:cxn>
                <a:cxn ang="0">
                  <a:pos x="T4" y="T5"/>
                </a:cxn>
                <a:cxn ang="0">
                  <a:pos x="T6" y="T7"/>
                </a:cxn>
                <a:cxn ang="0">
                  <a:pos x="T8" y="T9"/>
                </a:cxn>
                <a:cxn ang="0">
                  <a:pos x="T10" y="T11"/>
                </a:cxn>
                <a:cxn ang="0">
                  <a:pos x="T12" y="T13"/>
                </a:cxn>
              </a:cxnLst>
              <a:rect l="0" t="0" r="r" b="b"/>
              <a:pathLst>
                <a:path w="200" h="33">
                  <a:moveTo>
                    <a:pt x="200" y="1"/>
                  </a:moveTo>
                  <a:cubicBezTo>
                    <a:pt x="200" y="33"/>
                    <a:pt x="200" y="33"/>
                    <a:pt x="200" y="33"/>
                  </a:cubicBezTo>
                  <a:cubicBezTo>
                    <a:pt x="0" y="33"/>
                    <a:pt x="0" y="33"/>
                    <a:pt x="0" y="33"/>
                  </a:cubicBezTo>
                  <a:cubicBezTo>
                    <a:pt x="0" y="2"/>
                    <a:pt x="0" y="2"/>
                    <a:pt x="0" y="2"/>
                  </a:cubicBezTo>
                  <a:cubicBezTo>
                    <a:pt x="0" y="1"/>
                    <a:pt x="1" y="0"/>
                    <a:pt x="2" y="0"/>
                  </a:cubicBezTo>
                  <a:cubicBezTo>
                    <a:pt x="198" y="0"/>
                    <a:pt x="198" y="0"/>
                    <a:pt x="198" y="0"/>
                  </a:cubicBezTo>
                  <a:cubicBezTo>
                    <a:pt x="199" y="0"/>
                    <a:pt x="199" y="1"/>
                    <a:pt x="200" y="1"/>
                  </a:cubicBezTo>
                  <a:close/>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iṡḻîḑe">
              <a:extLst>
                <a:ext uri="{FF2B5EF4-FFF2-40B4-BE49-F238E27FC236}">
                  <a16:creationId xmlns:a16="http://schemas.microsoft.com/office/drawing/2014/main" id="{95EF425D-100A-4350-AD8E-6895A43F9771}"/>
                </a:ext>
              </a:extLst>
            </p:cNvPr>
            <p:cNvSpPr/>
            <p:nvPr/>
          </p:nvSpPr>
          <p:spPr bwMode="auto">
            <a:xfrm>
              <a:off x="6940551" y="3648075"/>
              <a:ext cx="739775" cy="122238"/>
            </a:xfrm>
            <a:custGeom>
              <a:avLst/>
              <a:gdLst>
                <a:gd name="T0" fmla="*/ 200 w 200"/>
                <a:gd name="T1" fmla="*/ 1 h 33"/>
                <a:gd name="T2" fmla="*/ 200 w 200"/>
                <a:gd name="T3" fmla="*/ 33 h 33"/>
                <a:gd name="T4" fmla="*/ 0 w 200"/>
                <a:gd name="T5" fmla="*/ 33 h 33"/>
                <a:gd name="T6" fmla="*/ 0 w 200"/>
                <a:gd name="T7" fmla="*/ 2 h 33"/>
                <a:gd name="T8" fmla="*/ 1 w 200"/>
                <a:gd name="T9" fmla="*/ 0 h 33"/>
                <a:gd name="T10" fmla="*/ 198 w 200"/>
                <a:gd name="T11" fmla="*/ 0 h 33"/>
                <a:gd name="T12" fmla="*/ 200 w 200"/>
                <a:gd name="T13" fmla="*/ 1 h 33"/>
              </a:gdLst>
              <a:ahLst/>
              <a:cxnLst>
                <a:cxn ang="0">
                  <a:pos x="T0" y="T1"/>
                </a:cxn>
                <a:cxn ang="0">
                  <a:pos x="T2" y="T3"/>
                </a:cxn>
                <a:cxn ang="0">
                  <a:pos x="T4" y="T5"/>
                </a:cxn>
                <a:cxn ang="0">
                  <a:pos x="T6" y="T7"/>
                </a:cxn>
                <a:cxn ang="0">
                  <a:pos x="T8" y="T9"/>
                </a:cxn>
                <a:cxn ang="0">
                  <a:pos x="T10" y="T11"/>
                </a:cxn>
                <a:cxn ang="0">
                  <a:pos x="T12" y="T13"/>
                </a:cxn>
              </a:cxnLst>
              <a:rect l="0" t="0" r="r" b="b"/>
              <a:pathLst>
                <a:path w="200" h="33">
                  <a:moveTo>
                    <a:pt x="200" y="1"/>
                  </a:moveTo>
                  <a:cubicBezTo>
                    <a:pt x="200" y="33"/>
                    <a:pt x="200" y="33"/>
                    <a:pt x="200" y="33"/>
                  </a:cubicBezTo>
                  <a:cubicBezTo>
                    <a:pt x="0" y="33"/>
                    <a:pt x="0" y="33"/>
                    <a:pt x="0" y="33"/>
                  </a:cubicBezTo>
                  <a:cubicBezTo>
                    <a:pt x="0" y="2"/>
                    <a:pt x="0" y="2"/>
                    <a:pt x="0" y="2"/>
                  </a:cubicBezTo>
                  <a:cubicBezTo>
                    <a:pt x="0" y="1"/>
                    <a:pt x="1" y="0"/>
                    <a:pt x="1" y="0"/>
                  </a:cubicBezTo>
                  <a:cubicBezTo>
                    <a:pt x="198" y="0"/>
                    <a:pt x="198" y="0"/>
                    <a:pt x="198" y="0"/>
                  </a:cubicBezTo>
                  <a:cubicBezTo>
                    <a:pt x="199" y="0"/>
                    <a:pt x="199" y="1"/>
                    <a:pt x="200" y="1"/>
                  </a:cubicBezTo>
                  <a:close/>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iṩḻïḍê">
              <a:extLst>
                <a:ext uri="{FF2B5EF4-FFF2-40B4-BE49-F238E27FC236}">
                  <a16:creationId xmlns:a16="http://schemas.microsoft.com/office/drawing/2014/main" id="{DC70CEBD-BD50-4E24-82D7-0BEF1C3B5DA5}"/>
                </a:ext>
              </a:extLst>
            </p:cNvPr>
            <p:cNvSpPr/>
            <p:nvPr/>
          </p:nvSpPr>
          <p:spPr bwMode="auto">
            <a:xfrm>
              <a:off x="5022851" y="2224088"/>
              <a:ext cx="169863" cy="161925"/>
            </a:xfrm>
            <a:custGeom>
              <a:avLst/>
              <a:gdLst>
                <a:gd name="T0" fmla="*/ 35 w 46"/>
                <a:gd name="T1" fmla="*/ 44 h 44"/>
                <a:gd name="T2" fmla="*/ 12 w 46"/>
                <a:gd name="T3" fmla="*/ 44 h 44"/>
                <a:gd name="T4" fmla="*/ 0 w 46"/>
                <a:gd name="T5" fmla="*/ 33 h 44"/>
                <a:gd name="T6" fmla="*/ 0 w 46"/>
                <a:gd name="T7" fmla="*/ 12 h 44"/>
                <a:gd name="T8" fmla="*/ 12 w 46"/>
                <a:gd name="T9" fmla="*/ 0 h 44"/>
                <a:gd name="T10" fmla="*/ 35 w 46"/>
                <a:gd name="T11" fmla="*/ 0 h 44"/>
                <a:gd name="T12" fmla="*/ 46 w 46"/>
                <a:gd name="T13" fmla="*/ 12 h 44"/>
                <a:gd name="T14" fmla="*/ 46 w 46"/>
                <a:gd name="T15" fmla="*/ 33 h 44"/>
                <a:gd name="T16" fmla="*/ 35 w 46"/>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4">
                  <a:moveTo>
                    <a:pt x="35" y="44"/>
                  </a:moveTo>
                  <a:cubicBezTo>
                    <a:pt x="12" y="44"/>
                    <a:pt x="12" y="44"/>
                    <a:pt x="12" y="44"/>
                  </a:cubicBezTo>
                  <a:cubicBezTo>
                    <a:pt x="5" y="44"/>
                    <a:pt x="0" y="39"/>
                    <a:pt x="0" y="33"/>
                  </a:cubicBezTo>
                  <a:cubicBezTo>
                    <a:pt x="0" y="12"/>
                    <a:pt x="0" y="12"/>
                    <a:pt x="0" y="12"/>
                  </a:cubicBezTo>
                  <a:cubicBezTo>
                    <a:pt x="0" y="6"/>
                    <a:pt x="5" y="0"/>
                    <a:pt x="12" y="0"/>
                  </a:cubicBezTo>
                  <a:cubicBezTo>
                    <a:pt x="35" y="0"/>
                    <a:pt x="35" y="0"/>
                    <a:pt x="35" y="0"/>
                  </a:cubicBezTo>
                  <a:cubicBezTo>
                    <a:pt x="41" y="0"/>
                    <a:pt x="46" y="6"/>
                    <a:pt x="46" y="12"/>
                  </a:cubicBezTo>
                  <a:cubicBezTo>
                    <a:pt x="46" y="33"/>
                    <a:pt x="46" y="33"/>
                    <a:pt x="46" y="33"/>
                  </a:cubicBezTo>
                  <a:cubicBezTo>
                    <a:pt x="46" y="39"/>
                    <a:pt x="41" y="44"/>
                    <a:pt x="35" y="44"/>
                  </a:cubicBezTo>
                  <a:close/>
                </a:path>
              </a:pathLst>
            </a:cu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ïş1íḑe">
              <a:extLst>
                <a:ext uri="{FF2B5EF4-FFF2-40B4-BE49-F238E27FC236}">
                  <a16:creationId xmlns:a16="http://schemas.microsoft.com/office/drawing/2014/main" id="{41CBDFDC-4DF8-4243-8D96-3B364285A0A8}"/>
                </a:ext>
              </a:extLst>
            </p:cNvPr>
            <p:cNvSpPr/>
            <p:nvPr/>
          </p:nvSpPr>
          <p:spPr bwMode="auto">
            <a:xfrm>
              <a:off x="6323013" y="2282825"/>
              <a:ext cx="174625" cy="47625"/>
            </a:xfrm>
            <a:custGeom>
              <a:avLst/>
              <a:gdLst>
                <a:gd name="T0" fmla="*/ 41 w 47"/>
                <a:gd name="T1" fmla="*/ 13 h 13"/>
                <a:gd name="T2" fmla="*/ 7 w 47"/>
                <a:gd name="T3" fmla="*/ 13 h 13"/>
                <a:gd name="T4" fmla="*/ 0 w 47"/>
                <a:gd name="T5" fmla="*/ 6 h 13"/>
                <a:gd name="T6" fmla="*/ 7 w 47"/>
                <a:gd name="T7" fmla="*/ 0 h 13"/>
                <a:gd name="T8" fmla="*/ 41 w 47"/>
                <a:gd name="T9" fmla="*/ 0 h 13"/>
                <a:gd name="T10" fmla="*/ 47 w 47"/>
                <a:gd name="T11" fmla="*/ 6 h 13"/>
                <a:gd name="T12" fmla="*/ 41 w 4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7" h="13">
                  <a:moveTo>
                    <a:pt x="41" y="13"/>
                  </a:moveTo>
                  <a:cubicBezTo>
                    <a:pt x="7" y="13"/>
                    <a:pt x="7" y="13"/>
                    <a:pt x="7" y="13"/>
                  </a:cubicBezTo>
                  <a:cubicBezTo>
                    <a:pt x="3" y="13"/>
                    <a:pt x="0" y="10"/>
                    <a:pt x="0" y="6"/>
                  </a:cubicBezTo>
                  <a:cubicBezTo>
                    <a:pt x="0" y="3"/>
                    <a:pt x="3" y="0"/>
                    <a:pt x="7" y="0"/>
                  </a:cubicBezTo>
                  <a:cubicBezTo>
                    <a:pt x="41" y="0"/>
                    <a:pt x="41" y="0"/>
                    <a:pt x="41" y="0"/>
                  </a:cubicBezTo>
                  <a:cubicBezTo>
                    <a:pt x="44" y="0"/>
                    <a:pt x="47" y="3"/>
                    <a:pt x="47" y="6"/>
                  </a:cubicBezTo>
                  <a:cubicBezTo>
                    <a:pt x="47" y="10"/>
                    <a:pt x="44" y="13"/>
                    <a:pt x="41"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şḷiḑê">
              <a:extLst>
                <a:ext uri="{FF2B5EF4-FFF2-40B4-BE49-F238E27FC236}">
                  <a16:creationId xmlns:a16="http://schemas.microsoft.com/office/drawing/2014/main" id="{579E9753-A303-46C5-B547-143E74072A2F}"/>
                </a:ext>
              </a:extLst>
            </p:cNvPr>
            <p:cNvSpPr/>
            <p:nvPr/>
          </p:nvSpPr>
          <p:spPr bwMode="auto">
            <a:xfrm>
              <a:off x="7080251" y="2282825"/>
              <a:ext cx="381000" cy="47625"/>
            </a:xfrm>
            <a:custGeom>
              <a:avLst/>
              <a:gdLst>
                <a:gd name="T0" fmla="*/ 96 w 103"/>
                <a:gd name="T1" fmla="*/ 13 h 13"/>
                <a:gd name="T2" fmla="*/ 6 w 103"/>
                <a:gd name="T3" fmla="*/ 13 h 13"/>
                <a:gd name="T4" fmla="*/ 0 w 103"/>
                <a:gd name="T5" fmla="*/ 6 h 13"/>
                <a:gd name="T6" fmla="*/ 6 w 103"/>
                <a:gd name="T7" fmla="*/ 0 h 13"/>
                <a:gd name="T8" fmla="*/ 96 w 103"/>
                <a:gd name="T9" fmla="*/ 0 h 13"/>
                <a:gd name="T10" fmla="*/ 103 w 103"/>
                <a:gd name="T11" fmla="*/ 6 h 13"/>
                <a:gd name="T12" fmla="*/ 96 w 10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03" h="13">
                  <a:moveTo>
                    <a:pt x="96" y="13"/>
                  </a:moveTo>
                  <a:cubicBezTo>
                    <a:pt x="6" y="13"/>
                    <a:pt x="6" y="13"/>
                    <a:pt x="6" y="13"/>
                  </a:cubicBezTo>
                  <a:cubicBezTo>
                    <a:pt x="3" y="13"/>
                    <a:pt x="0" y="10"/>
                    <a:pt x="0" y="6"/>
                  </a:cubicBezTo>
                  <a:cubicBezTo>
                    <a:pt x="0" y="3"/>
                    <a:pt x="3" y="0"/>
                    <a:pt x="6" y="0"/>
                  </a:cubicBezTo>
                  <a:cubicBezTo>
                    <a:pt x="96" y="0"/>
                    <a:pt x="96" y="0"/>
                    <a:pt x="96" y="0"/>
                  </a:cubicBezTo>
                  <a:cubicBezTo>
                    <a:pt x="100" y="0"/>
                    <a:pt x="103" y="3"/>
                    <a:pt x="103" y="6"/>
                  </a:cubicBezTo>
                  <a:cubicBezTo>
                    <a:pt x="103" y="10"/>
                    <a:pt x="100" y="13"/>
                    <a:pt x="96"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îšļiḍê">
              <a:extLst>
                <a:ext uri="{FF2B5EF4-FFF2-40B4-BE49-F238E27FC236}">
                  <a16:creationId xmlns:a16="http://schemas.microsoft.com/office/drawing/2014/main" id="{73DA2555-171E-4ABD-A464-EECD9B47CBE4}"/>
                </a:ext>
              </a:extLst>
            </p:cNvPr>
            <p:cNvSpPr/>
            <p:nvPr/>
          </p:nvSpPr>
          <p:spPr bwMode="auto">
            <a:xfrm>
              <a:off x="7508876" y="2282825"/>
              <a:ext cx="219075" cy="47625"/>
            </a:xfrm>
            <a:custGeom>
              <a:avLst/>
              <a:gdLst>
                <a:gd name="T0" fmla="*/ 54 w 59"/>
                <a:gd name="T1" fmla="*/ 13 h 13"/>
                <a:gd name="T2" fmla="*/ 5 w 59"/>
                <a:gd name="T3" fmla="*/ 13 h 13"/>
                <a:gd name="T4" fmla="*/ 0 w 59"/>
                <a:gd name="T5" fmla="*/ 8 h 13"/>
                <a:gd name="T6" fmla="*/ 0 w 59"/>
                <a:gd name="T7" fmla="*/ 5 h 13"/>
                <a:gd name="T8" fmla="*/ 5 w 59"/>
                <a:gd name="T9" fmla="*/ 0 h 13"/>
                <a:gd name="T10" fmla="*/ 54 w 59"/>
                <a:gd name="T11" fmla="*/ 0 h 13"/>
                <a:gd name="T12" fmla="*/ 59 w 59"/>
                <a:gd name="T13" fmla="*/ 5 h 13"/>
                <a:gd name="T14" fmla="*/ 59 w 59"/>
                <a:gd name="T15" fmla="*/ 8 h 13"/>
                <a:gd name="T16" fmla="*/ 54 w 59"/>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3">
                  <a:moveTo>
                    <a:pt x="54" y="13"/>
                  </a:moveTo>
                  <a:cubicBezTo>
                    <a:pt x="5" y="13"/>
                    <a:pt x="5" y="13"/>
                    <a:pt x="5" y="13"/>
                  </a:cubicBezTo>
                  <a:cubicBezTo>
                    <a:pt x="2" y="13"/>
                    <a:pt x="0" y="10"/>
                    <a:pt x="0" y="8"/>
                  </a:cubicBezTo>
                  <a:cubicBezTo>
                    <a:pt x="0" y="5"/>
                    <a:pt x="0" y="5"/>
                    <a:pt x="0" y="5"/>
                  </a:cubicBezTo>
                  <a:cubicBezTo>
                    <a:pt x="0" y="2"/>
                    <a:pt x="2" y="0"/>
                    <a:pt x="5" y="0"/>
                  </a:cubicBezTo>
                  <a:cubicBezTo>
                    <a:pt x="54" y="0"/>
                    <a:pt x="54" y="0"/>
                    <a:pt x="54" y="0"/>
                  </a:cubicBezTo>
                  <a:cubicBezTo>
                    <a:pt x="57" y="0"/>
                    <a:pt x="59" y="2"/>
                    <a:pt x="59" y="5"/>
                  </a:cubicBezTo>
                  <a:cubicBezTo>
                    <a:pt x="59" y="8"/>
                    <a:pt x="59" y="8"/>
                    <a:pt x="59" y="8"/>
                  </a:cubicBezTo>
                  <a:cubicBezTo>
                    <a:pt x="59" y="10"/>
                    <a:pt x="57" y="13"/>
                    <a:pt x="54"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ṥlïḓe">
              <a:extLst>
                <a:ext uri="{FF2B5EF4-FFF2-40B4-BE49-F238E27FC236}">
                  <a16:creationId xmlns:a16="http://schemas.microsoft.com/office/drawing/2014/main" id="{8A06AA4D-86C6-4510-95E3-DBE7F131EF77}"/>
                </a:ext>
              </a:extLst>
            </p:cNvPr>
            <p:cNvSpPr/>
            <p:nvPr/>
          </p:nvSpPr>
          <p:spPr bwMode="auto">
            <a:xfrm>
              <a:off x="6573838" y="2282825"/>
              <a:ext cx="303213" cy="47625"/>
            </a:xfrm>
            <a:custGeom>
              <a:avLst/>
              <a:gdLst>
                <a:gd name="T0" fmla="*/ 75 w 82"/>
                <a:gd name="T1" fmla="*/ 13 h 13"/>
                <a:gd name="T2" fmla="*/ 7 w 82"/>
                <a:gd name="T3" fmla="*/ 13 h 13"/>
                <a:gd name="T4" fmla="*/ 0 w 82"/>
                <a:gd name="T5" fmla="*/ 6 h 13"/>
                <a:gd name="T6" fmla="*/ 7 w 82"/>
                <a:gd name="T7" fmla="*/ 0 h 13"/>
                <a:gd name="T8" fmla="*/ 75 w 82"/>
                <a:gd name="T9" fmla="*/ 0 h 13"/>
                <a:gd name="T10" fmla="*/ 82 w 82"/>
                <a:gd name="T11" fmla="*/ 6 h 13"/>
                <a:gd name="T12" fmla="*/ 75 w 8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82" h="13">
                  <a:moveTo>
                    <a:pt x="75" y="13"/>
                  </a:moveTo>
                  <a:cubicBezTo>
                    <a:pt x="7" y="13"/>
                    <a:pt x="7" y="13"/>
                    <a:pt x="7" y="13"/>
                  </a:cubicBezTo>
                  <a:cubicBezTo>
                    <a:pt x="3" y="13"/>
                    <a:pt x="0" y="10"/>
                    <a:pt x="0" y="6"/>
                  </a:cubicBezTo>
                  <a:cubicBezTo>
                    <a:pt x="0" y="3"/>
                    <a:pt x="3" y="0"/>
                    <a:pt x="7" y="0"/>
                  </a:cubicBezTo>
                  <a:cubicBezTo>
                    <a:pt x="75" y="0"/>
                    <a:pt x="75" y="0"/>
                    <a:pt x="75" y="0"/>
                  </a:cubicBezTo>
                  <a:cubicBezTo>
                    <a:pt x="79" y="0"/>
                    <a:pt x="82" y="3"/>
                    <a:pt x="82" y="6"/>
                  </a:cubicBezTo>
                  <a:cubicBezTo>
                    <a:pt x="82" y="10"/>
                    <a:pt x="79" y="13"/>
                    <a:pt x="75"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ṡļïdê">
              <a:extLst>
                <a:ext uri="{FF2B5EF4-FFF2-40B4-BE49-F238E27FC236}">
                  <a16:creationId xmlns:a16="http://schemas.microsoft.com/office/drawing/2014/main" id="{83BF4BE9-76E6-4F8F-929F-709A962CCD39}"/>
                </a:ext>
              </a:extLst>
            </p:cNvPr>
            <p:cNvSpPr/>
            <p:nvPr/>
          </p:nvSpPr>
          <p:spPr bwMode="auto">
            <a:xfrm>
              <a:off x="6892926" y="2282825"/>
              <a:ext cx="122238" cy="47625"/>
            </a:xfrm>
            <a:custGeom>
              <a:avLst/>
              <a:gdLst>
                <a:gd name="T0" fmla="*/ 27 w 33"/>
                <a:gd name="T1" fmla="*/ 13 h 13"/>
                <a:gd name="T2" fmla="*/ 6 w 33"/>
                <a:gd name="T3" fmla="*/ 13 h 13"/>
                <a:gd name="T4" fmla="*/ 0 w 33"/>
                <a:gd name="T5" fmla="*/ 6 h 13"/>
                <a:gd name="T6" fmla="*/ 6 w 33"/>
                <a:gd name="T7" fmla="*/ 0 h 13"/>
                <a:gd name="T8" fmla="*/ 27 w 33"/>
                <a:gd name="T9" fmla="*/ 0 h 13"/>
                <a:gd name="T10" fmla="*/ 33 w 33"/>
                <a:gd name="T11" fmla="*/ 6 h 13"/>
                <a:gd name="T12" fmla="*/ 27 w 3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33" h="13">
                  <a:moveTo>
                    <a:pt x="27" y="13"/>
                  </a:moveTo>
                  <a:cubicBezTo>
                    <a:pt x="6" y="13"/>
                    <a:pt x="6" y="13"/>
                    <a:pt x="6" y="13"/>
                  </a:cubicBezTo>
                  <a:cubicBezTo>
                    <a:pt x="3" y="13"/>
                    <a:pt x="0" y="10"/>
                    <a:pt x="0" y="6"/>
                  </a:cubicBezTo>
                  <a:cubicBezTo>
                    <a:pt x="0" y="3"/>
                    <a:pt x="3" y="0"/>
                    <a:pt x="6" y="0"/>
                  </a:cubicBezTo>
                  <a:cubicBezTo>
                    <a:pt x="27" y="0"/>
                    <a:pt x="27" y="0"/>
                    <a:pt x="27" y="0"/>
                  </a:cubicBezTo>
                  <a:cubicBezTo>
                    <a:pt x="30" y="0"/>
                    <a:pt x="33" y="3"/>
                    <a:pt x="33" y="6"/>
                  </a:cubicBezTo>
                  <a:cubicBezTo>
                    <a:pt x="33" y="10"/>
                    <a:pt x="30" y="13"/>
                    <a:pt x="27" y="13"/>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ṣḻíďé">
              <a:extLst>
                <a:ext uri="{FF2B5EF4-FFF2-40B4-BE49-F238E27FC236}">
                  <a16:creationId xmlns:a16="http://schemas.microsoft.com/office/drawing/2014/main" id="{FF2DA01A-7B18-4D6C-A4EB-37FE4938D3D9}"/>
                </a:ext>
              </a:extLst>
            </p:cNvPr>
            <p:cNvSpPr/>
            <p:nvPr/>
          </p:nvSpPr>
          <p:spPr bwMode="auto">
            <a:xfrm>
              <a:off x="4567238" y="2422525"/>
              <a:ext cx="3614738" cy="660400"/>
            </a:xfrm>
            <a:custGeom>
              <a:avLst/>
              <a:gdLst>
                <a:gd name="T0" fmla="*/ 2277 w 2277"/>
                <a:gd name="T1" fmla="*/ 2 h 416"/>
                <a:gd name="T2" fmla="*/ 2277 w 2277"/>
                <a:gd name="T3" fmla="*/ 416 h 416"/>
                <a:gd name="T4" fmla="*/ 0 w 2277"/>
                <a:gd name="T5" fmla="*/ 416 h 416"/>
                <a:gd name="T6" fmla="*/ 0 w 2277"/>
                <a:gd name="T7" fmla="*/ 2 h 416"/>
                <a:gd name="T8" fmla="*/ 0 w 2277"/>
                <a:gd name="T9" fmla="*/ 0 h 416"/>
                <a:gd name="T10" fmla="*/ 2277 w 2277"/>
                <a:gd name="T11" fmla="*/ 0 h 416"/>
                <a:gd name="T12" fmla="*/ 2277 w 2277"/>
                <a:gd name="T13" fmla="*/ 2 h 416"/>
              </a:gdLst>
              <a:ahLst/>
              <a:cxnLst>
                <a:cxn ang="0">
                  <a:pos x="T0" y="T1"/>
                </a:cxn>
                <a:cxn ang="0">
                  <a:pos x="T2" y="T3"/>
                </a:cxn>
                <a:cxn ang="0">
                  <a:pos x="T4" y="T5"/>
                </a:cxn>
                <a:cxn ang="0">
                  <a:pos x="T6" y="T7"/>
                </a:cxn>
                <a:cxn ang="0">
                  <a:pos x="T8" y="T9"/>
                </a:cxn>
                <a:cxn ang="0">
                  <a:pos x="T10" y="T11"/>
                </a:cxn>
                <a:cxn ang="0">
                  <a:pos x="T12" y="T13"/>
                </a:cxn>
              </a:cxnLst>
              <a:rect l="0" t="0" r="r" b="b"/>
              <a:pathLst>
                <a:path w="2277" h="416">
                  <a:moveTo>
                    <a:pt x="2277" y="2"/>
                  </a:moveTo>
                  <a:lnTo>
                    <a:pt x="2277" y="416"/>
                  </a:lnTo>
                  <a:lnTo>
                    <a:pt x="0" y="416"/>
                  </a:lnTo>
                  <a:lnTo>
                    <a:pt x="0" y="2"/>
                  </a:lnTo>
                  <a:lnTo>
                    <a:pt x="0" y="0"/>
                  </a:lnTo>
                  <a:lnTo>
                    <a:pt x="2277" y="0"/>
                  </a:lnTo>
                  <a:lnTo>
                    <a:pt x="2277" y="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iṩḻíḍè">
              <a:extLst>
                <a:ext uri="{FF2B5EF4-FFF2-40B4-BE49-F238E27FC236}">
                  <a16:creationId xmlns:a16="http://schemas.microsoft.com/office/drawing/2014/main" id="{BB657527-FABE-4D55-A988-E01CB4660778}"/>
                </a:ext>
              </a:extLst>
            </p:cNvPr>
            <p:cNvSpPr/>
            <p:nvPr/>
          </p:nvSpPr>
          <p:spPr bwMode="auto">
            <a:xfrm>
              <a:off x="4567238" y="2422525"/>
              <a:ext cx="1138238" cy="660400"/>
            </a:xfrm>
            <a:custGeom>
              <a:avLst/>
              <a:gdLst>
                <a:gd name="T0" fmla="*/ 717 w 717"/>
                <a:gd name="T1" fmla="*/ 2 h 416"/>
                <a:gd name="T2" fmla="*/ 717 w 717"/>
                <a:gd name="T3" fmla="*/ 416 h 416"/>
                <a:gd name="T4" fmla="*/ 0 w 717"/>
                <a:gd name="T5" fmla="*/ 416 h 416"/>
                <a:gd name="T6" fmla="*/ 0 w 717"/>
                <a:gd name="T7" fmla="*/ 2 h 416"/>
                <a:gd name="T8" fmla="*/ 0 w 717"/>
                <a:gd name="T9" fmla="*/ 0 h 416"/>
                <a:gd name="T10" fmla="*/ 717 w 717"/>
                <a:gd name="T11" fmla="*/ 0 h 416"/>
                <a:gd name="T12" fmla="*/ 717 w 717"/>
                <a:gd name="T13" fmla="*/ 2 h 416"/>
              </a:gdLst>
              <a:ahLst/>
              <a:cxnLst>
                <a:cxn ang="0">
                  <a:pos x="T0" y="T1"/>
                </a:cxn>
                <a:cxn ang="0">
                  <a:pos x="T2" y="T3"/>
                </a:cxn>
                <a:cxn ang="0">
                  <a:pos x="T4" y="T5"/>
                </a:cxn>
                <a:cxn ang="0">
                  <a:pos x="T6" y="T7"/>
                </a:cxn>
                <a:cxn ang="0">
                  <a:pos x="T8" y="T9"/>
                </a:cxn>
                <a:cxn ang="0">
                  <a:pos x="T10" y="T11"/>
                </a:cxn>
                <a:cxn ang="0">
                  <a:pos x="T12" y="T13"/>
                </a:cxn>
              </a:cxnLst>
              <a:rect l="0" t="0" r="r" b="b"/>
              <a:pathLst>
                <a:path w="717" h="416">
                  <a:moveTo>
                    <a:pt x="717" y="2"/>
                  </a:moveTo>
                  <a:lnTo>
                    <a:pt x="717" y="416"/>
                  </a:lnTo>
                  <a:lnTo>
                    <a:pt x="0" y="416"/>
                  </a:lnTo>
                  <a:lnTo>
                    <a:pt x="0" y="2"/>
                  </a:lnTo>
                  <a:lnTo>
                    <a:pt x="0" y="0"/>
                  </a:lnTo>
                  <a:lnTo>
                    <a:pt x="717" y="0"/>
                  </a:lnTo>
                  <a:lnTo>
                    <a:pt x="717" y="2"/>
                  </a:lnTo>
                  <a:close/>
                </a:path>
              </a:pathLst>
            </a:custGeom>
            <a:solidFill>
              <a:srgbClr val="4488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ḷidé">
              <a:extLst>
                <a:ext uri="{FF2B5EF4-FFF2-40B4-BE49-F238E27FC236}">
                  <a16:creationId xmlns:a16="http://schemas.microsoft.com/office/drawing/2014/main" id="{83704F78-6804-40DE-9444-6EE7E2EA573B}"/>
                </a:ext>
              </a:extLst>
            </p:cNvPr>
            <p:cNvSpPr/>
            <p:nvPr/>
          </p:nvSpPr>
          <p:spPr bwMode="auto">
            <a:xfrm>
              <a:off x="5765801" y="2695575"/>
              <a:ext cx="61913" cy="103188"/>
            </a:xfrm>
            <a:custGeom>
              <a:avLst/>
              <a:gdLst>
                <a:gd name="T0" fmla="*/ 13 w 17"/>
                <a:gd name="T1" fmla="*/ 28 h 28"/>
                <a:gd name="T2" fmla="*/ 1 w 17"/>
                <a:gd name="T3" fmla="*/ 16 h 28"/>
                <a:gd name="T4" fmla="*/ 1 w 17"/>
                <a:gd name="T5" fmla="*/ 12 h 28"/>
                <a:gd name="T6" fmla="*/ 13 w 17"/>
                <a:gd name="T7" fmla="*/ 0 h 28"/>
                <a:gd name="T8" fmla="*/ 16 w 17"/>
                <a:gd name="T9" fmla="*/ 4 h 28"/>
                <a:gd name="T10" fmla="*/ 6 w 17"/>
                <a:gd name="T11" fmla="*/ 14 h 28"/>
                <a:gd name="T12" fmla="*/ 17 w 17"/>
                <a:gd name="T13" fmla="*/ 24 h 28"/>
                <a:gd name="T14" fmla="*/ 13 w 17"/>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8">
                  <a:moveTo>
                    <a:pt x="13" y="28"/>
                  </a:moveTo>
                  <a:cubicBezTo>
                    <a:pt x="1" y="16"/>
                    <a:pt x="1" y="16"/>
                    <a:pt x="1" y="16"/>
                  </a:cubicBezTo>
                  <a:cubicBezTo>
                    <a:pt x="0" y="15"/>
                    <a:pt x="0" y="13"/>
                    <a:pt x="1" y="12"/>
                  </a:cubicBezTo>
                  <a:cubicBezTo>
                    <a:pt x="13" y="0"/>
                    <a:pt x="13" y="0"/>
                    <a:pt x="13" y="0"/>
                  </a:cubicBezTo>
                  <a:cubicBezTo>
                    <a:pt x="16" y="4"/>
                    <a:pt x="16" y="4"/>
                    <a:pt x="16" y="4"/>
                  </a:cubicBezTo>
                  <a:cubicBezTo>
                    <a:pt x="6" y="14"/>
                    <a:pt x="6" y="14"/>
                    <a:pt x="6" y="14"/>
                  </a:cubicBezTo>
                  <a:cubicBezTo>
                    <a:pt x="17" y="24"/>
                    <a:pt x="17" y="24"/>
                    <a:pt x="17" y="24"/>
                  </a:cubicBez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sḻiḋê">
              <a:extLst>
                <a:ext uri="{FF2B5EF4-FFF2-40B4-BE49-F238E27FC236}">
                  <a16:creationId xmlns:a16="http://schemas.microsoft.com/office/drawing/2014/main" id="{3FFB9295-6522-49AE-A7F5-6C271F6EDA6F}"/>
                </a:ext>
              </a:extLst>
            </p:cNvPr>
            <p:cNvSpPr/>
            <p:nvPr/>
          </p:nvSpPr>
          <p:spPr bwMode="auto">
            <a:xfrm>
              <a:off x="8031163" y="2695575"/>
              <a:ext cx="61913" cy="103188"/>
            </a:xfrm>
            <a:custGeom>
              <a:avLst/>
              <a:gdLst>
                <a:gd name="T0" fmla="*/ 3 w 17"/>
                <a:gd name="T1" fmla="*/ 28 h 28"/>
                <a:gd name="T2" fmla="*/ 16 w 17"/>
                <a:gd name="T3" fmla="*/ 16 h 28"/>
                <a:gd name="T4" fmla="*/ 16 w 17"/>
                <a:gd name="T5" fmla="*/ 12 h 28"/>
                <a:gd name="T6" fmla="*/ 4 w 17"/>
                <a:gd name="T7" fmla="*/ 0 h 28"/>
                <a:gd name="T8" fmla="*/ 0 w 17"/>
                <a:gd name="T9" fmla="*/ 4 h 28"/>
                <a:gd name="T10" fmla="*/ 10 w 17"/>
                <a:gd name="T11" fmla="*/ 14 h 28"/>
                <a:gd name="T12" fmla="*/ 0 w 17"/>
                <a:gd name="T13" fmla="*/ 24 h 28"/>
                <a:gd name="T14" fmla="*/ 3 w 17"/>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8">
                  <a:moveTo>
                    <a:pt x="3" y="28"/>
                  </a:moveTo>
                  <a:cubicBezTo>
                    <a:pt x="16" y="16"/>
                    <a:pt x="16" y="16"/>
                    <a:pt x="16" y="16"/>
                  </a:cubicBezTo>
                  <a:cubicBezTo>
                    <a:pt x="17" y="15"/>
                    <a:pt x="17" y="13"/>
                    <a:pt x="16" y="12"/>
                  </a:cubicBezTo>
                  <a:cubicBezTo>
                    <a:pt x="4" y="0"/>
                    <a:pt x="4" y="0"/>
                    <a:pt x="4" y="0"/>
                  </a:cubicBezTo>
                  <a:cubicBezTo>
                    <a:pt x="0" y="4"/>
                    <a:pt x="0" y="4"/>
                    <a:pt x="0" y="4"/>
                  </a:cubicBezTo>
                  <a:cubicBezTo>
                    <a:pt x="10" y="14"/>
                    <a:pt x="10" y="14"/>
                    <a:pt x="10" y="14"/>
                  </a:cubicBezTo>
                  <a:cubicBezTo>
                    <a:pt x="0" y="24"/>
                    <a:pt x="0" y="24"/>
                    <a:pt x="0" y="24"/>
                  </a:cubicBezTo>
                  <a:lnTo>
                    <a:pt x="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îSlïde">
              <a:extLst>
                <a:ext uri="{FF2B5EF4-FFF2-40B4-BE49-F238E27FC236}">
                  <a16:creationId xmlns:a16="http://schemas.microsoft.com/office/drawing/2014/main" id="{ADE8C3BE-5D19-4C90-8484-66CD0613421F}"/>
                </a:ext>
              </a:extLst>
            </p:cNvPr>
            <p:cNvSpPr/>
            <p:nvPr/>
          </p:nvSpPr>
          <p:spPr bwMode="auto">
            <a:xfrm>
              <a:off x="4611688" y="2068513"/>
              <a:ext cx="2195513" cy="1690688"/>
            </a:xfrm>
            <a:custGeom>
              <a:avLst/>
              <a:gdLst>
                <a:gd name="T0" fmla="*/ 1383 w 1383"/>
                <a:gd name="T1" fmla="*/ 0 h 1065"/>
                <a:gd name="T2" fmla="*/ 317 w 1383"/>
                <a:gd name="T3" fmla="*/ 1065 h 1065"/>
                <a:gd name="T4" fmla="*/ 0 w 1383"/>
                <a:gd name="T5" fmla="*/ 1065 h 1065"/>
                <a:gd name="T6" fmla="*/ 0 w 1383"/>
                <a:gd name="T7" fmla="*/ 998 h 1065"/>
                <a:gd name="T8" fmla="*/ 999 w 1383"/>
                <a:gd name="T9" fmla="*/ 0 h 1065"/>
                <a:gd name="T10" fmla="*/ 1383 w 1383"/>
                <a:gd name="T11" fmla="*/ 0 h 1065"/>
              </a:gdLst>
              <a:ahLst/>
              <a:cxnLst>
                <a:cxn ang="0">
                  <a:pos x="T0" y="T1"/>
                </a:cxn>
                <a:cxn ang="0">
                  <a:pos x="T2" y="T3"/>
                </a:cxn>
                <a:cxn ang="0">
                  <a:pos x="T4" y="T5"/>
                </a:cxn>
                <a:cxn ang="0">
                  <a:pos x="T6" y="T7"/>
                </a:cxn>
                <a:cxn ang="0">
                  <a:pos x="T8" y="T9"/>
                </a:cxn>
                <a:cxn ang="0">
                  <a:pos x="T10" y="T11"/>
                </a:cxn>
              </a:cxnLst>
              <a:rect l="0" t="0" r="r" b="b"/>
              <a:pathLst>
                <a:path w="1383" h="1065">
                  <a:moveTo>
                    <a:pt x="1383" y="0"/>
                  </a:moveTo>
                  <a:lnTo>
                    <a:pt x="317" y="1065"/>
                  </a:lnTo>
                  <a:lnTo>
                    <a:pt x="0" y="1065"/>
                  </a:lnTo>
                  <a:lnTo>
                    <a:pt x="0" y="998"/>
                  </a:lnTo>
                  <a:lnTo>
                    <a:pt x="999" y="0"/>
                  </a:lnTo>
                  <a:lnTo>
                    <a:pt x="1383" y="0"/>
                  </a:lnTo>
                  <a:close/>
                </a:path>
              </a:pathLst>
            </a:custGeom>
            <a:solidFill>
              <a:srgbClr val="FFFFFF">
                <a:alpha val="15000"/>
              </a:srgbClr>
            </a:solidFill>
            <a:ln>
              <a:noFill/>
            </a:ln>
          </p:spPr>
          <p:txBody>
            <a:bodyPr anchor="ctr"/>
            <a:lstStyle/>
            <a:p>
              <a:pPr algn="ctr"/>
              <a:endParaRPr/>
            </a:p>
          </p:txBody>
        </p:sp>
        <p:sp>
          <p:nvSpPr>
            <p:cNvPr id="73" name="îšḻïḓê">
              <a:extLst>
                <a:ext uri="{FF2B5EF4-FFF2-40B4-BE49-F238E27FC236}">
                  <a16:creationId xmlns:a16="http://schemas.microsoft.com/office/drawing/2014/main" id="{0A0AE116-C7F1-4931-8491-017F0B50A318}"/>
                </a:ext>
              </a:extLst>
            </p:cNvPr>
            <p:cNvSpPr/>
            <p:nvPr/>
          </p:nvSpPr>
          <p:spPr bwMode="auto">
            <a:xfrm>
              <a:off x="5835651" y="2068513"/>
              <a:ext cx="2301875" cy="1690688"/>
            </a:xfrm>
            <a:custGeom>
              <a:avLst/>
              <a:gdLst>
                <a:gd name="T0" fmla="*/ 1450 w 1450"/>
                <a:gd name="T1" fmla="*/ 0 h 1065"/>
                <a:gd name="T2" fmla="*/ 384 w 1450"/>
                <a:gd name="T3" fmla="*/ 1065 h 1065"/>
                <a:gd name="T4" fmla="*/ 0 w 1450"/>
                <a:gd name="T5" fmla="*/ 1065 h 1065"/>
                <a:gd name="T6" fmla="*/ 1064 w 1450"/>
                <a:gd name="T7" fmla="*/ 0 h 1065"/>
                <a:gd name="T8" fmla="*/ 1450 w 1450"/>
                <a:gd name="T9" fmla="*/ 0 h 1065"/>
              </a:gdLst>
              <a:ahLst/>
              <a:cxnLst>
                <a:cxn ang="0">
                  <a:pos x="T0" y="T1"/>
                </a:cxn>
                <a:cxn ang="0">
                  <a:pos x="T2" y="T3"/>
                </a:cxn>
                <a:cxn ang="0">
                  <a:pos x="T4" y="T5"/>
                </a:cxn>
                <a:cxn ang="0">
                  <a:pos x="T6" y="T7"/>
                </a:cxn>
                <a:cxn ang="0">
                  <a:pos x="T8" y="T9"/>
                </a:cxn>
              </a:cxnLst>
              <a:rect l="0" t="0" r="r" b="b"/>
              <a:pathLst>
                <a:path w="1450" h="1065">
                  <a:moveTo>
                    <a:pt x="1450" y="0"/>
                  </a:moveTo>
                  <a:lnTo>
                    <a:pt x="384" y="1065"/>
                  </a:lnTo>
                  <a:lnTo>
                    <a:pt x="0" y="1065"/>
                  </a:lnTo>
                  <a:lnTo>
                    <a:pt x="1064" y="0"/>
                  </a:lnTo>
                  <a:lnTo>
                    <a:pt x="1450" y="0"/>
                  </a:lnTo>
                  <a:close/>
                </a:path>
              </a:pathLst>
            </a:custGeom>
            <a:solidFill>
              <a:srgbClr val="FFFFFF">
                <a:alpha val="15000"/>
              </a:srgbClr>
            </a:solidFill>
            <a:ln>
              <a:noFill/>
            </a:ln>
          </p:spPr>
          <p:txBody>
            <a:bodyPr anchor="ctr"/>
            <a:lstStyle/>
            <a:p>
              <a:pPr algn="ctr"/>
              <a:endParaRPr/>
            </a:p>
          </p:txBody>
        </p:sp>
        <p:sp>
          <p:nvSpPr>
            <p:cNvPr id="74" name="i$1ïďe">
              <a:extLst>
                <a:ext uri="{FF2B5EF4-FFF2-40B4-BE49-F238E27FC236}">
                  <a16:creationId xmlns:a16="http://schemas.microsoft.com/office/drawing/2014/main" id="{56A0CDA1-7651-401F-9877-6151AC2D7967}"/>
                </a:ext>
              </a:extLst>
            </p:cNvPr>
            <p:cNvSpPr/>
            <p:nvPr/>
          </p:nvSpPr>
          <p:spPr bwMode="auto">
            <a:xfrm>
              <a:off x="3681413" y="3249613"/>
              <a:ext cx="1917700" cy="1350963"/>
            </a:xfrm>
            <a:custGeom>
              <a:avLst/>
              <a:gdLst>
                <a:gd name="T0" fmla="*/ 503 w 519"/>
                <a:gd name="T1" fmla="*/ 0 h 366"/>
                <a:gd name="T2" fmla="*/ 16 w 519"/>
                <a:gd name="T3" fmla="*/ 0 h 366"/>
                <a:gd name="T4" fmla="*/ 0 w 519"/>
                <a:gd name="T5" fmla="*/ 16 h 366"/>
                <a:gd name="T6" fmla="*/ 0 w 519"/>
                <a:gd name="T7" fmla="*/ 350 h 366"/>
                <a:gd name="T8" fmla="*/ 16 w 519"/>
                <a:gd name="T9" fmla="*/ 366 h 366"/>
                <a:gd name="T10" fmla="*/ 36 w 519"/>
                <a:gd name="T11" fmla="*/ 366 h 366"/>
                <a:gd name="T12" fmla="*/ 36 w 519"/>
                <a:gd name="T13" fmla="*/ 366 h 366"/>
                <a:gd name="T14" fmla="*/ 37 w 519"/>
                <a:gd name="T15" fmla="*/ 366 h 366"/>
                <a:gd name="T16" fmla="*/ 51 w 519"/>
                <a:gd name="T17" fmla="*/ 366 h 366"/>
                <a:gd name="T18" fmla="*/ 131 w 519"/>
                <a:gd name="T19" fmla="*/ 366 h 366"/>
                <a:gd name="T20" fmla="*/ 483 w 519"/>
                <a:gd name="T21" fmla="*/ 366 h 366"/>
                <a:gd name="T22" fmla="*/ 483 w 519"/>
                <a:gd name="T23" fmla="*/ 366 h 366"/>
                <a:gd name="T24" fmla="*/ 503 w 519"/>
                <a:gd name="T25" fmla="*/ 366 h 366"/>
                <a:gd name="T26" fmla="*/ 519 w 519"/>
                <a:gd name="T27" fmla="*/ 350 h 366"/>
                <a:gd name="T28" fmla="*/ 519 w 519"/>
                <a:gd name="T29" fmla="*/ 16 h 366"/>
                <a:gd name="T30" fmla="*/ 503 w 519"/>
                <a:gd name="T31"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9" h="366">
                  <a:moveTo>
                    <a:pt x="503" y="0"/>
                  </a:moveTo>
                  <a:cubicBezTo>
                    <a:pt x="16" y="0"/>
                    <a:pt x="16" y="0"/>
                    <a:pt x="16" y="0"/>
                  </a:cubicBezTo>
                  <a:cubicBezTo>
                    <a:pt x="7" y="0"/>
                    <a:pt x="0" y="7"/>
                    <a:pt x="0" y="16"/>
                  </a:cubicBezTo>
                  <a:cubicBezTo>
                    <a:pt x="0" y="350"/>
                    <a:pt x="0" y="350"/>
                    <a:pt x="0" y="350"/>
                  </a:cubicBezTo>
                  <a:cubicBezTo>
                    <a:pt x="0" y="359"/>
                    <a:pt x="7" y="366"/>
                    <a:pt x="16" y="366"/>
                  </a:cubicBezTo>
                  <a:cubicBezTo>
                    <a:pt x="36" y="366"/>
                    <a:pt x="36" y="366"/>
                    <a:pt x="36" y="366"/>
                  </a:cubicBezTo>
                  <a:cubicBezTo>
                    <a:pt x="36" y="366"/>
                    <a:pt x="36" y="366"/>
                    <a:pt x="36" y="366"/>
                  </a:cubicBezTo>
                  <a:cubicBezTo>
                    <a:pt x="37" y="366"/>
                    <a:pt x="37" y="366"/>
                    <a:pt x="37" y="366"/>
                  </a:cubicBezTo>
                  <a:cubicBezTo>
                    <a:pt x="51" y="366"/>
                    <a:pt x="51" y="366"/>
                    <a:pt x="51" y="366"/>
                  </a:cubicBezTo>
                  <a:cubicBezTo>
                    <a:pt x="131" y="366"/>
                    <a:pt x="131" y="366"/>
                    <a:pt x="131" y="366"/>
                  </a:cubicBezTo>
                  <a:cubicBezTo>
                    <a:pt x="483" y="366"/>
                    <a:pt x="483" y="366"/>
                    <a:pt x="483" y="366"/>
                  </a:cubicBezTo>
                  <a:cubicBezTo>
                    <a:pt x="483" y="366"/>
                    <a:pt x="483" y="366"/>
                    <a:pt x="483" y="366"/>
                  </a:cubicBezTo>
                  <a:cubicBezTo>
                    <a:pt x="503" y="366"/>
                    <a:pt x="503" y="366"/>
                    <a:pt x="503" y="366"/>
                  </a:cubicBezTo>
                  <a:cubicBezTo>
                    <a:pt x="512" y="366"/>
                    <a:pt x="519" y="359"/>
                    <a:pt x="519" y="350"/>
                  </a:cubicBezTo>
                  <a:cubicBezTo>
                    <a:pt x="519" y="16"/>
                    <a:pt x="519" y="16"/>
                    <a:pt x="519" y="16"/>
                  </a:cubicBezTo>
                  <a:cubicBezTo>
                    <a:pt x="519" y="7"/>
                    <a:pt x="512" y="0"/>
                    <a:pt x="503" y="0"/>
                  </a:cubicBezTo>
                </a:path>
              </a:pathLst>
            </a:custGeom>
            <a:solidFill>
              <a:srgbClr val="000000">
                <a:alpha val="15000"/>
              </a:srgbClr>
            </a:solidFill>
            <a:ln>
              <a:noFill/>
            </a:ln>
          </p:spPr>
          <p:txBody>
            <a:bodyPr anchor="ctr"/>
            <a:lstStyle/>
            <a:p>
              <a:pPr algn="ctr"/>
              <a:endParaRPr/>
            </a:p>
          </p:txBody>
        </p:sp>
        <p:sp>
          <p:nvSpPr>
            <p:cNvPr id="75" name="is1ïḑé">
              <a:extLst>
                <a:ext uri="{FF2B5EF4-FFF2-40B4-BE49-F238E27FC236}">
                  <a16:creationId xmlns:a16="http://schemas.microsoft.com/office/drawing/2014/main" id="{29E9B40C-A9B8-4DA1-83B1-71ABF72AAC62}"/>
                </a:ext>
              </a:extLst>
            </p:cNvPr>
            <p:cNvSpPr/>
            <p:nvPr/>
          </p:nvSpPr>
          <p:spPr bwMode="auto">
            <a:xfrm>
              <a:off x="3570288" y="3249613"/>
              <a:ext cx="1920875" cy="1350963"/>
            </a:xfrm>
            <a:custGeom>
              <a:avLst/>
              <a:gdLst>
                <a:gd name="T0" fmla="*/ 504 w 520"/>
                <a:gd name="T1" fmla="*/ 366 h 366"/>
                <a:gd name="T2" fmla="*/ 16 w 520"/>
                <a:gd name="T3" fmla="*/ 366 h 366"/>
                <a:gd name="T4" fmla="*/ 0 w 520"/>
                <a:gd name="T5" fmla="*/ 350 h 366"/>
                <a:gd name="T6" fmla="*/ 0 w 520"/>
                <a:gd name="T7" fmla="*/ 16 h 366"/>
                <a:gd name="T8" fmla="*/ 16 w 520"/>
                <a:gd name="T9" fmla="*/ 0 h 366"/>
                <a:gd name="T10" fmla="*/ 504 w 520"/>
                <a:gd name="T11" fmla="*/ 0 h 366"/>
                <a:gd name="T12" fmla="*/ 520 w 520"/>
                <a:gd name="T13" fmla="*/ 16 h 366"/>
                <a:gd name="T14" fmla="*/ 520 w 520"/>
                <a:gd name="T15" fmla="*/ 350 h 366"/>
                <a:gd name="T16" fmla="*/ 504 w 520"/>
                <a:gd name="T17" fmla="*/ 36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0" h="366">
                  <a:moveTo>
                    <a:pt x="504" y="366"/>
                  </a:moveTo>
                  <a:cubicBezTo>
                    <a:pt x="16" y="366"/>
                    <a:pt x="16" y="366"/>
                    <a:pt x="16" y="366"/>
                  </a:cubicBezTo>
                  <a:cubicBezTo>
                    <a:pt x="7" y="366"/>
                    <a:pt x="0" y="359"/>
                    <a:pt x="0" y="350"/>
                  </a:cubicBezTo>
                  <a:cubicBezTo>
                    <a:pt x="0" y="16"/>
                    <a:pt x="0" y="16"/>
                    <a:pt x="0" y="16"/>
                  </a:cubicBezTo>
                  <a:cubicBezTo>
                    <a:pt x="0" y="7"/>
                    <a:pt x="7" y="0"/>
                    <a:pt x="16" y="0"/>
                  </a:cubicBezTo>
                  <a:cubicBezTo>
                    <a:pt x="504" y="0"/>
                    <a:pt x="504" y="0"/>
                    <a:pt x="504" y="0"/>
                  </a:cubicBezTo>
                  <a:cubicBezTo>
                    <a:pt x="513" y="0"/>
                    <a:pt x="520" y="7"/>
                    <a:pt x="520" y="16"/>
                  </a:cubicBezTo>
                  <a:cubicBezTo>
                    <a:pt x="520" y="350"/>
                    <a:pt x="520" y="350"/>
                    <a:pt x="520" y="350"/>
                  </a:cubicBezTo>
                  <a:cubicBezTo>
                    <a:pt x="520" y="359"/>
                    <a:pt x="513" y="366"/>
                    <a:pt x="504" y="366"/>
                  </a:cubicBezTo>
                </a:path>
              </a:pathLst>
            </a:custGeom>
            <a:solidFill>
              <a:srgbClr val="0016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lïḍê">
              <a:extLst>
                <a:ext uri="{FF2B5EF4-FFF2-40B4-BE49-F238E27FC236}">
                  <a16:creationId xmlns:a16="http://schemas.microsoft.com/office/drawing/2014/main" id="{A524480E-C36B-4D02-BC9D-3335C8F4D3D7}"/>
                </a:ext>
              </a:extLst>
            </p:cNvPr>
            <p:cNvSpPr/>
            <p:nvPr/>
          </p:nvSpPr>
          <p:spPr bwMode="auto">
            <a:xfrm>
              <a:off x="3703638" y="3249613"/>
              <a:ext cx="1655763" cy="1350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7" name="ïślïḑê">
              <a:extLst>
                <a:ext uri="{FF2B5EF4-FFF2-40B4-BE49-F238E27FC236}">
                  <a16:creationId xmlns:a16="http://schemas.microsoft.com/office/drawing/2014/main" id="{78F03B84-A61E-412D-883A-6261F180E280}"/>
                </a:ext>
              </a:extLst>
            </p:cNvPr>
            <p:cNvSpPr/>
            <p:nvPr/>
          </p:nvSpPr>
          <p:spPr bwMode="auto">
            <a:xfrm>
              <a:off x="3703638" y="3249613"/>
              <a:ext cx="1655763"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8" name="í$ľïḓé">
              <a:extLst>
                <a:ext uri="{FF2B5EF4-FFF2-40B4-BE49-F238E27FC236}">
                  <a16:creationId xmlns:a16="http://schemas.microsoft.com/office/drawing/2014/main" id="{7F1AE7BD-4D7E-41C8-8C64-0F7A26F11E5E}"/>
                </a:ext>
              </a:extLst>
            </p:cNvPr>
            <p:cNvSpPr/>
            <p:nvPr/>
          </p:nvSpPr>
          <p:spPr bwMode="auto">
            <a:xfrm>
              <a:off x="3703638" y="3249613"/>
              <a:ext cx="1651000" cy="80963"/>
            </a:xfrm>
            <a:custGeom>
              <a:avLst/>
              <a:gdLst>
                <a:gd name="T0" fmla="*/ 1040 w 1040"/>
                <a:gd name="T1" fmla="*/ 0 h 51"/>
                <a:gd name="T2" fmla="*/ 1040 w 1040"/>
                <a:gd name="T3" fmla="*/ 51 h 51"/>
                <a:gd name="T4" fmla="*/ 0 w 1040"/>
                <a:gd name="T5" fmla="*/ 51 h 51"/>
                <a:gd name="T6" fmla="*/ 0 w 1040"/>
                <a:gd name="T7" fmla="*/ 0 h 51"/>
                <a:gd name="T8" fmla="*/ 0 w 1040"/>
                <a:gd name="T9" fmla="*/ 0 h 51"/>
                <a:gd name="T10" fmla="*/ 1040 w 1040"/>
                <a:gd name="T11" fmla="*/ 0 h 51"/>
                <a:gd name="T12" fmla="*/ 1040 w 1040"/>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1040" h="51">
                  <a:moveTo>
                    <a:pt x="1040" y="0"/>
                  </a:moveTo>
                  <a:lnTo>
                    <a:pt x="1040" y="51"/>
                  </a:lnTo>
                  <a:lnTo>
                    <a:pt x="0" y="51"/>
                  </a:lnTo>
                  <a:lnTo>
                    <a:pt x="0" y="0"/>
                  </a:lnTo>
                  <a:lnTo>
                    <a:pt x="0" y="0"/>
                  </a:lnTo>
                  <a:lnTo>
                    <a:pt x="1040" y="0"/>
                  </a:lnTo>
                  <a:lnTo>
                    <a:pt x="1040" y="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śľïdê">
              <a:extLst>
                <a:ext uri="{FF2B5EF4-FFF2-40B4-BE49-F238E27FC236}">
                  <a16:creationId xmlns:a16="http://schemas.microsoft.com/office/drawing/2014/main" id="{EF0B0364-0333-44DF-8E90-2FD29C441EFC}"/>
                </a:ext>
              </a:extLst>
            </p:cNvPr>
            <p:cNvSpPr/>
            <p:nvPr/>
          </p:nvSpPr>
          <p:spPr bwMode="auto">
            <a:xfrm>
              <a:off x="3703638" y="3249613"/>
              <a:ext cx="1651000" cy="80963"/>
            </a:xfrm>
            <a:custGeom>
              <a:avLst/>
              <a:gdLst>
                <a:gd name="T0" fmla="*/ 1040 w 1040"/>
                <a:gd name="T1" fmla="*/ 0 h 51"/>
                <a:gd name="T2" fmla="*/ 1040 w 1040"/>
                <a:gd name="T3" fmla="*/ 51 h 51"/>
                <a:gd name="T4" fmla="*/ 0 w 1040"/>
                <a:gd name="T5" fmla="*/ 51 h 51"/>
                <a:gd name="T6" fmla="*/ 0 w 1040"/>
                <a:gd name="T7" fmla="*/ 0 h 51"/>
                <a:gd name="T8" fmla="*/ 0 w 1040"/>
                <a:gd name="T9" fmla="*/ 0 h 51"/>
                <a:gd name="T10" fmla="*/ 1040 w 1040"/>
                <a:gd name="T11" fmla="*/ 0 h 51"/>
                <a:gd name="T12" fmla="*/ 1040 w 1040"/>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1040" h="51">
                  <a:moveTo>
                    <a:pt x="1040" y="0"/>
                  </a:moveTo>
                  <a:lnTo>
                    <a:pt x="1040" y="51"/>
                  </a:lnTo>
                  <a:lnTo>
                    <a:pt x="0" y="51"/>
                  </a:lnTo>
                  <a:lnTo>
                    <a:pt x="0" y="0"/>
                  </a:lnTo>
                  <a:lnTo>
                    <a:pt x="0" y="0"/>
                  </a:lnTo>
                  <a:lnTo>
                    <a:pt x="1040" y="0"/>
                  </a:lnTo>
                  <a:lnTo>
                    <a:pt x="10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ŝlïde">
              <a:extLst>
                <a:ext uri="{FF2B5EF4-FFF2-40B4-BE49-F238E27FC236}">
                  <a16:creationId xmlns:a16="http://schemas.microsoft.com/office/drawing/2014/main" id="{74DBABFF-F7EB-4849-9596-A470D3B276E8}"/>
                </a:ext>
              </a:extLst>
            </p:cNvPr>
            <p:cNvSpPr/>
            <p:nvPr/>
          </p:nvSpPr>
          <p:spPr bwMode="auto">
            <a:xfrm>
              <a:off x="4095751" y="3268663"/>
              <a:ext cx="871538" cy="36513"/>
            </a:xfrm>
            <a:custGeom>
              <a:avLst/>
              <a:gdLst>
                <a:gd name="T0" fmla="*/ 231 w 236"/>
                <a:gd name="T1" fmla="*/ 10 h 10"/>
                <a:gd name="T2" fmla="*/ 5 w 236"/>
                <a:gd name="T3" fmla="*/ 10 h 10"/>
                <a:gd name="T4" fmla="*/ 0 w 236"/>
                <a:gd name="T5" fmla="*/ 5 h 10"/>
                <a:gd name="T6" fmla="*/ 5 w 236"/>
                <a:gd name="T7" fmla="*/ 0 h 10"/>
                <a:gd name="T8" fmla="*/ 231 w 236"/>
                <a:gd name="T9" fmla="*/ 0 h 10"/>
                <a:gd name="T10" fmla="*/ 236 w 236"/>
                <a:gd name="T11" fmla="*/ 5 h 10"/>
                <a:gd name="T12" fmla="*/ 231 w 236"/>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36" h="10">
                  <a:moveTo>
                    <a:pt x="231" y="10"/>
                  </a:moveTo>
                  <a:cubicBezTo>
                    <a:pt x="5" y="10"/>
                    <a:pt x="5" y="10"/>
                    <a:pt x="5" y="10"/>
                  </a:cubicBezTo>
                  <a:cubicBezTo>
                    <a:pt x="2" y="10"/>
                    <a:pt x="0" y="8"/>
                    <a:pt x="0" y="5"/>
                  </a:cubicBezTo>
                  <a:cubicBezTo>
                    <a:pt x="0" y="3"/>
                    <a:pt x="2" y="0"/>
                    <a:pt x="5" y="0"/>
                  </a:cubicBezTo>
                  <a:cubicBezTo>
                    <a:pt x="231" y="0"/>
                    <a:pt x="231" y="0"/>
                    <a:pt x="231" y="0"/>
                  </a:cubicBezTo>
                  <a:cubicBezTo>
                    <a:pt x="234" y="0"/>
                    <a:pt x="236" y="3"/>
                    <a:pt x="236" y="5"/>
                  </a:cubicBezTo>
                  <a:cubicBezTo>
                    <a:pt x="236" y="8"/>
                    <a:pt x="234" y="10"/>
                    <a:pt x="2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šľïḑê">
              <a:extLst>
                <a:ext uri="{FF2B5EF4-FFF2-40B4-BE49-F238E27FC236}">
                  <a16:creationId xmlns:a16="http://schemas.microsoft.com/office/drawing/2014/main" id="{E1B6230A-7003-4F5C-9B65-37F60F9EC4CF}"/>
                </a:ext>
              </a:extLst>
            </p:cNvPr>
            <p:cNvSpPr/>
            <p:nvPr/>
          </p:nvSpPr>
          <p:spPr bwMode="auto">
            <a:xfrm>
              <a:off x="3703638" y="4191000"/>
              <a:ext cx="1651000" cy="344488"/>
            </a:xfrm>
            <a:custGeom>
              <a:avLst/>
              <a:gdLst>
                <a:gd name="T0" fmla="*/ 1040 w 1040"/>
                <a:gd name="T1" fmla="*/ 3 h 217"/>
                <a:gd name="T2" fmla="*/ 1040 w 1040"/>
                <a:gd name="T3" fmla="*/ 217 h 217"/>
                <a:gd name="T4" fmla="*/ 0 w 1040"/>
                <a:gd name="T5" fmla="*/ 217 h 217"/>
                <a:gd name="T6" fmla="*/ 0 w 1040"/>
                <a:gd name="T7" fmla="*/ 3 h 217"/>
                <a:gd name="T8" fmla="*/ 0 w 1040"/>
                <a:gd name="T9" fmla="*/ 0 h 217"/>
                <a:gd name="T10" fmla="*/ 1040 w 1040"/>
                <a:gd name="T11" fmla="*/ 0 h 217"/>
                <a:gd name="T12" fmla="*/ 1040 w 1040"/>
                <a:gd name="T13" fmla="*/ 3 h 217"/>
              </a:gdLst>
              <a:ahLst/>
              <a:cxnLst>
                <a:cxn ang="0">
                  <a:pos x="T0" y="T1"/>
                </a:cxn>
                <a:cxn ang="0">
                  <a:pos x="T2" y="T3"/>
                </a:cxn>
                <a:cxn ang="0">
                  <a:pos x="T4" y="T5"/>
                </a:cxn>
                <a:cxn ang="0">
                  <a:pos x="T6" y="T7"/>
                </a:cxn>
                <a:cxn ang="0">
                  <a:pos x="T8" y="T9"/>
                </a:cxn>
                <a:cxn ang="0">
                  <a:pos x="T10" y="T11"/>
                </a:cxn>
                <a:cxn ang="0">
                  <a:pos x="T12" y="T13"/>
                </a:cxn>
              </a:cxnLst>
              <a:rect l="0" t="0" r="r" b="b"/>
              <a:pathLst>
                <a:path w="1040" h="217">
                  <a:moveTo>
                    <a:pt x="1040" y="3"/>
                  </a:moveTo>
                  <a:lnTo>
                    <a:pt x="1040" y="217"/>
                  </a:lnTo>
                  <a:lnTo>
                    <a:pt x="0" y="217"/>
                  </a:lnTo>
                  <a:lnTo>
                    <a:pt x="0" y="3"/>
                  </a:lnTo>
                  <a:lnTo>
                    <a:pt x="0" y="0"/>
                  </a:lnTo>
                  <a:lnTo>
                    <a:pt x="1040" y="0"/>
                  </a:lnTo>
                  <a:lnTo>
                    <a:pt x="1040" y="3"/>
                  </a:ln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ïṣľïdè">
              <a:extLst>
                <a:ext uri="{FF2B5EF4-FFF2-40B4-BE49-F238E27FC236}">
                  <a16:creationId xmlns:a16="http://schemas.microsoft.com/office/drawing/2014/main" id="{4A51804B-04F7-439B-B9C3-DCDE57205806}"/>
                </a:ext>
              </a:extLst>
            </p:cNvPr>
            <p:cNvSpPr/>
            <p:nvPr/>
          </p:nvSpPr>
          <p:spPr bwMode="auto">
            <a:xfrm>
              <a:off x="4494213" y="3965575"/>
              <a:ext cx="103188" cy="100013"/>
            </a:xfrm>
            <a:prstGeom prst="ellipse">
              <a:avLst/>
            </a:pr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sļiḑé">
              <a:extLst>
                <a:ext uri="{FF2B5EF4-FFF2-40B4-BE49-F238E27FC236}">
                  <a16:creationId xmlns:a16="http://schemas.microsoft.com/office/drawing/2014/main" id="{10CC1F04-0ED7-4F5C-8A58-CC2EF884E430}"/>
                </a:ext>
              </a:extLst>
            </p:cNvPr>
            <p:cNvSpPr/>
            <p:nvPr/>
          </p:nvSpPr>
          <p:spPr bwMode="auto">
            <a:xfrm>
              <a:off x="4419601" y="4079875"/>
              <a:ext cx="166688" cy="22225"/>
            </a:xfrm>
            <a:custGeom>
              <a:avLst/>
              <a:gdLst>
                <a:gd name="T0" fmla="*/ 42 w 45"/>
                <a:gd name="T1" fmla="*/ 6 h 6"/>
                <a:gd name="T2" fmla="*/ 3 w 45"/>
                <a:gd name="T3" fmla="*/ 6 h 6"/>
                <a:gd name="T4" fmla="*/ 0 w 45"/>
                <a:gd name="T5" fmla="*/ 3 h 6"/>
                <a:gd name="T6" fmla="*/ 3 w 45"/>
                <a:gd name="T7" fmla="*/ 0 h 6"/>
                <a:gd name="T8" fmla="*/ 42 w 45"/>
                <a:gd name="T9" fmla="*/ 0 h 6"/>
                <a:gd name="T10" fmla="*/ 45 w 45"/>
                <a:gd name="T11" fmla="*/ 3 h 6"/>
                <a:gd name="T12" fmla="*/ 42 w 4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5" h="6">
                  <a:moveTo>
                    <a:pt x="42" y="6"/>
                  </a:moveTo>
                  <a:cubicBezTo>
                    <a:pt x="3" y="6"/>
                    <a:pt x="3" y="6"/>
                    <a:pt x="3" y="6"/>
                  </a:cubicBezTo>
                  <a:cubicBezTo>
                    <a:pt x="1" y="6"/>
                    <a:pt x="0" y="4"/>
                    <a:pt x="0" y="3"/>
                  </a:cubicBezTo>
                  <a:cubicBezTo>
                    <a:pt x="0" y="1"/>
                    <a:pt x="1" y="0"/>
                    <a:pt x="3" y="0"/>
                  </a:cubicBezTo>
                  <a:cubicBezTo>
                    <a:pt x="42" y="0"/>
                    <a:pt x="42" y="0"/>
                    <a:pt x="42" y="0"/>
                  </a:cubicBezTo>
                  <a:cubicBezTo>
                    <a:pt x="44" y="0"/>
                    <a:pt x="45" y="1"/>
                    <a:pt x="45" y="3"/>
                  </a:cubicBezTo>
                  <a:cubicBezTo>
                    <a:pt x="45" y="4"/>
                    <a:pt x="44" y="6"/>
                    <a:pt x="42"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ľíḋè">
              <a:extLst>
                <a:ext uri="{FF2B5EF4-FFF2-40B4-BE49-F238E27FC236}">
                  <a16:creationId xmlns:a16="http://schemas.microsoft.com/office/drawing/2014/main" id="{C43885EE-DBF0-4D3D-BFDB-7135BAE27405}"/>
                </a:ext>
              </a:extLst>
            </p:cNvPr>
            <p:cNvSpPr/>
            <p:nvPr/>
          </p:nvSpPr>
          <p:spPr bwMode="auto">
            <a:xfrm>
              <a:off x="4594226" y="4079875"/>
              <a:ext cx="77788" cy="22225"/>
            </a:xfrm>
            <a:custGeom>
              <a:avLst/>
              <a:gdLst>
                <a:gd name="T0" fmla="*/ 18 w 21"/>
                <a:gd name="T1" fmla="*/ 6 h 6"/>
                <a:gd name="T2" fmla="*/ 3 w 21"/>
                <a:gd name="T3" fmla="*/ 6 h 6"/>
                <a:gd name="T4" fmla="*/ 0 w 21"/>
                <a:gd name="T5" fmla="*/ 3 h 6"/>
                <a:gd name="T6" fmla="*/ 3 w 21"/>
                <a:gd name="T7" fmla="*/ 0 h 6"/>
                <a:gd name="T8" fmla="*/ 18 w 21"/>
                <a:gd name="T9" fmla="*/ 0 h 6"/>
                <a:gd name="T10" fmla="*/ 21 w 21"/>
                <a:gd name="T11" fmla="*/ 3 h 6"/>
                <a:gd name="T12" fmla="*/ 18 w 2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18" y="6"/>
                  </a:moveTo>
                  <a:cubicBezTo>
                    <a:pt x="3" y="6"/>
                    <a:pt x="3" y="6"/>
                    <a:pt x="3" y="6"/>
                  </a:cubicBezTo>
                  <a:cubicBezTo>
                    <a:pt x="1" y="6"/>
                    <a:pt x="0" y="4"/>
                    <a:pt x="0" y="3"/>
                  </a:cubicBezTo>
                  <a:cubicBezTo>
                    <a:pt x="0" y="1"/>
                    <a:pt x="1" y="0"/>
                    <a:pt x="3" y="0"/>
                  </a:cubicBezTo>
                  <a:cubicBezTo>
                    <a:pt x="18" y="0"/>
                    <a:pt x="18" y="0"/>
                    <a:pt x="18" y="0"/>
                  </a:cubicBezTo>
                  <a:cubicBezTo>
                    <a:pt x="20" y="0"/>
                    <a:pt x="21" y="1"/>
                    <a:pt x="21" y="3"/>
                  </a:cubicBezTo>
                  <a:cubicBezTo>
                    <a:pt x="21" y="4"/>
                    <a:pt x="20" y="6"/>
                    <a:pt x="18"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iṩ1íḍé">
              <a:extLst>
                <a:ext uri="{FF2B5EF4-FFF2-40B4-BE49-F238E27FC236}">
                  <a16:creationId xmlns:a16="http://schemas.microsoft.com/office/drawing/2014/main" id="{0385DAD9-270F-45A2-97CB-C10FED132CB1}"/>
                </a:ext>
              </a:extLst>
            </p:cNvPr>
            <p:cNvSpPr/>
            <p:nvPr/>
          </p:nvSpPr>
          <p:spPr bwMode="auto">
            <a:xfrm>
              <a:off x="4878388" y="3965575"/>
              <a:ext cx="103188" cy="100013"/>
            </a:xfrm>
            <a:prstGeom prst="ellipse">
              <a:avLst/>
            </a:pr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îšlidé">
              <a:extLst>
                <a:ext uri="{FF2B5EF4-FFF2-40B4-BE49-F238E27FC236}">
                  <a16:creationId xmlns:a16="http://schemas.microsoft.com/office/drawing/2014/main" id="{059197A3-4710-4633-9D2F-0BE09915FBE1}"/>
                </a:ext>
              </a:extLst>
            </p:cNvPr>
            <p:cNvSpPr/>
            <p:nvPr/>
          </p:nvSpPr>
          <p:spPr bwMode="auto">
            <a:xfrm>
              <a:off x="4833938" y="4079875"/>
              <a:ext cx="77788" cy="22225"/>
            </a:xfrm>
            <a:custGeom>
              <a:avLst/>
              <a:gdLst>
                <a:gd name="T0" fmla="*/ 18 w 21"/>
                <a:gd name="T1" fmla="*/ 6 h 6"/>
                <a:gd name="T2" fmla="*/ 3 w 21"/>
                <a:gd name="T3" fmla="*/ 6 h 6"/>
                <a:gd name="T4" fmla="*/ 0 w 21"/>
                <a:gd name="T5" fmla="*/ 3 h 6"/>
                <a:gd name="T6" fmla="*/ 3 w 21"/>
                <a:gd name="T7" fmla="*/ 0 h 6"/>
                <a:gd name="T8" fmla="*/ 18 w 21"/>
                <a:gd name="T9" fmla="*/ 0 h 6"/>
                <a:gd name="T10" fmla="*/ 21 w 21"/>
                <a:gd name="T11" fmla="*/ 3 h 6"/>
                <a:gd name="T12" fmla="*/ 18 w 2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18" y="6"/>
                  </a:moveTo>
                  <a:cubicBezTo>
                    <a:pt x="3" y="6"/>
                    <a:pt x="3" y="6"/>
                    <a:pt x="3" y="6"/>
                  </a:cubicBezTo>
                  <a:cubicBezTo>
                    <a:pt x="2" y="6"/>
                    <a:pt x="0" y="4"/>
                    <a:pt x="0" y="3"/>
                  </a:cubicBezTo>
                  <a:cubicBezTo>
                    <a:pt x="0" y="1"/>
                    <a:pt x="2" y="0"/>
                    <a:pt x="3" y="0"/>
                  </a:cubicBezTo>
                  <a:cubicBezTo>
                    <a:pt x="18" y="0"/>
                    <a:pt x="18" y="0"/>
                    <a:pt x="18" y="0"/>
                  </a:cubicBezTo>
                  <a:cubicBezTo>
                    <a:pt x="20" y="0"/>
                    <a:pt x="21" y="1"/>
                    <a:pt x="21" y="3"/>
                  </a:cubicBezTo>
                  <a:cubicBezTo>
                    <a:pt x="21" y="4"/>
                    <a:pt x="20" y="6"/>
                    <a:pt x="18"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ṣļîďe">
              <a:extLst>
                <a:ext uri="{FF2B5EF4-FFF2-40B4-BE49-F238E27FC236}">
                  <a16:creationId xmlns:a16="http://schemas.microsoft.com/office/drawing/2014/main" id="{20B96DCE-FC99-4E33-B146-FBA43D5C16A8}"/>
                </a:ext>
              </a:extLst>
            </p:cNvPr>
            <p:cNvSpPr/>
            <p:nvPr/>
          </p:nvSpPr>
          <p:spPr bwMode="auto">
            <a:xfrm>
              <a:off x="4919663" y="4079875"/>
              <a:ext cx="106363" cy="22225"/>
            </a:xfrm>
            <a:custGeom>
              <a:avLst/>
              <a:gdLst>
                <a:gd name="T0" fmla="*/ 26 w 29"/>
                <a:gd name="T1" fmla="*/ 6 h 6"/>
                <a:gd name="T2" fmla="*/ 3 w 29"/>
                <a:gd name="T3" fmla="*/ 6 h 6"/>
                <a:gd name="T4" fmla="*/ 0 w 29"/>
                <a:gd name="T5" fmla="*/ 3 h 6"/>
                <a:gd name="T6" fmla="*/ 3 w 29"/>
                <a:gd name="T7" fmla="*/ 0 h 6"/>
                <a:gd name="T8" fmla="*/ 26 w 29"/>
                <a:gd name="T9" fmla="*/ 0 h 6"/>
                <a:gd name="T10" fmla="*/ 29 w 29"/>
                <a:gd name="T11" fmla="*/ 3 h 6"/>
                <a:gd name="T12" fmla="*/ 26 w 29"/>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9" h="6">
                  <a:moveTo>
                    <a:pt x="26" y="6"/>
                  </a:moveTo>
                  <a:cubicBezTo>
                    <a:pt x="3" y="6"/>
                    <a:pt x="3" y="6"/>
                    <a:pt x="3" y="6"/>
                  </a:cubicBezTo>
                  <a:cubicBezTo>
                    <a:pt x="1" y="6"/>
                    <a:pt x="0" y="4"/>
                    <a:pt x="0" y="3"/>
                  </a:cubicBezTo>
                  <a:cubicBezTo>
                    <a:pt x="0" y="1"/>
                    <a:pt x="1" y="0"/>
                    <a:pt x="3" y="0"/>
                  </a:cubicBezTo>
                  <a:cubicBezTo>
                    <a:pt x="26" y="0"/>
                    <a:pt x="26" y="0"/>
                    <a:pt x="26" y="0"/>
                  </a:cubicBezTo>
                  <a:cubicBezTo>
                    <a:pt x="27" y="0"/>
                    <a:pt x="29" y="1"/>
                    <a:pt x="29" y="3"/>
                  </a:cubicBezTo>
                  <a:cubicBezTo>
                    <a:pt x="29" y="4"/>
                    <a:pt x="27" y="6"/>
                    <a:pt x="26"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iṥlïḋe">
              <a:extLst>
                <a:ext uri="{FF2B5EF4-FFF2-40B4-BE49-F238E27FC236}">
                  <a16:creationId xmlns:a16="http://schemas.microsoft.com/office/drawing/2014/main" id="{ECFFB0AA-C467-47D4-8FE5-09B7B2421393}"/>
                </a:ext>
              </a:extLst>
            </p:cNvPr>
            <p:cNvSpPr/>
            <p:nvPr/>
          </p:nvSpPr>
          <p:spPr bwMode="auto">
            <a:xfrm>
              <a:off x="4095751" y="3965575"/>
              <a:ext cx="98425" cy="100013"/>
            </a:xfrm>
            <a:prstGeom prst="ellipse">
              <a:avLst/>
            </a:pr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ṡ1îḋê">
              <a:extLst>
                <a:ext uri="{FF2B5EF4-FFF2-40B4-BE49-F238E27FC236}">
                  <a16:creationId xmlns:a16="http://schemas.microsoft.com/office/drawing/2014/main" id="{447709B0-301C-4115-B0F1-2131EB21E1DD}"/>
                </a:ext>
              </a:extLst>
            </p:cNvPr>
            <p:cNvSpPr/>
            <p:nvPr/>
          </p:nvSpPr>
          <p:spPr bwMode="auto">
            <a:xfrm>
              <a:off x="4087813" y="4079875"/>
              <a:ext cx="80963" cy="22225"/>
            </a:xfrm>
            <a:custGeom>
              <a:avLst/>
              <a:gdLst>
                <a:gd name="T0" fmla="*/ 19 w 22"/>
                <a:gd name="T1" fmla="*/ 6 h 6"/>
                <a:gd name="T2" fmla="*/ 3 w 22"/>
                <a:gd name="T3" fmla="*/ 6 h 6"/>
                <a:gd name="T4" fmla="*/ 0 w 22"/>
                <a:gd name="T5" fmla="*/ 3 h 6"/>
                <a:gd name="T6" fmla="*/ 3 w 22"/>
                <a:gd name="T7" fmla="*/ 0 h 6"/>
                <a:gd name="T8" fmla="*/ 19 w 22"/>
                <a:gd name="T9" fmla="*/ 0 h 6"/>
                <a:gd name="T10" fmla="*/ 22 w 22"/>
                <a:gd name="T11" fmla="*/ 3 h 6"/>
                <a:gd name="T12" fmla="*/ 19 w 2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2" h="6">
                  <a:moveTo>
                    <a:pt x="19" y="6"/>
                  </a:moveTo>
                  <a:cubicBezTo>
                    <a:pt x="3" y="6"/>
                    <a:pt x="3" y="6"/>
                    <a:pt x="3" y="6"/>
                  </a:cubicBezTo>
                  <a:cubicBezTo>
                    <a:pt x="2" y="6"/>
                    <a:pt x="0" y="4"/>
                    <a:pt x="0" y="3"/>
                  </a:cubicBezTo>
                  <a:cubicBezTo>
                    <a:pt x="0" y="1"/>
                    <a:pt x="2" y="0"/>
                    <a:pt x="3" y="0"/>
                  </a:cubicBezTo>
                  <a:cubicBezTo>
                    <a:pt x="19" y="0"/>
                    <a:pt x="19" y="0"/>
                    <a:pt x="19" y="0"/>
                  </a:cubicBezTo>
                  <a:cubicBezTo>
                    <a:pt x="20" y="0"/>
                    <a:pt x="22" y="1"/>
                    <a:pt x="22" y="3"/>
                  </a:cubicBezTo>
                  <a:cubicBezTo>
                    <a:pt x="22" y="4"/>
                    <a:pt x="20" y="6"/>
                    <a:pt x="19"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ïṡļiḓe">
              <a:extLst>
                <a:ext uri="{FF2B5EF4-FFF2-40B4-BE49-F238E27FC236}">
                  <a16:creationId xmlns:a16="http://schemas.microsoft.com/office/drawing/2014/main" id="{4908710A-52F7-4315-9585-E2AC3FC1989E}"/>
                </a:ext>
              </a:extLst>
            </p:cNvPr>
            <p:cNvSpPr/>
            <p:nvPr/>
          </p:nvSpPr>
          <p:spPr bwMode="auto">
            <a:xfrm>
              <a:off x="4035426" y="4079875"/>
              <a:ext cx="44450" cy="22225"/>
            </a:xfrm>
            <a:custGeom>
              <a:avLst/>
              <a:gdLst>
                <a:gd name="T0" fmla="*/ 9 w 12"/>
                <a:gd name="T1" fmla="*/ 6 h 6"/>
                <a:gd name="T2" fmla="*/ 3 w 12"/>
                <a:gd name="T3" fmla="*/ 6 h 6"/>
                <a:gd name="T4" fmla="*/ 0 w 12"/>
                <a:gd name="T5" fmla="*/ 3 h 6"/>
                <a:gd name="T6" fmla="*/ 3 w 12"/>
                <a:gd name="T7" fmla="*/ 0 h 6"/>
                <a:gd name="T8" fmla="*/ 9 w 12"/>
                <a:gd name="T9" fmla="*/ 0 h 6"/>
                <a:gd name="T10" fmla="*/ 12 w 12"/>
                <a:gd name="T11" fmla="*/ 3 h 6"/>
                <a:gd name="T12" fmla="*/ 9 w 1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9" y="6"/>
                  </a:moveTo>
                  <a:cubicBezTo>
                    <a:pt x="3" y="6"/>
                    <a:pt x="3" y="6"/>
                    <a:pt x="3" y="6"/>
                  </a:cubicBezTo>
                  <a:cubicBezTo>
                    <a:pt x="1" y="6"/>
                    <a:pt x="0" y="4"/>
                    <a:pt x="0" y="3"/>
                  </a:cubicBezTo>
                  <a:cubicBezTo>
                    <a:pt x="0" y="1"/>
                    <a:pt x="1" y="0"/>
                    <a:pt x="3" y="0"/>
                  </a:cubicBezTo>
                  <a:cubicBezTo>
                    <a:pt x="9" y="0"/>
                    <a:pt x="9" y="0"/>
                    <a:pt x="9" y="0"/>
                  </a:cubicBezTo>
                  <a:cubicBezTo>
                    <a:pt x="11" y="0"/>
                    <a:pt x="12" y="1"/>
                    <a:pt x="12" y="3"/>
                  </a:cubicBezTo>
                  <a:cubicBezTo>
                    <a:pt x="12" y="4"/>
                    <a:pt x="11" y="6"/>
                    <a:pt x="9"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ṣlîḋe">
              <a:extLst>
                <a:ext uri="{FF2B5EF4-FFF2-40B4-BE49-F238E27FC236}">
                  <a16:creationId xmlns:a16="http://schemas.microsoft.com/office/drawing/2014/main" id="{AD7F9E60-CBA4-4B09-BAD5-56D0067921C5}"/>
                </a:ext>
              </a:extLst>
            </p:cNvPr>
            <p:cNvSpPr/>
            <p:nvPr/>
          </p:nvSpPr>
          <p:spPr bwMode="auto">
            <a:xfrm>
              <a:off x="4176713" y="4079875"/>
              <a:ext cx="73025" cy="22225"/>
            </a:xfrm>
            <a:custGeom>
              <a:avLst/>
              <a:gdLst>
                <a:gd name="T0" fmla="*/ 17 w 20"/>
                <a:gd name="T1" fmla="*/ 6 h 6"/>
                <a:gd name="T2" fmla="*/ 3 w 20"/>
                <a:gd name="T3" fmla="*/ 6 h 6"/>
                <a:gd name="T4" fmla="*/ 0 w 20"/>
                <a:gd name="T5" fmla="*/ 3 h 6"/>
                <a:gd name="T6" fmla="*/ 3 w 20"/>
                <a:gd name="T7" fmla="*/ 0 h 6"/>
                <a:gd name="T8" fmla="*/ 17 w 20"/>
                <a:gd name="T9" fmla="*/ 0 h 6"/>
                <a:gd name="T10" fmla="*/ 20 w 20"/>
                <a:gd name="T11" fmla="*/ 3 h 6"/>
                <a:gd name="T12" fmla="*/ 17 w 2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0" h="6">
                  <a:moveTo>
                    <a:pt x="17" y="6"/>
                  </a:moveTo>
                  <a:cubicBezTo>
                    <a:pt x="3" y="6"/>
                    <a:pt x="3" y="6"/>
                    <a:pt x="3" y="6"/>
                  </a:cubicBezTo>
                  <a:cubicBezTo>
                    <a:pt x="2" y="6"/>
                    <a:pt x="0" y="4"/>
                    <a:pt x="0" y="3"/>
                  </a:cubicBezTo>
                  <a:cubicBezTo>
                    <a:pt x="0" y="1"/>
                    <a:pt x="2" y="0"/>
                    <a:pt x="3" y="0"/>
                  </a:cubicBezTo>
                  <a:cubicBezTo>
                    <a:pt x="17" y="0"/>
                    <a:pt x="17" y="0"/>
                    <a:pt x="17" y="0"/>
                  </a:cubicBezTo>
                  <a:cubicBezTo>
                    <a:pt x="19" y="0"/>
                    <a:pt x="20" y="1"/>
                    <a:pt x="20" y="3"/>
                  </a:cubicBezTo>
                  <a:cubicBezTo>
                    <a:pt x="20" y="4"/>
                    <a:pt x="19" y="6"/>
                    <a:pt x="17"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iṩ1ïḓê">
              <a:extLst>
                <a:ext uri="{FF2B5EF4-FFF2-40B4-BE49-F238E27FC236}">
                  <a16:creationId xmlns:a16="http://schemas.microsoft.com/office/drawing/2014/main" id="{D78870CC-B844-4D38-847D-08A9EEC4D98C}"/>
                </a:ext>
              </a:extLst>
            </p:cNvPr>
            <p:cNvSpPr/>
            <p:nvPr/>
          </p:nvSpPr>
          <p:spPr bwMode="auto">
            <a:xfrm>
              <a:off x="3932238" y="4246563"/>
              <a:ext cx="339725" cy="244475"/>
            </a:xfrm>
            <a:custGeom>
              <a:avLst/>
              <a:gdLst>
                <a:gd name="T0" fmla="*/ 92 w 92"/>
                <a:gd name="T1" fmla="*/ 4 h 66"/>
                <a:gd name="T2" fmla="*/ 92 w 92"/>
                <a:gd name="T3" fmla="*/ 62 h 66"/>
                <a:gd name="T4" fmla="*/ 88 w 92"/>
                <a:gd name="T5" fmla="*/ 66 h 66"/>
                <a:gd name="T6" fmla="*/ 5 w 92"/>
                <a:gd name="T7" fmla="*/ 66 h 66"/>
                <a:gd name="T8" fmla="*/ 0 w 92"/>
                <a:gd name="T9" fmla="*/ 62 h 66"/>
                <a:gd name="T10" fmla="*/ 0 w 92"/>
                <a:gd name="T11" fmla="*/ 4 h 66"/>
                <a:gd name="T12" fmla="*/ 5 w 92"/>
                <a:gd name="T13" fmla="*/ 0 h 66"/>
                <a:gd name="T14" fmla="*/ 88 w 92"/>
                <a:gd name="T15" fmla="*/ 0 h 66"/>
                <a:gd name="T16" fmla="*/ 92 w 92"/>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6">
                  <a:moveTo>
                    <a:pt x="92" y="4"/>
                  </a:moveTo>
                  <a:cubicBezTo>
                    <a:pt x="92" y="62"/>
                    <a:pt x="92" y="62"/>
                    <a:pt x="92" y="62"/>
                  </a:cubicBezTo>
                  <a:cubicBezTo>
                    <a:pt x="92" y="64"/>
                    <a:pt x="90" y="66"/>
                    <a:pt x="88" y="66"/>
                  </a:cubicBezTo>
                  <a:cubicBezTo>
                    <a:pt x="5" y="66"/>
                    <a:pt x="5" y="66"/>
                    <a:pt x="5" y="66"/>
                  </a:cubicBezTo>
                  <a:cubicBezTo>
                    <a:pt x="2" y="66"/>
                    <a:pt x="0" y="64"/>
                    <a:pt x="0" y="62"/>
                  </a:cubicBezTo>
                  <a:cubicBezTo>
                    <a:pt x="0" y="4"/>
                    <a:pt x="0" y="4"/>
                    <a:pt x="0" y="4"/>
                  </a:cubicBezTo>
                  <a:cubicBezTo>
                    <a:pt x="0" y="2"/>
                    <a:pt x="2" y="0"/>
                    <a:pt x="5" y="0"/>
                  </a:cubicBezTo>
                  <a:cubicBezTo>
                    <a:pt x="88" y="0"/>
                    <a:pt x="88" y="0"/>
                    <a:pt x="88" y="0"/>
                  </a:cubicBezTo>
                  <a:cubicBezTo>
                    <a:pt x="90" y="0"/>
                    <a:pt x="92" y="2"/>
                    <a:pt x="92" y="4"/>
                  </a:cubicBezTo>
                  <a:close/>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iSlíḋê">
              <a:extLst>
                <a:ext uri="{FF2B5EF4-FFF2-40B4-BE49-F238E27FC236}">
                  <a16:creationId xmlns:a16="http://schemas.microsoft.com/office/drawing/2014/main" id="{5D9D7F60-FB3C-44E8-BBD4-0E0392D13E7E}"/>
                </a:ext>
              </a:extLst>
            </p:cNvPr>
            <p:cNvSpPr/>
            <p:nvPr/>
          </p:nvSpPr>
          <p:spPr bwMode="auto">
            <a:xfrm>
              <a:off x="4360863" y="4246563"/>
              <a:ext cx="339725" cy="244475"/>
            </a:xfrm>
            <a:custGeom>
              <a:avLst/>
              <a:gdLst>
                <a:gd name="T0" fmla="*/ 92 w 92"/>
                <a:gd name="T1" fmla="*/ 4 h 66"/>
                <a:gd name="T2" fmla="*/ 92 w 92"/>
                <a:gd name="T3" fmla="*/ 62 h 66"/>
                <a:gd name="T4" fmla="*/ 88 w 92"/>
                <a:gd name="T5" fmla="*/ 66 h 66"/>
                <a:gd name="T6" fmla="*/ 4 w 92"/>
                <a:gd name="T7" fmla="*/ 66 h 66"/>
                <a:gd name="T8" fmla="*/ 0 w 92"/>
                <a:gd name="T9" fmla="*/ 62 h 66"/>
                <a:gd name="T10" fmla="*/ 0 w 92"/>
                <a:gd name="T11" fmla="*/ 4 h 66"/>
                <a:gd name="T12" fmla="*/ 4 w 92"/>
                <a:gd name="T13" fmla="*/ 0 h 66"/>
                <a:gd name="T14" fmla="*/ 88 w 92"/>
                <a:gd name="T15" fmla="*/ 0 h 66"/>
                <a:gd name="T16" fmla="*/ 92 w 92"/>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6">
                  <a:moveTo>
                    <a:pt x="92" y="4"/>
                  </a:moveTo>
                  <a:cubicBezTo>
                    <a:pt x="92" y="62"/>
                    <a:pt x="92" y="62"/>
                    <a:pt x="92" y="62"/>
                  </a:cubicBezTo>
                  <a:cubicBezTo>
                    <a:pt x="92" y="64"/>
                    <a:pt x="90" y="66"/>
                    <a:pt x="88" y="66"/>
                  </a:cubicBezTo>
                  <a:cubicBezTo>
                    <a:pt x="4" y="66"/>
                    <a:pt x="4" y="66"/>
                    <a:pt x="4" y="66"/>
                  </a:cubicBezTo>
                  <a:cubicBezTo>
                    <a:pt x="2" y="66"/>
                    <a:pt x="0" y="64"/>
                    <a:pt x="0" y="62"/>
                  </a:cubicBezTo>
                  <a:cubicBezTo>
                    <a:pt x="0" y="4"/>
                    <a:pt x="0" y="4"/>
                    <a:pt x="0" y="4"/>
                  </a:cubicBezTo>
                  <a:cubicBezTo>
                    <a:pt x="0" y="2"/>
                    <a:pt x="2" y="0"/>
                    <a:pt x="4" y="0"/>
                  </a:cubicBezTo>
                  <a:cubicBezTo>
                    <a:pt x="88" y="0"/>
                    <a:pt x="88" y="0"/>
                    <a:pt x="88" y="0"/>
                  </a:cubicBezTo>
                  <a:cubicBezTo>
                    <a:pt x="90" y="0"/>
                    <a:pt x="92" y="2"/>
                    <a:pt x="92" y="4"/>
                  </a:cubicBezTo>
                  <a:close/>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isliďê">
              <a:extLst>
                <a:ext uri="{FF2B5EF4-FFF2-40B4-BE49-F238E27FC236}">
                  <a16:creationId xmlns:a16="http://schemas.microsoft.com/office/drawing/2014/main" id="{2FDAC8CB-EFC4-411F-80BE-D0C15C68BA55}"/>
                </a:ext>
              </a:extLst>
            </p:cNvPr>
            <p:cNvSpPr/>
            <p:nvPr/>
          </p:nvSpPr>
          <p:spPr bwMode="auto">
            <a:xfrm>
              <a:off x="4789488" y="4246563"/>
              <a:ext cx="336550" cy="244475"/>
            </a:xfrm>
            <a:custGeom>
              <a:avLst/>
              <a:gdLst>
                <a:gd name="T0" fmla="*/ 91 w 91"/>
                <a:gd name="T1" fmla="*/ 4 h 66"/>
                <a:gd name="T2" fmla="*/ 91 w 91"/>
                <a:gd name="T3" fmla="*/ 62 h 66"/>
                <a:gd name="T4" fmla="*/ 87 w 91"/>
                <a:gd name="T5" fmla="*/ 66 h 66"/>
                <a:gd name="T6" fmla="*/ 4 w 91"/>
                <a:gd name="T7" fmla="*/ 66 h 66"/>
                <a:gd name="T8" fmla="*/ 0 w 91"/>
                <a:gd name="T9" fmla="*/ 62 h 66"/>
                <a:gd name="T10" fmla="*/ 0 w 91"/>
                <a:gd name="T11" fmla="*/ 4 h 66"/>
                <a:gd name="T12" fmla="*/ 4 w 91"/>
                <a:gd name="T13" fmla="*/ 0 h 66"/>
                <a:gd name="T14" fmla="*/ 87 w 91"/>
                <a:gd name="T15" fmla="*/ 0 h 66"/>
                <a:gd name="T16" fmla="*/ 91 w 91"/>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66">
                  <a:moveTo>
                    <a:pt x="91" y="4"/>
                  </a:moveTo>
                  <a:cubicBezTo>
                    <a:pt x="91" y="62"/>
                    <a:pt x="91" y="62"/>
                    <a:pt x="91" y="62"/>
                  </a:cubicBezTo>
                  <a:cubicBezTo>
                    <a:pt x="91" y="64"/>
                    <a:pt x="89" y="66"/>
                    <a:pt x="87" y="66"/>
                  </a:cubicBezTo>
                  <a:cubicBezTo>
                    <a:pt x="4" y="66"/>
                    <a:pt x="4" y="66"/>
                    <a:pt x="4" y="66"/>
                  </a:cubicBezTo>
                  <a:cubicBezTo>
                    <a:pt x="2" y="66"/>
                    <a:pt x="0" y="64"/>
                    <a:pt x="0" y="62"/>
                  </a:cubicBezTo>
                  <a:cubicBezTo>
                    <a:pt x="0" y="4"/>
                    <a:pt x="0" y="4"/>
                    <a:pt x="0" y="4"/>
                  </a:cubicBezTo>
                  <a:cubicBezTo>
                    <a:pt x="0" y="2"/>
                    <a:pt x="2" y="0"/>
                    <a:pt x="4" y="0"/>
                  </a:cubicBezTo>
                  <a:cubicBezTo>
                    <a:pt x="87" y="0"/>
                    <a:pt x="87" y="0"/>
                    <a:pt x="87" y="0"/>
                  </a:cubicBezTo>
                  <a:cubicBezTo>
                    <a:pt x="89" y="0"/>
                    <a:pt x="91" y="2"/>
                    <a:pt x="91" y="4"/>
                  </a:cubicBezTo>
                  <a:close/>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sļíḍé">
              <a:extLst>
                <a:ext uri="{FF2B5EF4-FFF2-40B4-BE49-F238E27FC236}">
                  <a16:creationId xmlns:a16="http://schemas.microsoft.com/office/drawing/2014/main" id="{FE42F1AA-058D-4920-95DB-EF18072520FE}"/>
                </a:ext>
              </a:extLst>
            </p:cNvPr>
            <p:cNvSpPr/>
            <p:nvPr/>
          </p:nvSpPr>
          <p:spPr bwMode="auto">
            <a:xfrm>
              <a:off x="3913188" y="3363913"/>
              <a:ext cx="77788" cy="74613"/>
            </a:xfrm>
            <a:custGeom>
              <a:avLst/>
              <a:gdLst>
                <a:gd name="T0" fmla="*/ 16 w 21"/>
                <a:gd name="T1" fmla="*/ 20 h 20"/>
                <a:gd name="T2" fmla="*/ 5 w 21"/>
                <a:gd name="T3" fmla="*/ 20 h 20"/>
                <a:gd name="T4" fmla="*/ 0 w 21"/>
                <a:gd name="T5" fmla="*/ 15 h 20"/>
                <a:gd name="T6" fmla="*/ 0 w 21"/>
                <a:gd name="T7" fmla="*/ 6 h 20"/>
                <a:gd name="T8" fmla="*/ 5 w 21"/>
                <a:gd name="T9" fmla="*/ 0 h 20"/>
                <a:gd name="T10" fmla="*/ 16 w 21"/>
                <a:gd name="T11" fmla="*/ 0 h 20"/>
                <a:gd name="T12" fmla="*/ 21 w 21"/>
                <a:gd name="T13" fmla="*/ 6 h 20"/>
                <a:gd name="T14" fmla="*/ 21 w 21"/>
                <a:gd name="T15" fmla="*/ 15 h 20"/>
                <a:gd name="T16" fmla="*/ 16 w 2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6" y="20"/>
                  </a:moveTo>
                  <a:cubicBezTo>
                    <a:pt x="5" y="20"/>
                    <a:pt x="5" y="20"/>
                    <a:pt x="5" y="20"/>
                  </a:cubicBezTo>
                  <a:cubicBezTo>
                    <a:pt x="2" y="20"/>
                    <a:pt x="0" y="18"/>
                    <a:pt x="0" y="15"/>
                  </a:cubicBezTo>
                  <a:cubicBezTo>
                    <a:pt x="0" y="6"/>
                    <a:pt x="0" y="6"/>
                    <a:pt x="0" y="6"/>
                  </a:cubicBezTo>
                  <a:cubicBezTo>
                    <a:pt x="0" y="3"/>
                    <a:pt x="2" y="0"/>
                    <a:pt x="5" y="0"/>
                  </a:cubicBezTo>
                  <a:cubicBezTo>
                    <a:pt x="16" y="0"/>
                    <a:pt x="16" y="0"/>
                    <a:pt x="16" y="0"/>
                  </a:cubicBezTo>
                  <a:cubicBezTo>
                    <a:pt x="18" y="0"/>
                    <a:pt x="21" y="3"/>
                    <a:pt x="21" y="6"/>
                  </a:cubicBezTo>
                  <a:cubicBezTo>
                    <a:pt x="21" y="15"/>
                    <a:pt x="21" y="15"/>
                    <a:pt x="21" y="15"/>
                  </a:cubicBezTo>
                  <a:cubicBezTo>
                    <a:pt x="21" y="18"/>
                    <a:pt x="18" y="20"/>
                    <a:pt x="16" y="20"/>
                  </a:cubicBezTo>
                  <a:close/>
                </a:path>
              </a:pathLst>
            </a:cu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ṡḻíďè">
              <a:extLst>
                <a:ext uri="{FF2B5EF4-FFF2-40B4-BE49-F238E27FC236}">
                  <a16:creationId xmlns:a16="http://schemas.microsoft.com/office/drawing/2014/main" id="{C4D6A03A-A2B0-443E-90D5-FC258B4A526D}"/>
                </a:ext>
              </a:extLst>
            </p:cNvPr>
            <p:cNvSpPr/>
            <p:nvPr/>
          </p:nvSpPr>
          <p:spPr bwMode="auto">
            <a:xfrm>
              <a:off x="4508501" y="3390900"/>
              <a:ext cx="77788" cy="20638"/>
            </a:xfrm>
            <a:custGeom>
              <a:avLst/>
              <a:gdLst>
                <a:gd name="T0" fmla="*/ 18 w 21"/>
                <a:gd name="T1" fmla="*/ 6 h 6"/>
                <a:gd name="T2" fmla="*/ 3 w 21"/>
                <a:gd name="T3" fmla="*/ 6 h 6"/>
                <a:gd name="T4" fmla="*/ 0 w 21"/>
                <a:gd name="T5" fmla="*/ 3 h 6"/>
                <a:gd name="T6" fmla="*/ 3 w 21"/>
                <a:gd name="T7" fmla="*/ 0 h 6"/>
                <a:gd name="T8" fmla="*/ 18 w 21"/>
                <a:gd name="T9" fmla="*/ 0 h 6"/>
                <a:gd name="T10" fmla="*/ 21 w 21"/>
                <a:gd name="T11" fmla="*/ 3 h 6"/>
                <a:gd name="T12" fmla="*/ 18 w 2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18" y="6"/>
                  </a:moveTo>
                  <a:cubicBezTo>
                    <a:pt x="3" y="6"/>
                    <a:pt x="3" y="6"/>
                    <a:pt x="3" y="6"/>
                  </a:cubicBezTo>
                  <a:cubicBezTo>
                    <a:pt x="1" y="6"/>
                    <a:pt x="0" y="5"/>
                    <a:pt x="0" y="3"/>
                  </a:cubicBezTo>
                  <a:cubicBezTo>
                    <a:pt x="0" y="2"/>
                    <a:pt x="1" y="0"/>
                    <a:pt x="3" y="0"/>
                  </a:cubicBezTo>
                  <a:cubicBezTo>
                    <a:pt x="18" y="0"/>
                    <a:pt x="18" y="0"/>
                    <a:pt x="18" y="0"/>
                  </a:cubicBezTo>
                  <a:cubicBezTo>
                    <a:pt x="20" y="0"/>
                    <a:pt x="21" y="2"/>
                    <a:pt x="21" y="3"/>
                  </a:cubicBezTo>
                  <a:cubicBezTo>
                    <a:pt x="21" y="5"/>
                    <a:pt x="20" y="6"/>
                    <a:pt x="18"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ïṩlïḓé">
              <a:extLst>
                <a:ext uri="{FF2B5EF4-FFF2-40B4-BE49-F238E27FC236}">
                  <a16:creationId xmlns:a16="http://schemas.microsoft.com/office/drawing/2014/main" id="{581DAC86-2C25-42A0-8E9D-11A308B20A3C}"/>
                </a:ext>
              </a:extLst>
            </p:cNvPr>
            <p:cNvSpPr/>
            <p:nvPr/>
          </p:nvSpPr>
          <p:spPr bwMode="auto">
            <a:xfrm>
              <a:off x="4852988" y="3390900"/>
              <a:ext cx="173038" cy="20638"/>
            </a:xfrm>
            <a:custGeom>
              <a:avLst/>
              <a:gdLst>
                <a:gd name="T0" fmla="*/ 44 w 47"/>
                <a:gd name="T1" fmla="*/ 6 h 6"/>
                <a:gd name="T2" fmla="*/ 3 w 47"/>
                <a:gd name="T3" fmla="*/ 6 h 6"/>
                <a:gd name="T4" fmla="*/ 0 w 47"/>
                <a:gd name="T5" fmla="*/ 3 h 6"/>
                <a:gd name="T6" fmla="*/ 3 w 47"/>
                <a:gd name="T7" fmla="*/ 0 h 6"/>
                <a:gd name="T8" fmla="*/ 44 w 47"/>
                <a:gd name="T9" fmla="*/ 0 h 6"/>
                <a:gd name="T10" fmla="*/ 47 w 47"/>
                <a:gd name="T11" fmla="*/ 3 h 6"/>
                <a:gd name="T12" fmla="*/ 44 w 47"/>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7" h="6">
                  <a:moveTo>
                    <a:pt x="44" y="6"/>
                  </a:moveTo>
                  <a:cubicBezTo>
                    <a:pt x="3" y="6"/>
                    <a:pt x="3" y="6"/>
                    <a:pt x="3" y="6"/>
                  </a:cubicBezTo>
                  <a:cubicBezTo>
                    <a:pt x="1" y="6"/>
                    <a:pt x="0" y="5"/>
                    <a:pt x="0" y="3"/>
                  </a:cubicBezTo>
                  <a:cubicBezTo>
                    <a:pt x="0" y="2"/>
                    <a:pt x="1" y="0"/>
                    <a:pt x="3" y="0"/>
                  </a:cubicBezTo>
                  <a:cubicBezTo>
                    <a:pt x="44" y="0"/>
                    <a:pt x="44" y="0"/>
                    <a:pt x="44" y="0"/>
                  </a:cubicBezTo>
                  <a:cubicBezTo>
                    <a:pt x="46" y="0"/>
                    <a:pt x="47" y="2"/>
                    <a:pt x="47" y="3"/>
                  </a:cubicBezTo>
                  <a:cubicBezTo>
                    <a:pt x="47" y="5"/>
                    <a:pt x="46" y="6"/>
                    <a:pt x="44"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ṩļiḍe">
              <a:extLst>
                <a:ext uri="{FF2B5EF4-FFF2-40B4-BE49-F238E27FC236}">
                  <a16:creationId xmlns:a16="http://schemas.microsoft.com/office/drawing/2014/main" id="{0C9110FA-34FC-4DFD-8D2E-E54C816BEAD7}"/>
                </a:ext>
              </a:extLst>
            </p:cNvPr>
            <p:cNvSpPr/>
            <p:nvPr/>
          </p:nvSpPr>
          <p:spPr bwMode="auto">
            <a:xfrm>
              <a:off x="5048251" y="3390900"/>
              <a:ext cx="100013" cy="20638"/>
            </a:xfrm>
            <a:custGeom>
              <a:avLst/>
              <a:gdLst>
                <a:gd name="T0" fmla="*/ 25 w 27"/>
                <a:gd name="T1" fmla="*/ 6 h 6"/>
                <a:gd name="T2" fmla="*/ 2 w 27"/>
                <a:gd name="T3" fmla="*/ 6 h 6"/>
                <a:gd name="T4" fmla="*/ 0 w 27"/>
                <a:gd name="T5" fmla="*/ 4 h 6"/>
                <a:gd name="T6" fmla="*/ 0 w 27"/>
                <a:gd name="T7" fmla="*/ 2 h 6"/>
                <a:gd name="T8" fmla="*/ 2 w 27"/>
                <a:gd name="T9" fmla="*/ 0 h 6"/>
                <a:gd name="T10" fmla="*/ 25 w 27"/>
                <a:gd name="T11" fmla="*/ 0 h 6"/>
                <a:gd name="T12" fmla="*/ 27 w 27"/>
                <a:gd name="T13" fmla="*/ 2 h 6"/>
                <a:gd name="T14" fmla="*/ 27 w 27"/>
                <a:gd name="T15" fmla="*/ 4 h 6"/>
                <a:gd name="T16" fmla="*/ 25 w 2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6">
                  <a:moveTo>
                    <a:pt x="25" y="6"/>
                  </a:moveTo>
                  <a:cubicBezTo>
                    <a:pt x="2" y="6"/>
                    <a:pt x="2" y="6"/>
                    <a:pt x="2" y="6"/>
                  </a:cubicBezTo>
                  <a:cubicBezTo>
                    <a:pt x="1" y="6"/>
                    <a:pt x="0" y="5"/>
                    <a:pt x="0" y="4"/>
                  </a:cubicBezTo>
                  <a:cubicBezTo>
                    <a:pt x="0" y="2"/>
                    <a:pt x="0" y="2"/>
                    <a:pt x="0" y="2"/>
                  </a:cubicBezTo>
                  <a:cubicBezTo>
                    <a:pt x="0" y="1"/>
                    <a:pt x="1" y="0"/>
                    <a:pt x="2" y="0"/>
                  </a:cubicBezTo>
                  <a:cubicBezTo>
                    <a:pt x="25" y="0"/>
                    <a:pt x="25" y="0"/>
                    <a:pt x="25" y="0"/>
                  </a:cubicBezTo>
                  <a:cubicBezTo>
                    <a:pt x="26" y="0"/>
                    <a:pt x="27" y="1"/>
                    <a:pt x="27" y="2"/>
                  </a:cubicBezTo>
                  <a:cubicBezTo>
                    <a:pt x="27" y="4"/>
                    <a:pt x="27" y="4"/>
                    <a:pt x="27" y="4"/>
                  </a:cubicBezTo>
                  <a:cubicBezTo>
                    <a:pt x="27" y="5"/>
                    <a:pt x="26" y="6"/>
                    <a:pt x="25"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îṩ1ïḓé">
              <a:extLst>
                <a:ext uri="{FF2B5EF4-FFF2-40B4-BE49-F238E27FC236}">
                  <a16:creationId xmlns:a16="http://schemas.microsoft.com/office/drawing/2014/main" id="{19592BE5-B2DE-4791-9BD3-0FCF14FC44A2}"/>
                </a:ext>
              </a:extLst>
            </p:cNvPr>
            <p:cNvSpPr/>
            <p:nvPr/>
          </p:nvSpPr>
          <p:spPr bwMode="auto">
            <a:xfrm>
              <a:off x="4622801" y="3390900"/>
              <a:ext cx="138113" cy="20638"/>
            </a:xfrm>
            <a:custGeom>
              <a:avLst/>
              <a:gdLst>
                <a:gd name="T0" fmla="*/ 34 w 37"/>
                <a:gd name="T1" fmla="*/ 6 h 6"/>
                <a:gd name="T2" fmla="*/ 3 w 37"/>
                <a:gd name="T3" fmla="*/ 6 h 6"/>
                <a:gd name="T4" fmla="*/ 0 w 37"/>
                <a:gd name="T5" fmla="*/ 3 h 6"/>
                <a:gd name="T6" fmla="*/ 3 w 37"/>
                <a:gd name="T7" fmla="*/ 0 h 6"/>
                <a:gd name="T8" fmla="*/ 34 w 37"/>
                <a:gd name="T9" fmla="*/ 0 h 6"/>
                <a:gd name="T10" fmla="*/ 37 w 37"/>
                <a:gd name="T11" fmla="*/ 3 h 6"/>
                <a:gd name="T12" fmla="*/ 34 w 37"/>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7" h="6">
                  <a:moveTo>
                    <a:pt x="34" y="6"/>
                  </a:moveTo>
                  <a:cubicBezTo>
                    <a:pt x="3" y="6"/>
                    <a:pt x="3" y="6"/>
                    <a:pt x="3" y="6"/>
                  </a:cubicBezTo>
                  <a:cubicBezTo>
                    <a:pt x="1" y="6"/>
                    <a:pt x="0" y="5"/>
                    <a:pt x="0" y="3"/>
                  </a:cubicBezTo>
                  <a:cubicBezTo>
                    <a:pt x="0" y="2"/>
                    <a:pt x="1" y="0"/>
                    <a:pt x="3" y="0"/>
                  </a:cubicBezTo>
                  <a:cubicBezTo>
                    <a:pt x="34" y="0"/>
                    <a:pt x="34" y="0"/>
                    <a:pt x="34" y="0"/>
                  </a:cubicBezTo>
                  <a:cubicBezTo>
                    <a:pt x="36" y="0"/>
                    <a:pt x="37" y="2"/>
                    <a:pt x="37" y="3"/>
                  </a:cubicBezTo>
                  <a:cubicBezTo>
                    <a:pt x="37" y="5"/>
                    <a:pt x="36" y="6"/>
                    <a:pt x="34"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ṥļíde">
              <a:extLst>
                <a:ext uri="{FF2B5EF4-FFF2-40B4-BE49-F238E27FC236}">
                  <a16:creationId xmlns:a16="http://schemas.microsoft.com/office/drawing/2014/main" id="{3F33C81C-2F0A-418F-8787-86F1FCB4DB84}"/>
                </a:ext>
              </a:extLst>
            </p:cNvPr>
            <p:cNvSpPr/>
            <p:nvPr/>
          </p:nvSpPr>
          <p:spPr bwMode="auto">
            <a:xfrm>
              <a:off x="4767263" y="3390900"/>
              <a:ext cx="55563" cy="20638"/>
            </a:xfrm>
            <a:custGeom>
              <a:avLst/>
              <a:gdLst>
                <a:gd name="T0" fmla="*/ 12 w 15"/>
                <a:gd name="T1" fmla="*/ 6 h 6"/>
                <a:gd name="T2" fmla="*/ 3 w 15"/>
                <a:gd name="T3" fmla="*/ 6 h 6"/>
                <a:gd name="T4" fmla="*/ 0 w 15"/>
                <a:gd name="T5" fmla="*/ 3 h 6"/>
                <a:gd name="T6" fmla="*/ 3 w 15"/>
                <a:gd name="T7" fmla="*/ 0 h 6"/>
                <a:gd name="T8" fmla="*/ 12 w 15"/>
                <a:gd name="T9" fmla="*/ 0 h 6"/>
                <a:gd name="T10" fmla="*/ 15 w 15"/>
                <a:gd name="T11" fmla="*/ 3 h 6"/>
                <a:gd name="T12" fmla="*/ 12 w 1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5" h="6">
                  <a:moveTo>
                    <a:pt x="12" y="6"/>
                  </a:moveTo>
                  <a:cubicBezTo>
                    <a:pt x="3" y="6"/>
                    <a:pt x="3" y="6"/>
                    <a:pt x="3" y="6"/>
                  </a:cubicBezTo>
                  <a:cubicBezTo>
                    <a:pt x="1" y="6"/>
                    <a:pt x="0" y="5"/>
                    <a:pt x="0" y="3"/>
                  </a:cubicBezTo>
                  <a:cubicBezTo>
                    <a:pt x="0" y="2"/>
                    <a:pt x="1" y="0"/>
                    <a:pt x="3" y="0"/>
                  </a:cubicBezTo>
                  <a:cubicBezTo>
                    <a:pt x="12" y="0"/>
                    <a:pt x="12" y="0"/>
                    <a:pt x="12" y="0"/>
                  </a:cubicBezTo>
                  <a:cubicBezTo>
                    <a:pt x="14" y="0"/>
                    <a:pt x="15" y="2"/>
                    <a:pt x="15" y="3"/>
                  </a:cubicBezTo>
                  <a:cubicBezTo>
                    <a:pt x="15" y="5"/>
                    <a:pt x="14" y="6"/>
                    <a:pt x="12" y="6"/>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îŝ1íḓè">
              <a:extLst>
                <a:ext uri="{FF2B5EF4-FFF2-40B4-BE49-F238E27FC236}">
                  <a16:creationId xmlns:a16="http://schemas.microsoft.com/office/drawing/2014/main" id="{4C8CB2C5-A45F-461C-B57B-7E50E0A5C9B7}"/>
                </a:ext>
              </a:extLst>
            </p:cNvPr>
            <p:cNvSpPr/>
            <p:nvPr/>
          </p:nvSpPr>
          <p:spPr bwMode="auto">
            <a:xfrm>
              <a:off x="3703638" y="3556000"/>
              <a:ext cx="1651000" cy="358775"/>
            </a:xfrm>
            <a:custGeom>
              <a:avLst/>
              <a:gdLst>
                <a:gd name="T0" fmla="*/ 1040 w 1040"/>
                <a:gd name="T1" fmla="*/ 0 h 226"/>
                <a:gd name="T2" fmla="*/ 1040 w 1040"/>
                <a:gd name="T3" fmla="*/ 226 h 226"/>
                <a:gd name="T4" fmla="*/ 0 w 1040"/>
                <a:gd name="T5" fmla="*/ 226 h 226"/>
                <a:gd name="T6" fmla="*/ 0 w 1040"/>
                <a:gd name="T7" fmla="*/ 0 h 226"/>
                <a:gd name="T8" fmla="*/ 0 w 1040"/>
                <a:gd name="T9" fmla="*/ 0 h 226"/>
                <a:gd name="T10" fmla="*/ 1040 w 1040"/>
                <a:gd name="T11" fmla="*/ 0 h 226"/>
                <a:gd name="T12" fmla="*/ 1040 w 1040"/>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040" h="226">
                  <a:moveTo>
                    <a:pt x="1040" y="0"/>
                  </a:moveTo>
                  <a:lnTo>
                    <a:pt x="1040" y="226"/>
                  </a:lnTo>
                  <a:lnTo>
                    <a:pt x="0" y="226"/>
                  </a:lnTo>
                  <a:lnTo>
                    <a:pt x="0" y="0"/>
                  </a:lnTo>
                  <a:lnTo>
                    <a:pt x="0" y="0"/>
                  </a:lnTo>
                  <a:lnTo>
                    <a:pt x="1040" y="0"/>
                  </a:lnTo>
                  <a:lnTo>
                    <a:pt x="1040" y="0"/>
                  </a:lnTo>
                  <a:close/>
                </a:path>
              </a:pathLst>
            </a:cu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iṣliḍê">
              <a:extLst>
                <a:ext uri="{FF2B5EF4-FFF2-40B4-BE49-F238E27FC236}">
                  <a16:creationId xmlns:a16="http://schemas.microsoft.com/office/drawing/2014/main" id="{83651E3D-28D9-498A-9027-E721CFEA48FB}"/>
                </a:ext>
              </a:extLst>
            </p:cNvPr>
            <p:cNvSpPr/>
            <p:nvPr/>
          </p:nvSpPr>
          <p:spPr bwMode="auto">
            <a:xfrm>
              <a:off x="3703638" y="3556000"/>
              <a:ext cx="520700" cy="358775"/>
            </a:xfrm>
            <a:custGeom>
              <a:avLst/>
              <a:gdLst>
                <a:gd name="T0" fmla="*/ 328 w 328"/>
                <a:gd name="T1" fmla="*/ 0 h 226"/>
                <a:gd name="T2" fmla="*/ 328 w 328"/>
                <a:gd name="T3" fmla="*/ 226 h 226"/>
                <a:gd name="T4" fmla="*/ 0 w 328"/>
                <a:gd name="T5" fmla="*/ 226 h 226"/>
                <a:gd name="T6" fmla="*/ 0 w 328"/>
                <a:gd name="T7" fmla="*/ 0 h 226"/>
                <a:gd name="T8" fmla="*/ 0 w 328"/>
                <a:gd name="T9" fmla="*/ 0 h 226"/>
                <a:gd name="T10" fmla="*/ 328 w 328"/>
                <a:gd name="T11" fmla="*/ 0 h 226"/>
                <a:gd name="T12" fmla="*/ 328 w 328"/>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328" h="226">
                  <a:moveTo>
                    <a:pt x="328" y="0"/>
                  </a:moveTo>
                  <a:lnTo>
                    <a:pt x="328" y="226"/>
                  </a:lnTo>
                  <a:lnTo>
                    <a:pt x="0" y="226"/>
                  </a:lnTo>
                  <a:lnTo>
                    <a:pt x="0" y="0"/>
                  </a:lnTo>
                  <a:lnTo>
                    <a:pt x="0" y="0"/>
                  </a:lnTo>
                  <a:lnTo>
                    <a:pt x="328" y="0"/>
                  </a:lnTo>
                  <a:lnTo>
                    <a:pt x="328" y="0"/>
                  </a:lnTo>
                  <a:close/>
                </a:path>
              </a:pathLst>
            </a:custGeom>
            <a:solidFill>
              <a:srgbClr val="4488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î$lîdé">
              <a:extLst>
                <a:ext uri="{FF2B5EF4-FFF2-40B4-BE49-F238E27FC236}">
                  <a16:creationId xmlns:a16="http://schemas.microsoft.com/office/drawing/2014/main" id="{86480044-EBB5-4282-9AB9-1EE3DB155848}"/>
                </a:ext>
              </a:extLst>
            </p:cNvPr>
            <p:cNvSpPr/>
            <p:nvPr/>
          </p:nvSpPr>
          <p:spPr bwMode="auto">
            <a:xfrm>
              <a:off x="4254501" y="3711575"/>
              <a:ext cx="25400" cy="47625"/>
            </a:xfrm>
            <a:custGeom>
              <a:avLst/>
              <a:gdLst>
                <a:gd name="T0" fmla="*/ 6 w 7"/>
                <a:gd name="T1" fmla="*/ 13 h 13"/>
                <a:gd name="T2" fmla="*/ 0 w 7"/>
                <a:gd name="T3" fmla="*/ 7 h 13"/>
                <a:gd name="T4" fmla="*/ 0 w 7"/>
                <a:gd name="T5" fmla="*/ 6 h 13"/>
                <a:gd name="T6" fmla="*/ 5 w 7"/>
                <a:gd name="T7" fmla="*/ 0 h 13"/>
                <a:gd name="T8" fmla="*/ 7 w 7"/>
                <a:gd name="T9" fmla="*/ 2 h 13"/>
                <a:gd name="T10" fmla="*/ 2 w 7"/>
                <a:gd name="T11" fmla="*/ 6 h 13"/>
                <a:gd name="T12" fmla="*/ 7 w 7"/>
                <a:gd name="T13" fmla="*/ 11 h 13"/>
                <a:gd name="T14" fmla="*/ 6 w 7"/>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6" y="13"/>
                  </a:moveTo>
                  <a:cubicBezTo>
                    <a:pt x="0" y="7"/>
                    <a:pt x="0" y="7"/>
                    <a:pt x="0" y="7"/>
                  </a:cubicBezTo>
                  <a:cubicBezTo>
                    <a:pt x="0" y="7"/>
                    <a:pt x="0" y="6"/>
                    <a:pt x="0" y="6"/>
                  </a:cubicBezTo>
                  <a:cubicBezTo>
                    <a:pt x="5" y="0"/>
                    <a:pt x="5" y="0"/>
                    <a:pt x="5" y="0"/>
                  </a:cubicBezTo>
                  <a:cubicBezTo>
                    <a:pt x="7" y="2"/>
                    <a:pt x="7" y="2"/>
                    <a:pt x="7" y="2"/>
                  </a:cubicBezTo>
                  <a:cubicBezTo>
                    <a:pt x="2" y="6"/>
                    <a:pt x="2" y="6"/>
                    <a:pt x="2" y="6"/>
                  </a:cubicBezTo>
                  <a:cubicBezTo>
                    <a:pt x="7" y="11"/>
                    <a:pt x="7" y="11"/>
                    <a:pt x="7" y="11"/>
                  </a:cubicBezTo>
                  <a:lnTo>
                    <a:pt x="6"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íṥḷíďê">
              <a:extLst>
                <a:ext uri="{FF2B5EF4-FFF2-40B4-BE49-F238E27FC236}">
                  <a16:creationId xmlns:a16="http://schemas.microsoft.com/office/drawing/2014/main" id="{E674A9D7-038E-4442-B7EB-94EBA9C88B2F}"/>
                </a:ext>
              </a:extLst>
            </p:cNvPr>
            <p:cNvSpPr/>
            <p:nvPr/>
          </p:nvSpPr>
          <p:spPr bwMode="auto">
            <a:xfrm>
              <a:off x="5287963" y="3711575"/>
              <a:ext cx="26988" cy="47625"/>
            </a:xfrm>
            <a:custGeom>
              <a:avLst/>
              <a:gdLst>
                <a:gd name="T0" fmla="*/ 1 w 7"/>
                <a:gd name="T1" fmla="*/ 13 h 13"/>
                <a:gd name="T2" fmla="*/ 7 w 7"/>
                <a:gd name="T3" fmla="*/ 7 h 13"/>
                <a:gd name="T4" fmla="*/ 7 w 7"/>
                <a:gd name="T5" fmla="*/ 6 h 13"/>
                <a:gd name="T6" fmla="*/ 1 w 7"/>
                <a:gd name="T7" fmla="*/ 0 h 13"/>
                <a:gd name="T8" fmla="*/ 0 w 7"/>
                <a:gd name="T9" fmla="*/ 2 h 13"/>
                <a:gd name="T10" fmla="*/ 4 w 7"/>
                <a:gd name="T11" fmla="*/ 6 h 13"/>
                <a:gd name="T12" fmla="*/ 0 w 7"/>
                <a:gd name="T13" fmla="*/ 11 h 13"/>
                <a:gd name="T14" fmla="*/ 1 w 7"/>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1" y="13"/>
                  </a:moveTo>
                  <a:cubicBezTo>
                    <a:pt x="7" y="7"/>
                    <a:pt x="7" y="7"/>
                    <a:pt x="7" y="7"/>
                  </a:cubicBezTo>
                  <a:cubicBezTo>
                    <a:pt x="7" y="7"/>
                    <a:pt x="7" y="6"/>
                    <a:pt x="7" y="6"/>
                  </a:cubicBezTo>
                  <a:cubicBezTo>
                    <a:pt x="1" y="0"/>
                    <a:pt x="1" y="0"/>
                    <a:pt x="1" y="0"/>
                  </a:cubicBezTo>
                  <a:cubicBezTo>
                    <a:pt x="0" y="2"/>
                    <a:pt x="0" y="2"/>
                    <a:pt x="0" y="2"/>
                  </a:cubicBezTo>
                  <a:cubicBezTo>
                    <a:pt x="4" y="6"/>
                    <a:pt x="4" y="6"/>
                    <a:pt x="4" y="6"/>
                  </a:cubicBezTo>
                  <a:cubicBezTo>
                    <a:pt x="0" y="11"/>
                    <a:pt x="0" y="11"/>
                    <a:pt x="0" y="11"/>
                  </a:cubicBezTo>
                  <a:lnTo>
                    <a:pt x="1"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îṡļíḑè">
              <a:extLst>
                <a:ext uri="{FF2B5EF4-FFF2-40B4-BE49-F238E27FC236}">
                  <a16:creationId xmlns:a16="http://schemas.microsoft.com/office/drawing/2014/main" id="{53E2DB74-7064-4402-B6D9-F5619DA85958}"/>
                </a:ext>
              </a:extLst>
            </p:cNvPr>
            <p:cNvSpPr/>
            <p:nvPr/>
          </p:nvSpPr>
          <p:spPr bwMode="auto">
            <a:xfrm>
              <a:off x="3611563" y="3767138"/>
              <a:ext cx="44450" cy="312738"/>
            </a:xfrm>
            <a:custGeom>
              <a:avLst/>
              <a:gdLst>
                <a:gd name="T0" fmla="*/ 6 w 12"/>
                <a:gd name="T1" fmla="*/ 85 h 85"/>
                <a:gd name="T2" fmla="*/ 6 w 12"/>
                <a:gd name="T3" fmla="*/ 85 h 85"/>
                <a:gd name="T4" fmla="*/ 0 w 12"/>
                <a:gd name="T5" fmla="*/ 79 h 85"/>
                <a:gd name="T6" fmla="*/ 0 w 12"/>
                <a:gd name="T7" fmla="*/ 6 h 85"/>
                <a:gd name="T8" fmla="*/ 6 w 12"/>
                <a:gd name="T9" fmla="*/ 0 h 85"/>
                <a:gd name="T10" fmla="*/ 12 w 12"/>
                <a:gd name="T11" fmla="*/ 6 h 85"/>
                <a:gd name="T12" fmla="*/ 12 w 12"/>
                <a:gd name="T13" fmla="*/ 79 h 85"/>
                <a:gd name="T14" fmla="*/ 6 w 12"/>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5">
                  <a:moveTo>
                    <a:pt x="6" y="85"/>
                  </a:moveTo>
                  <a:cubicBezTo>
                    <a:pt x="6" y="85"/>
                    <a:pt x="6" y="85"/>
                    <a:pt x="6" y="85"/>
                  </a:cubicBezTo>
                  <a:cubicBezTo>
                    <a:pt x="3" y="85"/>
                    <a:pt x="0" y="83"/>
                    <a:pt x="0" y="79"/>
                  </a:cubicBezTo>
                  <a:cubicBezTo>
                    <a:pt x="0" y="6"/>
                    <a:pt x="0" y="6"/>
                    <a:pt x="0" y="6"/>
                  </a:cubicBezTo>
                  <a:cubicBezTo>
                    <a:pt x="0" y="3"/>
                    <a:pt x="3" y="0"/>
                    <a:pt x="6" y="0"/>
                  </a:cubicBezTo>
                  <a:cubicBezTo>
                    <a:pt x="9" y="0"/>
                    <a:pt x="12" y="3"/>
                    <a:pt x="12" y="6"/>
                  </a:cubicBezTo>
                  <a:cubicBezTo>
                    <a:pt x="12" y="79"/>
                    <a:pt x="12" y="79"/>
                    <a:pt x="12" y="79"/>
                  </a:cubicBezTo>
                  <a:cubicBezTo>
                    <a:pt x="12" y="83"/>
                    <a:pt x="9" y="85"/>
                    <a:pt x="6" y="85"/>
                  </a:cubicBezTo>
                  <a:close/>
                </a:path>
              </a:pathLst>
            </a:custGeom>
            <a:solidFill>
              <a:srgbClr val="00071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îṥlïḍe">
              <a:extLst>
                <a:ext uri="{FF2B5EF4-FFF2-40B4-BE49-F238E27FC236}">
                  <a16:creationId xmlns:a16="http://schemas.microsoft.com/office/drawing/2014/main" id="{459361D3-3675-44B4-A001-9FF08D854260}"/>
                </a:ext>
              </a:extLst>
            </p:cNvPr>
            <p:cNvSpPr/>
            <p:nvPr/>
          </p:nvSpPr>
          <p:spPr bwMode="auto">
            <a:xfrm>
              <a:off x="5403851" y="3767138"/>
              <a:ext cx="44450" cy="312738"/>
            </a:xfrm>
            <a:custGeom>
              <a:avLst/>
              <a:gdLst>
                <a:gd name="T0" fmla="*/ 6 w 12"/>
                <a:gd name="T1" fmla="*/ 85 h 85"/>
                <a:gd name="T2" fmla="*/ 6 w 12"/>
                <a:gd name="T3" fmla="*/ 85 h 85"/>
                <a:gd name="T4" fmla="*/ 0 w 12"/>
                <a:gd name="T5" fmla="*/ 79 h 85"/>
                <a:gd name="T6" fmla="*/ 0 w 12"/>
                <a:gd name="T7" fmla="*/ 6 h 85"/>
                <a:gd name="T8" fmla="*/ 6 w 12"/>
                <a:gd name="T9" fmla="*/ 0 h 85"/>
                <a:gd name="T10" fmla="*/ 12 w 12"/>
                <a:gd name="T11" fmla="*/ 6 h 85"/>
                <a:gd name="T12" fmla="*/ 12 w 12"/>
                <a:gd name="T13" fmla="*/ 79 h 85"/>
                <a:gd name="T14" fmla="*/ 6 w 12"/>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5">
                  <a:moveTo>
                    <a:pt x="6" y="85"/>
                  </a:moveTo>
                  <a:cubicBezTo>
                    <a:pt x="6" y="85"/>
                    <a:pt x="6" y="85"/>
                    <a:pt x="6" y="85"/>
                  </a:cubicBezTo>
                  <a:cubicBezTo>
                    <a:pt x="2" y="85"/>
                    <a:pt x="0" y="83"/>
                    <a:pt x="0" y="79"/>
                  </a:cubicBezTo>
                  <a:cubicBezTo>
                    <a:pt x="0" y="6"/>
                    <a:pt x="0" y="6"/>
                    <a:pt x="0" y="6"/>
                  </a:cubicBezTo>
                  <a:cubicBezTo>
                    <a:pt x="0" y="3"/>
                    <a:pt x="2" y="0"/>
                    <a:pt x="6" y="0"/>
                  </a:cubicBezTo>
                  <a:cubicBezTo>
                    <a:pt x="9" y="0"/>
                    <a:pt x="12" y="3"/>
                    <a:pt x="12" y="6"/>
                  </a:cubicBezTo>
                  <a:cubicBezTo>
                    <a:pt x="12" y="79"/>
                    <a:pt x="12" y="79"/>
                    <a:pt x="12" y="79"/>
                  </a:cubicBezTo>
                  <a:cubicBezTo>
                    <a:pt x="12" y="83"/>
                    <a:pt x="9" y="85"/>
                    <a:pt x="6" y="85"/>
                  </a:cubicBezTo>
                  <a:close/>
                </a:path>
              </a:pathLst>
            </a:custGeom>
            <a:solidFill>
              <a:srgbClr val="00071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îŝḷidê">
              <a:extLst>
                <a:ext uri="{FF2B5EF4-FFF2-40B4-BE49-F238E27FC236}">
                  <a16:creationId xmlns:a16="http://schemas.microsoft.com/office/drawing/2014/main" id="{81923684-9490-435E-AE9C-AE4D20D7C030}"/>
                </a:ext>
              </a:extLst>
            </p:cNvPr>
            <p:cNvSpPr/>
            <p:nvPr/>
          </p:nvSpPr>
          <p:spPr bwMode="auto">
            <a:xfrm>
              <a:off x="3703638" y="3249613"/>
              <a:ext cx="823913" cy="1350963"/>
            </a:xfrm>
            <a:custGeom>
              <a:avLst/>
              <a:gdLst>
                <a:gd name="T0" fmla="*/ 519 w 519"/>
                <a:gd name="T1" fmla="*/ 0 h 851"/>
                <a:gd name="T2" fmla="*/ 519 w 519"/>
                <a:gd name="T3" fmla="*/ 0 h 851"/>
                <a:gd name="T4" fmla="*/ 514 w 519"/>
                <a:gd name="T5" fmla="*/ 5 h 851"/>
                <a:gd name="T6" fmla="*/ 505 w 519"/>
                <a:gd name="T7" fmla="*/ 21 h 851"/>
                <a:gd name="T8" fmla="*/ 503 w 519"/>
                <a:gd name="T9" fmla="*/ 28 h 851"/>
                <a:gd name="T10" fmla="*/ 402 w 519"/>
                <a:gd name="T11" fmla="*/ 193 h 851"/>
                <a:gd name="T12" fmla="*/ 328 w 519"/>
                <a:gd name="T13" fmla="*/ 312 h 851"/>
                <a:gd name="T14" fmla="*/ 263 w 519"/>
                <a:gd name="T15" fmla="*/ 419 h 851"/>
                <a:gd name="T16" fmla="*/ 158 w 519"/>
                <a:gd name="T17" fmla="*/ 593 h 851"/>
                <a:gd name="T18" fmla="*/ 28 w 519"/>
                <a:gd name="T19" fmla="*/ 810 h 851"/>
                <a:gd name="T20" fmla="*/ 2 w 519"/>
                <a:gd name="T21" fmla="*/ 851 h 851"/>
                <a:gd name="T22" fmla="*/ 0 w 519"/>
                <a:gd name="T23" fmla="*/ 851 h 851"/>
                <a:gd name="T24" fmla="*/ 0 w 519"/>
                <a:gd name="T25" fmla="*/ 479 h 851"/>
                <a:gd name="T26" fmla="*/ 37 w 519"/>
                <a:gd name="T27" fmla="*/ 419 h 851"/>
                <a:gd name="T28" fmla="*/ 174 w 519"/>
                <a:gd name="T29" fmla="*/ 193 h 851"/>
                <a:gd name="T30" fmla="*/ 274 w 519"/>
                <a:gd name="T31" fmla="*/ 28 h 851"/>
                <a:gd name="T32" fmla="*/ 279 w 519"/>
                <a:gd name="T33" fmla="*/ 21 h 851"/>
                <a:gd name="T34" fmla="*/ 288 w 519"/>
                <a:gd name="T35" fmla="*/ 5 h 851"/>
                <a:gd name="T36" fmla="*/ 291 w 519"/>
                <a:gd name="T37" fmla="*/ 0 h 851"/>
                <a:gd name="T38" fmla="*/ 291 w 519"/>
                <a:gd name="T39" fmla="*/ 0 h 851"/>
                <a:gd name="T40" fmla="*/ 519 w 519"/>
                <a:gd name="T41"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9" h="851">
                  <a:moveTo>
                    <a:pt x="519" y="0"/>
                  </a:moveTo>
                  <a:lnTo>
                    <a:pt x="519" y="0"/>
                  </a:lnTo>
                  <a:lnTo>
                    <a:pt x="514" y="5"/>
                  </a:lnTo>
                  <a:lnTo>
                    <a:pt x="505" y="21"/>
                  </a:lnTo>
                  <a:lnTo>
                    <a:pt x="503" y="28"/>
                  </a:lnTo>
                  <a:lnTo>
                    <a:pt x="402" y="193"/>
                  </a:lnTo>
                  <a:lnTo>
                    <a:pt x="328" y="312"/>
                  </a:lnTo>
                  <a:lnTo>
                    <a:pt x="263" y="419"/>
                  </a:lnTo>
                  <a:lnTo>
                    <a:pt x="158" y="593"/>
                  </a:lnTo>
                  <a:lnTo>
                    <a:pt x="28" y="810"/>
                  </a:lnTo>
                  <a:lnTo>
                    <a:pt x="2" y="851"/>
                  </a:lnTo>
                  <a:lnTo>
                    <a:pt x="0" y="851"/>
                  </a:lnTo>
                  <a:lnTo>
                    <a:pt x="0" y="479"/>
                  </a:lnTo>
                  <a:lnTo>
                    <a:pt x="37" y="419"/>
                  </a:lnTo>
                  <a:lnTo>
                    <a:pt x="174" y="193"/>
                  </a:lnTo>
                  <a:lnTo>
                    <a:pt x="274" y="28"/>
                  </a:lnTo>
                  <a:lnTo>
                    <a:pt x="279" y="21"/>
                  </a:lnTo>
                  <a:lnTo>
                    <a:pt x="288" y="5"/>
                  </a:lnTo>
                  <a:lnTo>
                    <a:pt x="291" y="0"/>
                  </a:lnTo>
                  <a:lnTo>
                    <a:pt x="291" y="0"/>
                  </a:lnTo>
                  <a:lnTo>
                    <a:pt x="519" y="0"/>
                  </a:lnTo>
                  <a:close/>
                </a:path>
              </a:pathLst>
            </a:custGeom>
            <a:solidFill>
              <a:srgbClr val="FFFFFF">
                <a:alpha val="15000"/>
              </a:srgbClr>
            </a:solidFill>
            <a:ln>
              <a:noFill/>
            </a:ln>
          </p:spPr>
          <p:txBody>
            <a:bodyPr anchor="ctr"/>
            <a:lstStyle/>
            <a:p>
              <a:pPr algn="ctr"/>
              <a:endParaRPr/>
            </a:p>
          </p:txBody>
        </p:sp>
        <p:sp>
          <p:nvSpPr>
            <p:cNvPr id="108" name="iṩḻíḋé">
              <a:extLst>
                <a:ext uri="{FF2B5EF4-FFF2-40B4-BE49-F238E27FC236}">
                  <a16:creationId xmlns:a16="http://schemas.microsoft.com/office/drawing/2014/main" id="{651AA1DE-9014-4D71-93E9-38CDEA6614B8}"/>
                </a:ext>
              </a:extLst>
            </p:cNvPr>
            <p:cNvSpPr/>
            <p:nvPr/>
          </p:nvSpPr>
          <p:spPr bwMode="auto">
            <a:xfrm>
              <a:off x="3759201" y="3249613"/>
              <a:ext cx="1119188" cy="1350963"/>
            </a:xfrm>
            <a:custGeom>
              <a:avLst/>
              <a:gdLst>
                <a:gd name="T0" fmla="*/ 705 w 705"/>
                <a:gd name="T1" fmla="*/ 0 h 851"/>
                <a:gd name="T2" fmla="*/ 705 w 705"/>
                <a:gd name="T3" fmla="*/ 0 h 851"/>
                <a:gd name="T4" fmla="*/ 700 w 705"/>
                <a:gd name="T5" fmla="*/ 5 h 851"/>
                <a:gd name="T6" fmla="*/ 691 w 705"/>
                <a:gd name="T7" fmla="*/ 21 h 851"/>
                <a:gd name="T8" fmla="*/ 686 w 705"/>
                <a:gd name="T9" fmla="*/ 28 h 851"/>
                <a:gd name="T10" fmla="*/ 649 w 705"/>
                <a:gd name="T11" fmla="*/ 89 h 851"/>
                <a:gd name="T12" fmla="*/ 642 w 705"/>
                <a:gd name="T13" fmla="*/ 102 h 851"/>
                <a:gd name="T14" fmla="*/ 586 w 705"/>
                <a:gd name="T15" fmla="*/ 193 h 851"/>
                <a:gd name="T16" fmla="*/ 449 w 705"/>
                <a:gd name="T17" fmla="*/ 419 h 851"/>
                <a:gd name="T18" fmla="*/ 344 w 705"/>
                <a:gd name="T19" fmla="*/ 593 h 851"/>
                <a:gd name="T20" fmla="*/ 321 w 705"/>
                <a:gd name="T21" fmla="*/ 630 h 851"/>
                <a:gd name="T22" fmla="*/ 230 w 705"/>
                <a:gd name="T23" fmla="*/ 782 h 851"/>
                <a:gd name="T24" fmla="*/ 212 w 705"/>
                <a:gd name="T25" fmla="*/ 810 h 851"/>
                <a:gd name="T26" fmla="*/ 188 w 705"/>
                <a:gd name="T27" fmla="*/ 851 h 851"/>
                <a:gd name="T28" fmla="*/ 0 w 705"/>
                <a:gd name="T29" fmla="*/ 851 h 851"/>
                <a:gd name="T30" fmla="*/ 25 w 705"/>
                <a:gd name="T31" fmla="*/ 810 h 851"/>
                <a:gd name="T32" fmla="*/ 109 w 705"/>
                <a:gd name="T33" fmla="*/ 670 h 851"/>
                <a:gd name="T34" fmla="*/ 135 w 705"/>
                <a:gd name="T35" fmla="*/ 628 h 851"/>
                <a:gd name="T36" fmla="*/ 156 w 705"/>
                <a:gd name="T37" fmla="*/ 593 h 851"/>
                <a:gd name="T38" fmla="*/ 191 w 705"/>
                <a:gd name="T39" fmla="*/ 537 h 851"/>
                <a:gd name="T40" fmla="*/ 200 w 705"/>
                <a:gd name="T41" fmla="*/ 523 h 851"/>
                <a:gd name="T42" fmla="*/ 214 w 705"/>
                <a:gd name="T43" fmla="*/ 498 h 851"/>
                <a:gd name="T44" fmla="*/ 242 w 705"/>
                <a:gd name="T45" fmla="*/ 451 h 851"/>
                <a:gd name="T46" fmla="*/ 263 w 705"/>
                <a:gd name="T47" fmla="*/ 419 h 851"/>
                <a:gd name="T48" fmla="*/ 293 w 705"/>
                <a:gd name="T49" fmla="*/ 368 h 851"/>
                <a:gd name="T50" fmla="*/ 323 w 705"/>
                <a:gd name="T51" fmla="*/ 319 h 851"/>
                <a:gd name="T52" fmla="*/ 326 w 705"/>
                <a:gd name="T53" fmla="*/ 314 h 851"/>
                <a:gd name="T54" fmla="*/ 400 w 705"/>
                <a:gd name="T55" fmla="*/ 193 h 851"/>
                <a:gd name="T56" fmla="*/ 500 w 705"/>
                <a:gd name="T57" fmla="*/ 28 h 851"/>
                <a:gd name="T58" fmla="*/ 503 w 705"/>
                <a:gd name="T59" fmla="*/ 21 h 851"/>
                <a:gd name="T60" fmla="*/ 514 w 705"/>
                <a:gd name="T61" fmla="*/ 5 h 851"/>
                <a:gd name="T62" fmla="*/ 516 w 705"/>
                <a:gd name="T63" fmla="*/ 0 h 851"/>
                <a:gd name="T64" fmla="*/ 516 w 705"/>
                <a:gd name="T65" fmla="*/ 0 h 851"/>
                <a:gd name="T66" fmla="*/ 705 w 705"/>
                <a:gd name="T67"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5" h="851">
                  <a:moveTo>
                    <a:pt x="705" y="0"/>
                  </a:moveTo>
                  <a:lnTo>
                    <a:pt x="705" y="0"/>
                  </a:lnTo>
                  <a:lnTo>
                    <a:pt x="700" y="5"/>
                  </a:lnTo>
                  <a:lnTo>
                    <a:pt x="691" y="21"/>
                  </a:lnTo>
                  <a:lnTo>
                    <a:pt x="686" y="28"/>
                  </a:lnTo>
                  <a:lnTo>
                    <a:pt x="649" y="89"/>
                  </a:lnTo>
                  <a:lnTo>
                    <a:pt x="642" y="102"/>
                  </a:lnTo>
                  <a:lnTo>
                    <a:pt x="586" y="193"/>
                  </a:lnTo>
                  <a:lnTo>
                    <a:pt x="449" y="419"/>
                  </a:lnTo>
                  <a:lnTo>
                    <a:pt x="344" y="593"/>
                  </a:lnTo>
                  <a:lnTo>
                    <a:pt x="321" y="630"/>
                  </a:lnTo>
                  <a:lnTo>
                    <a:pt x="230" y="782"/>
                  </a:lnTo>
                  <a:lnTo>
                    <a:pt x="212" y="810"/>
                  </a:lnTo>
                  <a:lnTo>
                    <a:pt x="188" y="851"/>
                  </a:lnTo>
                  <a:lnTo>
                    <a:pt x="0" y="851"/>
                  </a:lnTo>
                  <a:lnTo>
                    <a:pt x="25" y="810"/>
                  </a:lnTo>
                  <a:lnTo>
                    <a:pt x="109" y="670"/>
                  </a:lnTo>
                  <a:lnTo>
                    <a:pt x="135" y="628"/>
                  </a:lnTo>
                  <a:lnTo>
                    <a:pt x="156" y="593"/>
                  </a:lnTo>
                  <a:lnTo>
                    <a:pt x="191" y="537"/>
                  </a:lnTo>
                  <a:lnTo>
                    <a:pt x="200" y="523"/>
                  </a:lnTo>
                  <a:lnTo>
                    <a:pt x="214" y="498"/>
                  </a:lnTo>
                  <a:lnTo>
                    <a:pt x="242" y="451"/>
                  </a:lnTo>
                  <a:lnTo>
                    <a:pt x="263" y="419"/>
                  </a:lnTo>
                  <a:lnTo>
                    <a:pt x="293" y="368"/>
                  </a:lnTo>
                  <a:lnTo>
                    <a:pt x="323" y="319"/>
                  </a:lnTo>
                  <a:lnTo>
                    <a:pt x="326" y="314"/>
                  </a:lnTo>
                  <a:lnTo>
                    <a:pt x="400" y="193"/>
                  </a:lnTo>
                  <a:lnTo>
                    <a:pt x="500" y="28"/>
                  </a:lnTo>
                  <a:lnTo>
                    <a:pt x="503" y="21"/>
                  </a:lnTo>
                  <a:lnTo>
                    <a:pt x="514" y="5"/>
                  </a:lnTo>
                  <a:lnTo>
                    <a:pt x="516" y="0"/>
                  </a:lnTo>
                  <a:lnTo>
                    <a:pt x="516" y="0"/>
                  </a:lnTo>
                  <a:lnTo>
                    <a:pt x="705" y="0"/>
                  </a:lnTo>
                  <a:close/>
                </a:path>
              </a:pathLst>
            </a:custGeom>
            <a:solidFill>
              <a:srgbClr val="FFFFFF">
                <a:alpha val="15000"/>
              </a:srgbClr>
            </a:solidFill>
            <a:ln>
              <a:noFill/>
            </a:ln>
          </p:spPr>
          <p:txBody>
            <a:bodyPr anchor="ctr"/>
            <a:lstStyle/>
            <a:p>
              <a:pPr algn="ctr"/>
              <a:endParaRPr/>
            </a:p>
          </p:txBody>
        </p:sp>
        <p:sp>
          <p:nvSpPr>
            <p:cNvPr id="109" name="íśľiďé">
              <a:extLst>
                <a:ext uri="{FF2B5EF4-FFF2-40B4-BE49-F238E27FC236}">
                  <a16:creationId xmlns:a16="http://schemas.microsoft.com/office/drawing/2014/main" id="{8B4DA8D7-6576-4E2A-AC62-B898CF156FD0}"/>
                </a:ext>
              </a:extLst>
            </p:cNvPr>
            <p:cNvSpPr/>
            <p:nvPr/>
          </p:nvSpPr>
          <p:spPr bwMode="auto">
            <a:xfrm>
              <a:off x="7953376" y="3282950"/>
              <a:ext cx="754063" cy="1317625"/>
            </a:xfrm>
            <a:custGeom>
              <a:avLst/>
              <a:gdLst>
                <a:gd name="T0" fmla="*/ 204 w 204"/>
                <a:gd name="T1" fmla="*/ 24 h 357"/>
                <a:gd name="T2" fmla="*/ 204 w 204"/>
                <a:gd name="T3" fmla="*/ 24 h 357"/>
                <a:gd name="T4" fmla="*/ 204 w 204"/>
                <a:gd name="T5" fmla="*/ 24 h 357"/>
                <a:gd name="T6" fmla="*/ 204 w 204"/>
                <a:gd name="T7" fmla="*/ 16 h 357"/>
                <a:gd name="T8" fmla="*/ 188 w 204"/>
                <a:gd name="T9" fmla="*/ 0 h 357"/>
                <a:gd name="T10" fmla="*/ 16 w 204"/>
                <a:gd name="T11" fmla="*/ 0 h 357"/>
                <a:gd name="T12" fmla="*/ 0 w 204"/>
                <a:gd name="T13" fmla="*/ 16 h 357"/>
                <a:gd name="T14" fmla="*/ 0 w 204"/>
                <a:gd name="T15" fmla="*/ 24 h 357"/>
                <a:gd name="T16" fmla="*/ 0 w 204"/>
                <a:gd name="T17" fmla="*/ 102 h 357"/>
                <a:gd name="T18" fmla="*/ 0 w 204"/>
                <a:gd name="T19" fmla="*/ 170 h 357"/>
                <a:gd name="T20" fmla="*/ 0 w 204"/>
                <a:gd name="T21" fmla="*/ 185 h 357"/>
                <a:gd name="T22" fmla="*/ 0 w 204"/>
                <a:gd name="T23" fmla="*/ 215 h 357"/>
                <a:gd name="T24" fmla="*/ 0 w 204"/>
                <a:gd name="T25" fmla="*/ 331 h 357"/>
                <a:gd name="T26" fmla="*/ 0 w 204"/>
                <a:gd name="T27" fmla="*/ 342 h 357"/>
                <a:gd name="T28" fmla="*/ 16 w 204"/>
                <a:gd name="T29" fmla="*/ 357 h 357"/>
                <a:gd name="T30" fmla="*/ 188 w 204"/>
                <a:gd name="T31" fmla="*/ 357 h 357"/>
                <a:gd name="T32" fmla="*/ 204 w 204"/>
                <a:gd name="T33" fmla="*/ 342 h 357"/>
                <a:gd name="T34" fmla="*/ 204 w 204"/>
                <a:gd name="T35" fmla="*/ 331 h 357"/>
                <a:gd name="T36" fmla="*/ 204 w 204"/>
                <a:gd name="T37" fmla="*/ 222 h 357"/>
                <a:gd name="T38" fmla="*/ 204 w 204"/>
                <a:gd name="T39" fmla="*/ 162 h 357"/>
                <a:gd name="T40" fmla="*/ 204 w 204"/>
                <a:gd name="T41" fmla="*/ 41 h 357"/>
                <a:gd name="T42" fmla="*/ 204 w 204"/>
                <a:gd name="T43" fmla="*/ 41 h 357"/>
                <a:gd name="T44" fmla="*/ 204 w 204"/>
                <a:gd name="T45" fmla="*/ 2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4" h="357">
                  <a:moveTo>
                    <a:pt x="204" y="24"/>
                  </a:moveTo>
                  <a:cubicBezTo>
                    <a:pt x="204" y="24"/>
                    <a:pt x="204" y="24"/>
                    <a:pt x="204" y="24"/>
                  </a:cubicBezTo>
                  <a:cubicBezTo>
                    <a:pt x="204" y="24"/>
                    <a:pt x="204" y="24"/>
                    <a:pt x="204" y="24"/>
                  </a:cubicBezTo>
                  <a:cubicBezTo>
                    <a:pt x="204" y="16"/>
                    <a:pt x="204" y="16"/>
                    <a:pt x="204" y="16"/>
                  </a:cubicBezTo>
                  <a:cubicBezTo>
                    <a:pt x="204" y="7"/>
                    <a:pt x="197" y="0"/>
                    <a:pt x="188" y="0"/>
                  </a:cubicBezTo>
                  <a:cubicBezTo>
                    <a:pt x="16" y="0"/>
                    <a:pt x="16" y="0"/>
                    <a:pt x="16" y="0"/>
                  </a:cubicBezTo>
                  <a:cubicBezTo>
                    <a:pt x="7" y="0"/>
                    <a:pt x="0" y="7"/>
                    <a:pt x="0" y="16"/>
                  </a:cubicBezTo>
                  <a:cubicBezTo>
                    <a:pt x="0" y="24"/>
                    <a:pt x="0" y="24"/>
                    <a:pt x="0" y="24"/>
                  </a:cubicBezTo>
                  <a:cubicBezTo>
                    <a:pt x="0" y="102"/>
                    <a:pt x="0" y="102"/>
                    <a:pt x="0" y="102"/>
                  </a:cubicBezTo>
                  <a:cubicBezTo>
                    <a:pt x="0" y="170"/>
                    <a:pt x="0" y="170"/>
                    <a:pt x="0" y="170"/>
                  </a:cubicBezTo>
                  <a:cubicBezTo>
                    <a:pt x="0" y="185"/>
                    <a:pt x="0" y="185"/>
                    <a:pt x="0" y="185"/>
                  </a:cubicBezTo>
                  <a:cubicBezTo>
                    <a:pt x="0" y="215"/>
                    <a:pt x="0" y="215"/>
                    <a:pt x="0" y="215"/>
                  </a:cubicBezTo>
                  <a:cubicBezTo>
                    <a:pt x="0" y="331"/>
                    <a:pt x="0" y="331"/>
                    <a:pt x="0" y="331"/>
                  </a:cubicBezTo>
                  <a:cubicBezTo>
                    <a:pt x="0" y="342"/>
                    <a:pt x="0" y="342"/>
                    <a:pt x="0" y="342"/>
                  </a:cubicBezTo>
                  <a:cubicBezTo>
                    <a:pt x="0" y="350"/>
                    <a:pt x="7" y="357"/>
                    <a:pt x="16" y="357"/>
                  </a:cubicBezTo>
                  <a:cubicBezTo>
                    <a:pt x="188" y="357"/>
                    <a:pt x="188" y="357"/>
                    <a:pt x="188" y="357"/>
                  </a:cubicBezTo>
                  <a:cubicBezTo>
                    <a:pt x="197" y="357"/>
                    <a:pt x="204" y="350"/>
                    <a:pt x="204" y="342"/>
                  </a:cubicBezTo>
                  <a:cubicBezTo>
                    <a:pt x="204" y="331"/>
                    <a:pt x="204" y="331"/>
                    <a:pt x="204" y="331"/>
                  </a:cubicBezTo>
                  <a:cubicBezTo>
                    <a:pt x="204" y="222"/>
                    <a:pt x="204" y="222"/>
                    <a:pt x="204" y="222"/>
                  </a:cubicBezTo>
                  <a:cubicBezTo>
                    <a:pt x="204" y="162"/>
                    <a:pt x="204" y="162"/>
                    <a:pt x="204" y="162"/>
                  </a:cubicBezTo>
                  <a:cubicBezTo>
                    <a:pt x="204" y="41"/>
                    <a:pt x="204" y="41"/>
                    <a:pt x="204" y="41"/>
                  </a:cubicBezTo>
                  <a:cubicBezTo>
                    <a:pt x="204" y="41"/>
                    <a:pt x="204" y="41"/>
                    <a:pt x="204" y="41"/>
                  </a:cubicBezTo>
                  <a:lnTo>
                    <a:pt x="204" y="24"/>
                  </a:lnTo>
                  <a:close/>
                </a:path>
              </a:pathLst>
            </a:custGeom>
            <a:solidFill>
              <a:srgbClr val="000000">
                <a:alpha val="15000"/>
              </a:srgbClr>
            </a:solidFill>
            <a:ln>
              <a:noFill/>
            </a:ln>
          </p:spPr>
          <p:txBody>
            <a:bodyPr anchor="ctr"/>
            <a:lstStyle/>
            <a:p>
              <a:pPr algn="ctr"/>
              <a:endParaRPr/>
            </a:p>
          </p:txBody>
        </p:sp>
        <p:sp>
          <p:nvSpPr>
            <p:cNvPr id="110" name="î$ḷiḓè">
              <a:extLst>
                <a:ext uri="{FF2B5EF4-FFF2-40B4-BE49-F238E27FC236}">
                  <a16:creationId xmlns:a16="http://schemas.microsoft.com/office/drawing/2014/main" id="{7029BABE-BC4D-4945-9729-C58AF0754584}"/>
                </a:ext>
              </a:extLst>
            </p:cNvPr>
            <p:cNvSpPr/>
            <p:nvPr/>
          </p:nvSpPr>
          <p:spPr bwMode="auto">
            <a:xfrm>
              <a:off x="7845426" y="3282950"/>
              <a:ext cx="750888" cy="1317625"/>
            </a:xfrm>
            <a:custGeom>
              <a:avLst/>
              <a:gdLst>
                <a:gd name="T0" fmla="*/ 203 w 203"/>
                <a:gd name="T1" fmla="*/ 16 h 357"/>
                <a:gd name="T2" fmla="*/ 203 w 203"/>
                <a:gd name="T3" fmla="*/ 342 h 357"/>
                <a:gd name="T4" fmla="*/ 188 w 203"/>
                <a:gd name="T5" fmla="*/ 357 h 357"/>
                <a:gd name="T6" fmla="*/ 15 w 203"/>
                <a:gd name="T7" fmla="*/ 357 h 357"/>
                <a:gd name="T8" fmla="*/ 0 w 203"/>
                <a:gd name="T9" fmla="*/ 342 h 357"/>
                <a:gd name="T10" fmla="*/ 0 w 203"/>
                <a:gd name="T11" fmla="*/ 16 h 357"/>
                <a:gd name="T12" fmla="*/ 15 w 203"/>
                <a:gd name="T13" fmla="*/ 0 h 357"/>
                <a:gd name="T14" fmla="*/ 188 w 203"/>
                <a:gd name="T15" fmla="*/ 0 h 357"/>
                <a:gd name="T16" fmla="*/ 203 w 203"/>
                <a:gd name="T17" fmla="*/ 1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57">
                  <a:moveTo>
                    <a:pt x="203" y="16"/>
                  </a:moveTo>
                  <a:cubicBezTo>
                    <a:pt x="203" y="342"/>
                    <a:pt x="203" y="342"/>
                    <a:pt x="203" y="342"/>
                  </a:cubicBezTo>
                  <a:cubicBezTo>
                    <a:pt x="203" y="350"/>
                    <a:pt x="196" y="357"/>
                    <a:pt x="188" y="357"/>
                  </a:cubicBezTo>
                  <a:cubicBezTo>
                    <a:pt x="15" y="357"/>
                    <a:pt x="15" y="357"/>
                    <a:pt x="15" y="357"/>
                  </a:cubicBezTo>
                  <a:cubicBezTo>
                    <a:pt x="7" y="357"/>
                    <a:pt x="0" y="350"/>
                    <a:pt x="0" y="342"/>
                  </a:cubicBezTo>
                  <a:cubicBezTo>
                    <a:pt x="0" y="16"/>
                    <a:pt x="0" y="16"/>
                    <a:pt x="0" y="16"/>
                  </a:cubicBezTo>
                  <a:cubicBezTo>
                    <a:pt x="0" y="7"/>
                    <a:pt x="7" y="0"/>
                    <a:pt x="15" y="0"/>
                  </a:cubicBezTo>
                  <a:cubicBezTo>
                    <a:pt x="188" y="0"/>
                    <a:pt x="188" y="0"/>
                    <a:pt x="188" y="0"/>
                  </a:cubicBezTo>
                  <a:cubicBezTo>
                    <a:pt x="196" y="0"/>
                    <a:pt x="203" y="7"/>
                    <a:pt x="203" y="16"/>
                  </a:cubicBezTo>
                  <a:close/>
                </a:path>
              </a:pathLst>
            </a:custGeom>
            <a:solidFill>
              <a:srgbClr val="0016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ṧḻïḍê">
              <a:extLst>
                <a:ext uri="{FF2B5EF4-FFF2-40B4-BE49-F238E27FC236}">
                  <a16:creationId xmlns:a16="http://schemas.microsoft.com/office/drawing/2014/main" id="{FF90B0D7-A98C-41ED-A15A-68847819620D}"/>
                </a:ext>
              </a:extLst>
            </p:cNvPr>
            <p:cNvSpPr/>
            <p:nvPr/>
          </p:nvSpPr>
          <p:spPr bwMode="auto">
            <a:xfrm>
              <a:off x="7845426" y="3371850"/>
              <a:ext cx="750888" cy="11334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2" name="îṥḷiďè">
              <a:extLst>
                <a:ext uri="{FF2B5EF4-FFF2-40B4-BE49-F238E27FC236}">
                  <a16:creationId xmlns:a16="http://schemas.microsoft.com/office/drawing/2014/main" id="{C5358317-FB60-487D-A0C1-C5315F9E8402}"/>
                </a:ext>
              </a:extLst>
            </p:cNvPr>
            <p:cNvSpPr/>
            <p:nvPr/>
          </p:nvSpPr>
          <p:spPr bwMode="auto">
            <a:xfrm>
              <a:off x="7845426" y="3371850"/>
              <a:ext cx="750888" cy="61913"/>
            </a:xfrm>
            <a:custGeom>
              <a:avLst/>
              <a:gdLst>
                <a:gd name="T0" fmla="*/ 473 w 473"/>
                <a:gd name="T1" fmla="*/ 0 h 39"/>
                <a:gd name="T2" fmla="*/ 473 w 473"/>
                <a:gd name="T3" fmla="*/ 39 h 39"/>
                <a:gd name="T4" fmla="*/ 0 w 473"/>
                <a:gd name="T5" fmla="*/ 39 h 39"/>
                <a:gd name="T6" fmla="*/ 0 w 473"/>
                <a:gd name="T7" fmla="*/ 0 h 39"/>
                <a:gd name="T8" fmla="*/ 0 w 473"/>
                <a:gd name="T9" fmla="*/ 0 h 39"/>
                <a:gd name="T10" fmla="*/ 473 w 473"/>
                <a:gd name="T11" fmla="*/ 0 h 39"/>
                <a:gd name="T12" fmla="*/ 473 w 473"/>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473" h="39">
                  <a:moveTo>
                    <a:pt x="473" y="0"/>
                  </a:moveTo>
                  <a:lnTo>
                    <a:pt x="473" y="39"/>
                  </a:lnTo>
                  <a:lnTo>
                    <a:pt x="0" y="39"/>
                  </a:lnTo>
                  <a:lnTo>
                    <a:pt x="0" y="0"/>
                  </a:lnTo>
                  <a:lnTo>
                    <a:pt x="0" y="0"/>
                  </a:lnTo>
                  <a:lnTo>
                    <a:pt x="473" y="0"/>
                  </a:lnTo>
                  <a:lnTo>
                    <a:pt x="473" y="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śľïḋè">
              <a:extLst>
                <a:ext uri="{FF2B5EF4-FFF2-40B4-BE49-F238E27FC236}">
                  <a16:creationId xmlns:a16="http://schemas.microsoft.com/office/drawing/2014/main" id="{E420554F-8540-4602-A22B-E4ACECA995E7}"/>
                </a:ext>
              </a:extLst>
            </p:cNvPr>
            <p:cNvSpPr/>
            <p:nvPr/>
          </p:nvSpPr>
          <p:spPr bwMode="auto">
            <a:xfrm>
              <a:off x="8023226" y="3382963"/>
              <a:ext cx="395288" cy="33338"/>
            </a:xfrm>
            <a:custGeom>
              <a:avLst/>
              <a:gdLst>
                <a:gd name="T0" fmla="*/ 102 w 107"/>
                <a:gd name="T1" fmla="*/ 9 h 9"/>
                <a:gd name="T2" fmla="*/ 5 w 107"/>
                <a:gd name="T3" fmla="*/ 9 h 9"/>
                <a:gd name="T4" fmla="*/ 0 w 107"/>
                <a:gd name="T5" fmla="*/ 4 h 9"/>
                <a:gd name="T6" fmla="*/ 5 w 107"/>
                <a:gd name="T7" fmla="*/ 0 h 9"/>
                <a:gd name="T8" fmla="*/ 102 w 107"/>
                <a:gd name="T9" fmla="*/ 0 h 9"/>
                <a:gd name="T10" fmla="*/ 107 w 107"/>
                <a:gd name="T11" fmla="*/ 4 h 9"/>
                <a:gd name="T12" fmla="*/ 102 w 107"/>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07" h="9">
                  <a:moveTo>
                    <a:pt x="102" y="9"/>
                  </a:moveTo>
                  <a:cubicBezTo>
                    <a:pt x="5" y="9"/>
                    <a:pt x="5" y="9"/>
                    <a:pt x="5" y="9"/>
                  </a:cubicBezTo>
                  <a:cubicBezTo>
                    <a:pt x="2" y="9"/>
                    <a:pt x="0" y="7"/>
                    <a:pt x="0" y="4"/>
                  </a:cubicBezTo>
                  <a:cubicBezTo>
                    <a:pt x="0" y="2"/>
                    <a:pt x="2" y="0"/>
                    <a:pt x="5" y="0"/>
                  </a:cubicBezTo>
                  <a:cubicBezTo>
                    <a:pt x="102" y="0"/>
                    <a:pt x="102" y="0"/>
                    <a:pt x="102" y="0"/>
                  </a:cubicBezTo>
                  <a:cubicBezTo>
                    <a:pt x="105" y="0"/>
                    <a:pt x="107" y="2"/>
                    <a:pt x="107" y="4"/>
                  </a:cubicBezTo>
                  <a:cubicBezTo>
                    <a:pt x="107" y="7"/>
                    <a:pt x="105" y="9"/>
                    <a:pt x="10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ś1ïdè">
              <a:extLst>
                <a:ext uri="{FF2B5EF4-FFF2-40B4-BE49-F238E27FC236}">
                  <a16:creationId xmlns:a16="http://schemas.microsoft.com/office/drawing/2014/main" id="{7C2B9F8E-0B55-460D-B225-F3C33DE42991}"/>
                </a:ext>
              </a:extLst>
            </p:cNvPr>
            <p:cNvSpPr/>
            <p:nvPr/>
          </p:nvSpPr>
          <p:spPr bwMode="auto">
            <a:xfrm>
              <a:off x="7845426" y="4173538"/>
              <a:ext cx="750888" cy="209550"/>
            </a:xfrm>
            <a:custGeom>
              <a:avLst/>
              <a:gdLst>
                <a:gd name="T0" fmla="*/ 473 w 473"/>
                <a:gd name="T1" fmla="*/ 0 h 132"/>
                <a:gd name="T2" fmla="*/ 473 w 473"/>
                <a:gd name="T3" fmla="*/ 132 h 132"/>
                <a:gd name="T4" fmla="*/ 0 w 473"/>
                <a:gd name="T5" fmla="*/ 132 h 132"/>
                <a:gd name="T6" fmla="*/ 0 w 473"/>
                <a:gd name="T7" fmla="*/ 0 h 132"/>
                <a:gd name="T8" fmla="*/ 0 w 473"/>
                <a:gd name="T9" fmla="*/ 0 h 132"/>
                <a:gd name="T10" fmla="*/ 473 w 473"/>
                <a:gd name="T11" fmla="*/ 0 h 132"/>
                <a:gd name="T12" fmla="*/ 473 w 473"/>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473" h="132">
                  <a:moveTo>
                    <a:pt x="473" y="0"/>
                  </a:moveTo>
                  <a:lnTo>
                    <a:pt x="473" y="132"/>
                  </a:lnTo>
                  <a:lnTo>
                    <a:pt x="0" y="132"/>
                  </a:lnTo>
                  <a:lnTo>
                    <a:pt x="0" y="0"/>
                  </a:lnTo>
                  <a:lnTo>
                    <a:pt x="0" y="0"/>
                  </a:lnTo>
                  <a:lnTo>
                    <a:pt x="473" y="0"/>
                  </a:lnTo>
                  <a:lnTo>
                    <a:pt x="473" y="0"/>
                  </a:ln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ṥļîḍe">
              <a:extLst>
                <a:ext uri="{FF2B5EF4-FFF2-40B4-BE49-F238E27FC236}">
                  <a16:creationId xmlns:a16="http://schemas.microsoft.com/office/drawing/2014/main" id="{9628C9BB-2E43-4623-A485-EB5417D9FC70}"/>
                </a:ext>
              </a:extLst>
            </p:cNvPr>
            <p:cNvSpPr/>
            <p:nvPr/>
          </p:nvSpPr>
          <p:spPr bwMode="auto">
            <a:xfrm>
              <a:off x="8196263" y="3937000"/>
              <a:ext cx="71438" cy="69850"/>
            </a:xfrm>
            <a:prstGeom prst="ellipse">
              <a:avLst/>
            </a:pr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íṩḻíḍè">
              <a:extLst>
                <a:ext uri="{FF2B5EF4-FFF2-40B4-BE49-F238E27FC236}">
                  <a16:creationId xmlns:a16="http://schemas.microsoft.com/office/drawing/2014/main" id="{4AE79D71-4A57-4996-9F3A-DF2F4DADB542}"/>
                </a:ext>
              </a:extLst>
            </p:cNvPr>
            <p:cNvSpPr/>
            <p:nvPr/>
          </p:nvSpPr>
          <p:spPr bwMode="auto">
            <a:xfrm>
              <a:off x="8145463" y="4017963"/>
              <a:ext cx="114300" cy="14288"/>
            </a:xfrm>
            <a:custGeom>
              <a:avLst/>
              <a:gdLst>
                <a:gd name="T0" fmla="*/ 29 w 31"/>
                <a:gd name="T1" fmla="*/ 4 h 4"/>
                <a:gd name="T2" fmla="*/ 2 w 31"/>
                <a:gd name="T3" fmla="*/ 4 h 4"/>
                <a:gd name="T4" fmla="*/ 0 w 31"/>
                <a:gd name="T5" fmla="*/ 2 h 4"/>
                <a:gd name="T6" fmla="*/ 2 w 31"/>
                <a:gd name="T7" fmla="*/ 0 h 4"/>
                <a:gd name="T8" fmla="*/ 29 w 31"/>
                <a:gd name="T9" fmla="*/ 0 h 4"/>
                <a:gd name="T10" fmla="*/ 31 w 31"/>
                <a:gd name="T11" fmla="*/ 2 h 4"/>
                <a:gd name="T12" fmla="*/ 29 w 3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1" h="4">
                  <a:moveTo>
                    <a:pt x="29" y="4"/>
                  </a:moveTo>
                  <a:cubicBezTo>
                    <a:pt x="2" y="4"/>
                    <a:pt x="2" y="4"/>
                    <a:pt x="2" y="4"/>
                  </a:cubicBezTo>
                  <a:cubicBezTo>
                    <a:pt x="0" y="4"/>
                    <a:pt x="0" y="3"/>
                    <a:pt x="0" y="2"/>
                  </a:cubicBezTo>
                  <a:cubicBezTo>
                    <a:pt x="0" y="0"/>
                    <a:pt x="0" y="0"/>
                    <a:pt x="2" y="0"/>
                  </a:cubicBezTo>
                  <a:cubicBezTo>
                    <a:pt x="29" y="0"/>
                    <a:pt x="29" y="0"/>
                    <a:pt x="29" y="0"/>
                  </a:cubicBezTo>
                  <a:cubicBezTo>
                    <a:pt x="30" y="0"/>
                    <a:pt x="31" y="0"/>
                    <a:pt x="31" y="2"/>
                  </a:cubicBezTo>
                  <a:cubicBezTo>
                    <a:pt x="31" y="3"/>
                    <a:pt x="30" y="4"/>
                    <a:pt x="29"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1ïḓé">
              <a:extLst>
                <a:ext uri="{FF2B5EF4-FFF2-40B4-BE49-F238E27FC236}">
                  <a16:creationId xmlns:a16="http://schemas.microsoft.com/office/drawing/2014/main" id="{4934937C-1B5C-4C03-9089-EBCFCF19CCA0}"/>
                </a:ext>
              </a:extLst>
            </p:cNvPr>
            <p:cNvSpPr/>
            <p:nvPr/>
          </p:nvSpPr>
          <p:spPr bwMode="auto">
            <a:xfrm>
              <a:off x="8262938" y="4017963"/>
              <a:ext cx="55563" cy="14288"/>
            </a:xfrm>
            <a:custGeom>
              <a:avLst/>
              <a:gdLst>
                <a:gd name="T0" fmla="*/ 13 w 15"/>
                <a:gd name="T1" fmla="*/ 4 h 4"/>
                <a:gd name="T2" fmla="*/ 2 w 15"/>
                <a:gd name="T3" fmla="*/ 4 h 4"/>
                <a:gd name="T4" fmla="*/ 0 w 15"/>
                <a:gd name="T5" fmla="*/ 2 h 4"/>
                <a:gd name="T6" fmla="*/ 2 w 15"/>
                <a:gd name="T7" fmla="*/ 0 h 4"/>
                <a:gd name="T8" fmla="*/ 13 w 15"/>
                <a:gd name="T9" fmla="*/ 0 h 4"/>
                <a:gd name="T10" fmla="*/ 15 w 15"/>
                <a:gd name="T11" fmla="*/ 2 h 4"/>
                <a:gd name="T12" fmla="*/ 13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13" y="4"/>
                  </a:moveTo>
                  <a:cubicBezTo>
                    <a:pt x="2" y="4"/>
                    <a:pt x="2" y="4"/>
                    <a:pt x="2" y="4"/>
                  </a:cubicBezTo>
                  <a:cubicBezTo>
                    <a:pt x="1" y="4"/>
                    <a:pt x="0" y="3"/>
                    <a:pt x="0" y="2"/>
                  </a:cubicBezTo>
                  <a:cubicBezTo>
                    <a:pt x="0" y="0"/>
                    <a:pt x="1" y="0"/>
                    <a:pt x="2" y="0"/>
                  </a:cubicBezTo>
                  <a:cubicBezTo>
                    <a:pt x="13" y="0"/>
                    <a:pt x="13" y="0"/>
                    <a:pt x="13" y="0"/>
                  </a:cubicBezTo>
                  <a:cubicBezTo>
                    <a:pt x="14" y="0"/>
                    <a:pt x="15" y="0"/>
                    <a:pt x="15" y="2"/>
                  </a:cubicBezTo>
                  <a:cubicBezTo>
                    <a:pt x="15" y="3"/>
                    <a:pt x="14" y="4"/>
                    <a:pt x="13"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ïsľïḋé">
              <a:extLst>
                <a:ext uri="{FF2B5EF4-FFF2-40B4-BE49-F238E27FC236}">
                  <a16:creationId xmlns:a16="http://schemas.microsoft.com/office/drawing/2014/main" id="{6B762E76-3158-4BCC-B70C-EA9191EF274D}"/>
                </a:ext>
              </a:extLst>
            </p:cNvPr>
            <p:cNvSpPr/>
            <p:nvPr/>
          </p:nvSpPr>
          <p:spPr bwMode="auto">
            <a:xfrm>
              <a:off x="8462963" y="3937000"/>
              <a:ext cx="69850" cy="69850"/>
            </a:xfrm>
            <a:prstGeom prst="ellipse">
              <a:avLst/>
            </a:pr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ŝḻíḋè">
              <a:extLst>
                <a:ext uri="{FF2B5EF4-FFF2-40B4-BE49-F238E27FC236}">
                  <a16:creationId xmlns:a16="http://schemas.microsoft.com/office/drawing/2014/main" id="{621CB0DF-1AF1-4AC2-A8E7-5DB3066680B6}"/>
                </a:ext>
              </a:extLst>
            </p:cNvPr>
            <p:cNvSpPr/>
            <p:nvPr/>
          </p:nvSpPr>
          <p:spPr bwMode="auto">
            <a:xfrm>
              <a:off x="8429626" y="4017963"/>
              <a:ext cx="55563" cy="14288"/>
            </a:xfrm>
            <a:custGeom>
              <a:avLst/>
              <a:gdLst>
                <a:gd name="T0" fmla="*/ 13 w 15"/>
                <a:gd name="T1" fmla="*/ 4 h 4"/>
                <a:gd name="T2" fmla="*/ 2 w 15"/>
                <a:gd name="T3" fmla="*/ 4 h 4"/>
                <a:gd name="T4" fmla="*/ 0 w 15"/>
                <a:gd name="T5" fmla="*/ 2 h 4"/>
                <a:gd name="T6" fmla="*/ 2 w 15"/>
                <a:gd name="T7" fmla="*/ 0 h 4"/>
                <a:gd name="T8" fmla="*/ 13 w 15"/>
                <a:gd name="T9" fmla="*/ 0 h 4"/>
                <a:gd name="T10" fmla="*/ 15 w 15"/>
                <a:gd name="T11" fmla="*/ 2 h 4"/>
                <a:gd name="T12" fmla="*/ 13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13" y="4"/>
                  </a:moveTo>
                  <a:cubicBezTo>
                    <a:pt x="2" y="4"/>
                    <a:pt x="2" y="4"/>
                    <a:pt x="2" y="4"/>
                  </a:cubicBezTo>
                  <a:cubicBezTo>
                    <a:pt x="1" y="4"/>
                    <a:pt x="0" y="3"/>
                    <a:pt x="0" y="2"/>
                  </a:cubicBezTo>
                  <a:cubicBezTo>
                    <a:pt x="0" y="0"/>
                    <a:pt x="1" y="0"/>
                    <a:pt x="2" y="0"/>
                  </a:cubicBezTo>
                  <a:cubicBezTo>
                    <a:pt x="13" y="0"/>
                    <a:pt x="13" y="0"/>
                    <a:pt x="13" y="0"/>
                  </a:cubicBezTo>
                  <a:cubicBezTo>
                    <a:pt x="14" y="0"/>
                    <a:pt x="15" y="0"/>
                    <a:pt x="15" y="2"/>
                  </a:cubicBezTo>
                  <a:cubicBezTo>
                    <a:pt x="15" y="3"/>
                    <a:pt x="14" y="4"/>
                    <a:pt x="13"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išḷîďê">
              <a:extLst>
                <a:ext uri="{FF2B5EF4-FFF2-40B4-BE49-F238E27FC236}">
                  <a16:creationId xmlns:a16="http://schemas.microsoft.com/office/drawing/2014/main" id="{9371C976-1708-4FE8-A947-DF3DCAE9CEDB}"/>
                </a:ext>
              </a:extLst>
            </p:cNvPr>
            <p:cNvSpPr/>
            <p:nvPr/>
          </p:nvSpPr>
          <p:spPr bwMode="auto">
            <a:xfrm>
              <a:off x="8488363" y="4017963"/>
              <a:ext cx="74613" cy="14288"/>
            </a:xfrm>
            <a:custGeom>
              <a:avLst/>
              <a:gdLst>
                <a:gd name="T0" fmla="*/ 18 w 20"/>
                <a:gd name="T1" fmla="*/ 4 h 4"/>
                <a:gd name="T2" fmla="*/ 2 w 20"/>
                <a:gd name="T3" fmla="*/ 4 h 4"/>
                <a:gd name="T4" fmla="*/ 0 w 20"/>
                <a:gd name="T5" fmla="*/ 2 h 4"/>
                <a:gd name="T6" fmla="*/ 2 w 20"/>
                <a:gd name="T7" fmla="*/ 0 h 4"/>
                <a:gd name="T8" fmla="*/ 18 w 20"/>
                <a:gd name="T9" fmla="*/ 0 h 4"/>
                <a:gd name="T10" fmla="*/ 20 w 20"/>
                <a:gd name="T11" fmla="*/ 2 h 4"/>
                <a:gd name="T12" fmla="*/ 18 w 2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0" h="4">
                  <a:moveTo>
                    <a:pt x="18" y="4"/>
                  </a:moveTo>
                  <a:cubicBezTo>
                    <a:pt x="2" y="4"/>
                    <a:pt x="2" y="4"/>
                    <a:pt x="2" y="4"/>
                  </a:cubicBezTo>
                  <a:cubicBezTo>
                    <a:pt x="1" y="4"/>
                    <a:pt x="0" y="3"/>
                    <a:pt x="0" y="2"/>
                  </a:cubicBezTo>
                  <a:cubicBezTo>
                    <a:pt x="0" y="0"/>
                    <a:pt x="1" y="0"/>
                    <a:pt x="2" y="0"/>
                  </a:cubicBezTo>
                  <a:cubicBezTo>
                    <a:pt x="18" y="0"/>
                    <a:pt x="18" y="0"/>
                    <a:pt x="18" y="0"/>
                  </a:cubicBezTo>
                  <a:cubicBezTo>
                    <a:pt x="19" y="0"/>
                    <a:pt x="20" y="0"/>
                    <a:pt x="20" y="2"/>
                  </a:cubicBezTo>
                  <a:cubicBezTo>
                    <a:pt x="20" y="3"/>
                    <a:pt x="19" y="4"/>
                    <a:pt x="18"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ṧ1îḓè">
              <a:extLst>
                <a:ext uri="{FF2B5EF4-FFF2-40B4-BE49-F238E27FC236}">
                  <a16:creationId xmlns:a16="http://schemas.microsoft.com/office/drawing/2014/main" id="{7DCE5E84-BC76-4F47-B179-E0C8FBC91EA0}"/>
                </a:ext>
              </a:extLst>
            </p:cNvPr>
            <p:cNvSpPr/>
            <p:nvPr/>
          </p:nvSpPr>
          <p:spPr bwMode="auto">
            <a:xfrm>
              <a:off x="7915276" y="3937000"/>
              <a:ext cx="71438" cy="69850"/>
            </a:xfrm>
            <a:prstGeom prst="ellipse">
              <a:avLst/>
            </a:pr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îṡḻiďe">
              <a:extLst>
                <a:ext uri="{FF2B5EF4-FFF2-40B4-BE49-F238E27FC236}">
                  <a16:creationId xmlns:a16="http://schemas.microsoft.com/office/drawing/2014/main" id="{4D36286A-8B82-4095-8F3D-8FB5DD90A0E0}"/>
                </a:ext>
              </a:extLst>
            </p:cNvPr>
            <p:cNvSpPr/>
            <p:nvPr/>
          </p:nvSpPr>
          <p:spPr bwMode="auto">
            <a:xfrm>
              <a:off x="7915276" y="4017963"/>
              <a:ext cx="52388" cy="14288"/>
            </a:xfrm>
            <a:custGeom>
              <a:avLst/>
              <a:gdLst>
                <a:gd name="T0" fmla="*/ 12 w 14"/>
                <a:gd name="T1" fmla="*/ 4 h 4"/>
                <a:gd name="T2" fmla="*/ 2 w 14"/>
                <a:gd name="T3" fmla="*/ 4 h 4"/>
                <a:gd name="T4" fmla="*/ 0 w 14"/>
                <a:gd name="T5" fmla="*/ 2 h 4"/>
                <a:gd name="T6" fmla="*/ 2 w 14"/>
                <a:gd name="T7" fmla="*/ 0 h 4"/>
                <a:gd name="T8" fmla="*/ 12 w 14"/>
                <a:gd name="T9" fmla="*/ 0 h 4"/>
                <a:gd name="T10" fmla="*/ 14 w 14"/>
                <a:gd name="T11" fmla="*/ 2 h 4"/>
                <a:gd name="T12" fmla="*/ 1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2" y="4"/>
                  </a:moveTo>
                  <a:cubicBezTo>
                    <a:pt x="2" y="4"/>
                    <a:pt x="2" y="4"/>
                    <a:pt x="2" y="4"/>
                  </a:cubicBezTo>
                  <a:cubicBezTo>
                    <a:pt x="0" y="4"/>
                    <a:pt x="0" y="3"/>
                    <a:pt x="0" y="2"/>
                  </a:cubicBezTo>
                  <a:cubicBezTo>
                    <a:pt x="0" y="0"/>
                    <a:pt x="0" y="0"/>
                    <a:pt x="2" y="0"/>
                  </a:cubicBezTo>
                  <a:cubicBezTo>
                    <a:pt x="12" y="0"/>
                    <a:pt x="12" y="0"/>
                    <a:pt x="12" y="0"/>
                  </a:cubicBezTo>
                  <a:cubicBezTo>
                    <a:pt x="13" y="0"/>
                    <a:pt x="14" y="0"/>
                    <a:pt x="14" y="2"/>
                  </a:cubicBezTo>
                  <a:cubicBezTo>
                    <a:pt x="14" y="3"/>
                    <a:pt x="13" y="4"/>
                    <a:pt x="12"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íšļíḋê">
              <a:extLst>
                <a:ext uri="{FF2B5EF4-FFF2-40B4-BE49-F238E27FC236}">
                  <a16:creationId xmlns:a16="http://schemas.microsoft.com/office/drawing/2014/main" id="{A2560F70-B2CA-4338-8ED9-73C7D75F01F1}"/>
                </a:ext>
              </a:extLst>
            </p:cNvPr>
            <p:cNvSpPr/>
            <p:nvPr/>
          </p:nvSpPr>
          <p:spPr bwMode="auto">
            <a:xfrm>
              <a:off x="7878763" y="4017963"/>
              <a:ext cx="30163" cy="14288"/>
            </a:xfrm>
            <a:custGeom>
              <a:avLst/>
              <a:gdLst>
                <a:gd name="T0" fmla="*/ 6 w 8"/>
                <a:gd name="T1" fmla="*/ 4 h 4"/>
                <a:gd name="T2" fmla="*/ 2 w 8"/>
                <a:gd name="T3" fmla="*/ 4 h 4"/>
                <a:gd name="T4" fmla="*/ 0 w 8"/>
                <a:gd name="T5" fmla="*/ 2 h 4"/>
                <a:gd name="T6" fmla="*/ 2 w 8"/>
                <a:gd name="T7" fmla="*/ 0 h 4"/>
                <a:gd name="T8" fmla="*/ 6 w 8"/>
                <a:gd name="T9" fmla="*/ 0 h 4"/>
                <a:gd name="T10" fmla="*/ 8 w 8"/>
                <a:gd name="T11" fmla="*/ 2 h 4"/>
                <a:gd name="T12" fmla="*/ 6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4"/>
                  </a:moveTo>
                  <a:cubicBezTo>
                    <a:pt x="2" y="4"/>
                    <a:pt x="2" y="4"/>
                    <a:pt x="2" y="4"/>
                  </a:cubicBezTo>
                  <a:cubicBezTo>
                    <a:pt x="1" y="4"/>
                    <a:pt x="0" y="3"/>
                    <a:pt x="0" y="2"/>
                  </a:cubicBezTo>
                  <a:cubicBezTo>
                    <a:pt x="0" y="0"/>
                    <a:pt x="1" y="0"/>
                    <a:pt x="2" y="0"/>
                  </a:cubicBezTo>
                  <a:cubicBezTo>
                    <a:pt x="6" y="0"/>
                    <a:pt x="6" y="0"/>
                    <a:pt x="6" y="0"/>
                  </a:cubicBezTo>
                  <a:cubicBezTo>
                    <a:pt x="7" y="0"/>
                    <a:pt x="8" y="0"/>
                    <a:pt x="8" y="2"/>
                  </a:cubicBezTo>
                  <a:cubicBezTo>
                    <a:pt x="8" y="3"/>
                    <a:pt x="7" y="4"/>
                    <a:pt x="6"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šliḑê">
              <a:extLst>
                <a:ext uri="{FF2B5EF4-FFF2-40B4-BE49-F238E27FC236}">
                  <a16:creationId xmlns:a16="http://schemas.microsoft.com/office/drawing/2014/main" id="{8B8606DC-8BA0-4362-B61F-8596F96AFF57}"/>
                </a:ext>
              </a:extLst>
            </p:cNvPr>
            <p:cNvSpPr/>
            <p:nvPr/>
          </p:nvSpPr>
          <p:spPr bwMode="auto">
            <a:xfrm>
              <a:off x="7975601" y="4017963"/>
              <a:ext cx="50800" cy="14288"/>
            </a:xfrm>
            <a:custGeom>
              <a:avLst/>
              <a:gdLst>
                <a:gd name="T0" fmla="*/ 12 w 14"/>
                <a:gd name="T1" fmla="*/ 4 h 4"/>
                <a:gd name="T2" fmla="*/ 2 w 14"/>
                <a:gd name="T3" fmla="*/ 4 h 4"/>
                <a:gd name="T4" fmla="*/ 0 w 14"/>
                <a:gd name="T5" fmla="*/ 2 h 4"/>
                <a:gd name="T6" fmla="*/ 2 w 14"/>
                <a:gd name="T7" fmla="*/ 0 h 4"/>
                <a:gd name="T8" fmla="*/ 12 w 14"/>
                <a:gd name="T9" fmla="*/ 0 h 4"/>
                <a:gd name="T10" fmla="*/ 14 w 14"/>
                <a:gd name="T11" fmla="*/ 2 h 4"/>
                <a:gd name="T12" fmla="*/ 1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2" y="4"/>
                  </a:moveTo>
                  <a:cubicBezTo>
                    <a:pt x="2" y="4"/>
                    <a:pt x="2" y="4"/>
                    <a:pt x="2" y="4"/>
                  </a:cubicBezTo>
                  <a:cubicBezTo>
                    <a:pt x="1" y="4"/>
                    <a:pt x="0" y="3"/>
                    <a:pt x="0" y="2"/>
                  </a:cubicBezTo>
                  <a:cubicBezTo>
                    <a:pt x="0" y="0"/>
                    <a:pt x="1" y="0"/>
                    <a:pt x="2" y="0"/>
                  </a:cubicBezTo>
                  <a:cubicBezTo>
                    <a:pt x="12" y="0"/>
                    <a:pt x="12" y="0"/>
                    <a:pt x="12" y="0"/>
                  </a:cubicBezTo>
                  <a:cubicBezTo>
                    <a:pt x="13" y="0"/>
                    <a:pt x="14" y="0"/>
                    <a:pt x="14" y="2"/>
                  </a:cubicBezTo>
                  <a:cubicBezTo>
                    <a:pt x="14" y="3"/>
                    <a:pt x="13" y="4"/>
                    <a:pt x="12"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íSlîḋé">
              <a:extLst>
                <a:ext uri="{FF2B5EF4-FFF2-40B4-BE49-F238E27FC236}">
                  <a16:creationId xmlns:a16="http://schemas.microsoft.com/office/drawing/2014/main" id="{2238DA36-077B-48A5-ABCF-9189A39AB3DA}"/>
                </a:ext>
              </a:extLst>
            </p:cNvPr>
            <p:cNvSpPr/>
            <p:nvPr/>
          </p:nvSpPr>
          <p:spPr bwMode="auto">
            <a:xfrm>
              <a:off x="7948613" y="4221163"/>
              <a:ext cx="155575" cy="114300"/>
            </a:xfrm>
            <a:custGeom>
              <a:avLst/>
              <a:gdLst>
                <a:gd name="T0" fmla="*/ 42 w 42"/>
                <a:gd name="T1" fmla="*/ 2 h 31"/>
                <a:gd name="T2" fmla="*/ 42 w 42"/>
                <a:gd name="T3" fmla="*/ 29 h 31"/>
                <a:gd name="T4" fmla="*/ 40 w 42"/>
                <a:gd name="T5" fmla="*/ 31 h 31"/>
                <a:gd name="T6" fmla="*/ 2 w 42"/>
                <a:gd name="T7" fmla="*/ 31 h 31"/>
                <a:gd name="T8" fmla="*/ 0 w 42"/>
                <a:gd name="T9" fmla="*/ 29 h 31"/>
                <a:gd name="T10" fmla="*/ 0 w 42"/>
                <a:gd name="T11" fmla="*/ 2 h 31"/>
                <a:gd name="T12" fmla="*/ 2 w 42"/>
                <a:gd name="T13" fmla="*/ 0 h 31"/>
                <a:gd name="T14" fmla="*/ 40 w 42"/>
                <a:gd name="T15" fmla="*/ 0 h 31"/>
                <a:gd name="T16" fmla="*/ 42 w 42"/>
                <a:gd name="T1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1">
                  <a:moveTo>
                    <a:pt x="42" y="2"/>
                  </a:moveTo>
                  <a:cubicBezTo>
                    <a:pt x="42" y="29"/>
                    <a:pt x="42" y="29"/>
                    <a:pt x="42" y="29"/>
                  </a:cubicBezTo>
                  <a:cubicBezTo>
                    <a:pt x="42" y="30"/>
                    <a:pt x="41" y="31"/>
                    <a:pt x="40" y="31"/>
                  </a:cubicBezTo>
                  <a:cubicBezTo>
                    <a:pt x="2" y="31"/>
                    <a:pt x="2" y="31"/>
                    <a:pt x="2" y="31"/>
                  </a:cubicBezTo>
                  <a:cubicBezTo>
                    <a:pt x="1" y="31"/>
                    <a:pt x="0" y="30"/>
                    <a:pt x="0" y="29"/>
                  </a:cubicBezTo>
                  <a:cubicBezTo>
                    <a:pt x="0" y="2"/>
                    <a:pt x="0" y="2"/>
                    <a:pt x="0" y="2"/>
                  </a:cubicBezTo>
                  <a:cubicBezTo>
                    <a:pt x="0" y="1"/>
                    <a:pt x="1" y="0"/>
                    <a:pt x="2" y="0"/>
                  </a:cubicBezTo>
                  <a:cubicBezTo>
                    <a:pt x="40" y="0"/>
                    <a:pt x="40" y="0"/>
                    <a:pt x="40" y="0"/>
                  </a:cubicBezTo>
                  <a:cubicBezTo>
                    <a:pt x="41" y="0"/>
                    <a:pt x="42" y="1"/>
                    <a:pt x="42" y="2"/>
                  </a:cubicBezTo>
                  <a:close/>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î$liḑê">
              <a:extLst>
                <a:ext uri="{FF2B5EF4-FFF2-40B4-BE49-F238E27FC236}">
                  <a16:creationId xmlns:a16="http://schemas.microsoft.com/office/drawing/2014/main" id="{E904DED3-8794-47A8-A9F2-E7A559C2F621}"/>
                </a:ext>
              </a:extLst>
            </p:cNvPr>
            <p:cNvSpPr/>
            <p:nvPr/>
          </p:nvSpPr>
          <p:spPr bwMode="auto">
            <a:xfrm>
              <a:off x="8145463" y="4221163"/>
              <a:ext cx="150813" cy="114300"/>
            </a:xfrm>
            <a:custGeom>
              <a:avLst/>
              <a:gdLst>
                <a:gd name="T0" fmla="*/ 41 w 41"/>
                <a:gd name="T1" fmla="*/ 2 h 31"/>
                <a:gd name="T2" fmla="*/ 41 w 41"/>
                <a:gd name="T3" fmla="*/ 29 h 31"/>
                <a:gd name="T4" fmla="*/ 39 w 41"/>
                <a:gd name="T5" fmla="*/ 31 h 31"/>
                <a:gd name="T6" fmla="*/ 1 w 41"/>
                <a:gd name="T7" fmla="*/ 31 h 31"/>
                <a:gd name="T8" fmla="*/ 0 w 41"/>
                <a:gd name="T9" fmla="*/ 29 h 31"/>
                <a:gd name="T10" fmla="*/ 0 w 41"/>
                <a:gd name="T11" fmla="*/ 2 h 31"/>
                <a:gd name="T12" fmla="*/ 1 w 41"/>
                <a:gd name="T13" fmla="*/ 0 h 31"/>
                <a:gd name="T14" fmla="*/ 39 w 41"/>
                <a:gd name="T15" fmla="*/ 0 h 31"/>
                <a:gd name="T16" fmla="*/ 41 w 41"/>
                <a:gd name="T1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1">
                  <a:moveTo>
                    <a:pt x="41" y="2"/>
                  </a:moveTo>
                  <a:cubicBezTo>
                    <a:pt x="41" y="29"/>
                    <a:pt x="41" y="29"/>
                    <a:pt x="41" y="29"/>
                  </a:cubicBezTo>
                  <a:cubicBezTo>
                    <a:pt x="41" y="30"/>
                    <a:pt x="40" y="31"/>
                    <a:pt x="39" y="31"/>
                  </a:cubicBezTo>
                  <a:cubicBezTo>
                    <a:pt x="1" y="31"/>
                    <a:pt x="1" y="31"/>
                    <a:pt x="1" y="31"/>
                  </a:cubicBezTo>
                  <a:cubicBezTo>
                    <a:pt x="0" y="31"/>
                    <a:pt x="0" y="30"/>
                    <a:pt x="0" y="29"/>
                  </a:cubicBezTo>
                  <a:cubicBezTo>
                    <a:pt x="0" y="2"/>
                    <a:pt x="0" y="2"/>
                    <a:pt x="0" y="2"/>
                  </a:cubicBezTo>
                  <a:cubicBezTo>
                    <a:pt x="0" y="1"/>
                    <a:pt x="0" y="0"/>
                    <a:pt x="1" y="0"/>
                  </a:cubicBezTo>
                  <a:cubicBezTo>
                    <a:pt x="39" y="0"/>
                    <a:pt x="39" y="0"/>
                    <a:pt x="39" y="0"/>
                  </a:cubicBezTo>
                  <a:cubicBezTo>
                    <a:pt x="40" y="0"/>
                    <a:pt x="41" y="1"/>
                    <a:pt x="41" y="2"/>
                  </a:cubicBezTo>
                  <a:close/>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î$liḍê">
              <a:extLst>
                <a:ext uri="{FF2B5EF4-FFF2-40B4-BE49-F238E27FC236}">
                  <a16:creationId xmlns:a16="http://schemas.microsoft.com/office/drawing/2014/main" id="{EE441C3A-3EFD-4430-857E-0795C75CC53A}"/>
                </a:ext>
              </a:extLst>
            </p:cNvPr>
            <p:cNvSpPr/>
            <p:nvPr/>
          </p:nvSpPr>
          <p:spPr bwMode="auto">
            <a:xfrm>
              <a:off x="8337551" y="4221163"/>
              <a:ext cx="155575" cy="114300"/>
            </a:xfrm>
            <a:custGeom>
              <a:avLst/>
              <a:gdLst>
                <a:gd name="T0" fmla="*/ 42 w 42"/>
                <a:gd name="T1" fmla="*/ 2 h 31"/>
                <a:gd name="T2" fmla="*/ 42 w 42"/>
                <a:gd name="T3" fmla="*/ 29 h 31"/>
                <a:gd name="T4" fmla="*/ 40 w 42"/>
                <a:gd name="T5" fmla="*/ 31 h 31"/>
                <a:gd name="T6" fmla="*/ 2 w 42"/>
                <a:gd name="T7" fmla="*/ 31 h 31"/>
                <a:gd name="T8" fmla="*/ 0 w 42"/>
                <a:gd name="T9" fmla="*/ 29 h 31"/>
                <a:gd name="T10" fmla="*/ 0 w 42"/>
                <a:gd name="T11" fmla="*/ 2 h 31"/>
                <a:gd name="T12" fmla="*/ 2 w 42"/>
                <a:gd name="T13" fmla="*/ 0 h 31"/>
                <a:gd name="T14" fmla="*/ 40 w 42"/>
                <a:gd name="T15" fmla="*/ 0 h 31"/>
                <a:gd name="T16" fmla="*/ 42 w 42"/>
                <a:gd name="T1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1">
                  <a:moveTo>
                    <a:pt x="42" y="2"/>
                  </a:moveTo>
                  <a:cubicBezTo>
                    <a:pt x="42" y="29"/>
                    <a:pt x="42" y="29"/>
                    <a:pt x="42" y="29"/>
                  </a:cubicBezTo>
                  <a:cubicBezTo>
                    <a:pt x="42" y="30"/>
                    <a:pt x="41" y="31"/>
                    <a:pt x="40" y="31"/>
                  </a:cubicBezTo>
                  <a:cubicBezTo>
                    <a:pt x="2" y="31"/>
                    <a:pt x="2" y="31"/>
                    <a:pt x="2" y="31"/>
                  </a:cubicBezTo>
                  <a:cubicBezTo>
                    <a:pt x="1" y="31"/>
                    <a:pt x="0" y="30"/>
                    <a:pt x="0" y="29"/>
                  </a:cubicBezTo>
                  <a:cubicBezTo>
                    <a:pt x="0" y="2"/>
                    <a:pt x="0" y="2"/>
                    <a:pt x="0" y="2"/>
                  </a:cubicBezTo>
                  <a:cubicBezTo>
                    <a:pt x="0" y="1"/>
                    <a:pt x="1" y="0"/>
                    <a:pt x="2" y="0"/>
                  </a:cubicBezTo>
                  <a:cubicBezTo>
                    <a:pt x="40" y="0"/>
                    <a:pt x="40" y="0"/>
                    <a:pt x="40" y="0"/>
                  </a:cubicBezTo>
                  <a:cubicBezTo>
                    <a:pt x="41" y="0"/>
                    <a:pt x="42" y="1"/>
                    <a:pt x="42" y="2"/>
                  </a:cubicBezTo>
                  <a:close/>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îšḷïďè">
              <a:extLst>
                <a:ext uri="{FF2B5EF4-FFF2-40B4-BE49-F238E27FC236}">
                  <a16:creationId xmlns:a16="http://schemas.microsoft.com/office/drawing/2014/main" id="{930FE789-57DF-4328-B8A2-F8606F326D09}"/>
                </a:ext>
              </a:extLst>
            </p:cNvPr>
            <p:cNvSpPr/>
            <p:nvPr/>
          </p:nvSpPr>
          <p:spPr bwMode="auto">
            <a:xfrm>
              <a:off x="7905751" y="3486150"/>
              <a:ext cx="69850" cy="66675"/>
            </a:xfrm>
            <a:custGeom>
              <a:avLst/>
              <a:gdLst>
                <a:gd name="T0" fmla="*/ 14 w 19"/>
                <a:gd name="T1" fmla="*/ 18 h 18"/>
                <a:gd name="T2" fmla="*/ 5 w 19"/>
                <a:gd name="T3" fmla="*/ 18 h 18"/>
                <a:gd name="T4" fmla="*/ 0 w 19"/>
                <a:gd name="T5" fmla="*/ 13 h 18"/>
                <a:gd name="T6" fmla="*/ 0 w 19"/>
                <a:gd name="T7" fmla="*/ 5 h 18"/>
                <a:gd name="T8" fmla="*/ 5 w 19"/>
                <a:gd name="T9" fmla="*/ 0 h 18"/>
                <a:gd name="T10" fmla="*/ 14 w 19"/>
                <a:gd name="T11" fmla="*/ 0 h 18"/>
                <a:gd name="T12" fmla="*/ 19 w 19"/>
                <a:gd name="T13" fmla="*/ 5 h 18"/>
                <a:gd name="T14" fmla="*/ 19 w 19"/>
                <a:gd name="T15" fmla="*/ 13 h 18"/>
                <a:gd name="T16" fmla="*/ 14 w 19"/>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4" y="18"/>
                  </a:moveTo>
                  <a:cubicBezTo>
                    <a:pt x="5" y="18"/>
                    <a:pt x="5" y="18"/>
                    <a:pt x="5" y="18"/>
                  </a:cubicBezTo>
                  <a:cubicBezTo>
                    <a:pt x="2" y="18"/>
                    <a:pt x="0" y="16"/>
                    <a:pt x="0" y="13"/>
                  </a:cubicBezTo>
                  <a:cubicBezTo>
                    <a:pt x="0" y="5"/>
                    <a:pt x="0" y="5"/>
                    <a:pt x="0" y="5"/>
                  </a:cubicBezTo>
                  <a:cubicBezTo>
                    <a:pt x="0" y="2"/>
                    <a:pt x="2" y="0"/>
                    <a:pt x="5" y="0"/>
                  </a:cubicBezTo>
                  <a:cubicBezTo>
                    <a:pt x="14" y="0"/>
                    <a:pt x="14" y="0"/>
                    <a:pt x="14" y="0"/>
                  </a:cubicBezTo>
                  <a:cubicBezTo>
                    <a:pt x="17" y="0"/>
                    <a:pt x="19" y="2"/>
                    <a:pt x="19" y="5"/>
                  </a:cubicBezTo>
                  <a:cubicBezTo>
                    <a:pt x="19" y="13"/>
                    <a:pt x="19" y="13"/>
                    <a:pt x="19" y="13"/>
                  </a:cubicBezTo>
                  <a:cubicBezTo>
                    <a:pt x="19" y="16"/>
                    <a:pt x="17" y="18"/>
                    <a:pt x="14" y="18"/>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ŝļïḓe">
              <a:extLst>
                <a:ext uri="{FF2B5EF4-FFF2-40B4-BE49-F238E27FC236}">
                  <a16:creationId xmlns:a16="http://schemas.microsoft.com/office/drawing/2014/main" id="{92AF578B-7C4B-4648-A576-AF9C5723D01B}"/>
                </a:ext>
              </a:extLst>
            </p:cNvPr>
            <p:cNvSpPr/>
            <p:nvPr/>
          </p:nvSpPr>
          <p:spPr bwMode="auto">
            <a:xfrm>
              <a:off x="8059738" y="3511550"/>
              <a:ext cx="60325" cy="15875"/>
            </a:xfrm>
            <a:custGeom>
              <a:avLst/>
              <a:gdLst>
                <a:gd name="T0" fmla="*/ 14 w 16"/>
                <a:gd name="T1" fmla="*/ 4 h 4"/>
                <a:gd name="T2" fmla="*/ 2 w 16"/>
                <a:gd name="T3" fmla="*/ 4 h 4"/>
                <a:gd name="T4" fmla="*/ 0 w 16"/>
                <a:gd name="T5" fmla="*/ 2 h 4"/>
                <a:gd name="T6" fmla="*/ 2 w 16"/>
                <a:gd name="T7" fmla="*/ 0 h 4"/>
                <a:gd name="T8" fmla="*/ 14 w 16"/>
                <a:gd name="T9" fmla="*/ 0 h 4"/>
                <a:gd name="T10" fmla="*/ 16 w 16"/>
                <a:gd name="T11" fmla="*/ 2 h 4"/>
                <a:gd name="T12" fmla="*/ 14 w 1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4"/>
                  </a:moveTo>
                  <a:cubicBezTo>
                    <a:pt x="2" y="4"/>
                    <a:pt x="2" y="4"/>
                    <a:pt x="2" y="4"/>
                  </a:cubicBezTo>
                  <a:cubicBezTo>
                    <a:pt x="1" y="4"/>
                    <a:pt x="0" y="3"/>
                    <a:pt x="0" y="2"/>
                  </a:cubicBezTo>
                  <a:cubicBezTo>
                    <a:pt x="0" y="1"/>
                    <a:pt x="1" y="0"/>
                    <a:pt x="2" y="0"/>
                  </a:cubicBezTo>
                  <a:cubicBezTo>
                    <a:pt x="14" y="0"/>
                    <a:pt x="14" y="0"/>
                    <a:pt x="14" y="0"/>
                  </a:cubicBezTo>
                  <a:cubicBezTo>
                    <a:pt x="15" y="0"/>
                    <a:pt x="16" y="1"/>
                    <a:pt x="16" y="2"/>
                  </a:cubicBezTo>
                  <a:cubicBezTo>
                    <a:pt x="16" y="3"/>
                    <a:pt x="15" y="4"/>
                    <a:pt x="14"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îślíḋê">
              <a:extLst>
                <a:ext uri="{FF2B5EF4-FFF2-40B4-BE49-F238E27FC236}">
                  <a16:creationId xmlns:a16="http://schemas.microsoft.com/office/drawing/2014/main" id="{669AB6B8-E44D-4459-AC03-9A9A475075C8}"/>
                </a:ext>
              </a:extLst>
            </p:cNvPr>
            <p:cNvSpPr/>
            <p:nvPr/>
          </p:nvSpPr>
          <p:spPr bwMode="auto">
            <a:xfrm>
              <a:off x="8315326" y="3511550"/>
              <a:ext cx="128588" cy="15875"/>
            </a:xfrm>
            <a:custGeom>
              <a:avLst/>
              <a:gdLst>
                <a:gd name="T0" fmla="*/ 33 w 35"/>
                <a:gd name="T1" fmla="*/ 4 h 4"/>
                <a:gd name="T2" fmla="*/ 3 w 35"/>
                <a:gd name="T3" fmla="*/ 4 h 4"/>
                <a:gd name="T4" fmla="*/ 0 w 35"/>
                <a:gd name="T5" fmla="*/ 2 h 4"/>
                <a:gd name="T6" fmla="*/ 3 w 35"/>
                <a:gd name="T7" fmla="*/ 0 h 4"/>
                <a:gd name="T8" fmla="*/ 33 w 35"/>
                <a:gd name="T9" fmla="*/ 0 h 4"/>
                <a:gd name="T10" fmla="*/ 35 w 35"/>
                <a:gd name="T11" fmla="*/ 2 h 4"/>
                <a:gd name="T12" fmla="*/ 33 w 3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5" h="4">
                  <a:moveTo>
                    <a:pt x="33" y="4"/>
                  </a:moveTo>
                  <a:cubicBezTo>
                    <a:pt x="3" y="4"/>
                    <a:pt x="3" y="4"/>
                    <a:pt x="3" y="4"/>
                  </a:cubicBezTo>
                  <a:cubicBezTo>
                    <a:pt x="1" y="4"/>
                    <a:pt x="0" y="3"/>
                    <a:pt x="0" y="2"/>
                  </a:cubicBezTo>
                  <a:cubicBezTo>
                    <a:pt x="0" y="1"/>
                    <a:pt x="1" y="0"/>
                    <a:pt x="3" y="0"/>
                  </a:cubicBezTo>
                  <a:cubicBezTo>
                    <a:pt x="33" y="0"/>
                    <a:pt x="33" y="0"/>
                    <a:pt x="33" y="0"/>
                  </a:cubicBezTo>
                  <a:cubicBezTo>
                    <a:pt x="34" y="0"/>
                    <a:pt x="35" y="1"/>
                    <a:pt x="35" y="2"/>
                  </a:cubicBezTo>
                  <a:cubicBezTo>
                    <a:pt x="35" y="3"/>
                    <a:pt x="34" y="4"/>
                    <a:pt x="33"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şlíḑê">
              <a:extLst>
                <a:ext uri="{FF2B5EF4-FFF2-40B4-BE49-F238E27FC236}">
                  <a16:creationId xmlns:a16="http://schemas.microsoft.com/office/drawing/2014/main" id="{493E1E71-11FA-47F1-B9C3-22046DA72FBC}"/>
                </a:ext>
              </a:extLst>
            </p:cNvPr>
            <p:cNvSpPr/>
            <p:nvPr/>
          </p:nvSpPr>
          <p:spPr bwMode="auto">
            <a:xfrm>
              <a:off x="8462963" y="3511550"/>
              <a:ext cx="74613" cy="15875"/>
            </a:xfrm>
            <a:custGeom>
              <a:avLst/>
              <a:gdLst>
                <a:gd name="T0" fmla="*/ 18 w 20"/>
                <a:gd name="T1" fmla="*/ 4 h 4"/>
                <a:gd name="T2" fmla="*/ 2 w 20"/>
                <a:gd name="T3" fmla="*/ 4 h 4"/>
                <a:gd name="T4" fmla="*/ 0 w 20"/>
                <a:gd name="T5" fmla="*/ 3 h 4"/>
                <a:gd name="T6" fmla="*/ 0 w 20"/>
                <a:gd name="T7" fmla="*/ 2 h 4"/>
                <a:gd name="T8" fmla="*/ 2 w 20"/>
                <a:gd name="T9" fmla="*/ 0 h 4"/>
                <a:gd name="T10" fmla="*/ 18 w 20"/>
                <a:gd name="T11" fmla="*/ 0 h 4"/>
                <a:gd name="T12" fmla="*/ 20 w 20"/>
                <a:gd name="T13" fmla="*/ 2 h 4"/>
                <a:gd name="T14" fmla="*/ 20 w 20"/>
                <a:gd name="T15" fmla="*/ 3 h 4"/>
                <a:gd name="T16" fmla="*/ 18 w 20"/>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
                  <a:moveTo>
                    <a:pt x="18" y="4"/>
                  </a:moveTo>
                  <a:cubicBezTo>
                    <a:pt x="2" y="4"/>
                    <a:pt x="2" y="4"/>
                    <a:pt x="2" y="4"/>
                  </a:cubicBezTo>
                  <a:cubicBezTo>
                    <a:pt x="1" y="4"/>
                    <a:pt x="0" y="4"/>
                    <a:pt x="0" y="3"/>
                  </a:cubicBezTo>
                  <a:cubicBezTo>
                    <a:pt x="0" y="2"/>
                    <a:pt x="0" y="2"/>
                    <a:pt x="0" y="2"/>
                  </a:cubicBezTo>
                  <a:cubicBezTo>
                    <a:pt x="0" y="1"/>
                    <a:pt x="1" y="0"/>
                    <a:pt x="2" y="0"/>
                  </a:cubicBezTo>
                  <a:cubicBezTo>
                    <a:pt x="18" y="0"/>
                    <a:pt x="18" y="0"/>
                    <a:pt x="18" y="0"/>
                  </a:cubicBezTo>
                  <a:cubicBezTo>
                    <a:pt x="19" y="0"/>
                    <a:pt x="20" y="1"/>
                    <a:pt x="20" y="2"/>
                  </a:cubicBezTo>
                  <a:cubicBezTo>
                    <a:pt x="20" y="3"/>
                    <a:pt x="20" y="3"/>
                    <a:pt x="20" y="3"/>
                  </a:cubicBezTo>
                  <a:cubicBezTo>
                    <a:pt x="20" y="4"/>
                    <a:pt x="19" y="4"/>
                    <a:pt x="18"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lîďê">
              <a:extLst>
                <a:ext uri="{FF2B5EF4-FFF2-40B4-BE49-F238E27FC236}">
                  <a16:creationId xmlns:a16="http://schemas.microsoft.com/office/drawing/2014/main" id="{7F399F89-1479-4D14-BEFF-DC71AA29C5DC}"/>
                </a:ext>
              </a:extLst>
            </p:cNvPr>
            <p:cNvSpPr/>
            <p:nvPr/>
          </p:nvSpPr>
          <p:spPr bwMode="auto">
            <a:xfrm>
              <a:off x="8145463" y="3511550"/>
              <a:ext cx="103188" cy="15875"/>
            </a:xfrm>
            <a:custGeom>
              <a:avLst/>
              <a:gdLst>
                <a:gd name="T0" fmla="*/ 26 w 28"/>
                <a:gd name="T1" fmla="*/ 4 h 4"/>
                <a:gd name="T2" fmla="*/ 2 w 28"/>
                <a:gd name="T3" fmla="*/ 4 h 4"/>
                <a:gd name="T4" fmla="*/ 0 w 28"/>
                <a:gd name="T5" fmla="*/ 2 h 4"/>
                <a:gd name="T6" fmla="*/ 2 w 28"/>
                <a:gd name="T7" fmla="*/ 0 h 4"/>
                <a:gd name="T8" fmla="*/ 26 w 28"/>
                <a:gd name="T9" fmla="*/ 0 h 4"/>
                <a:gd name="T10" fmla="*/ 28 w 28"/>
                <a:gd name="T11" fmla="*/ 2 h 4"/>
                <a:gd name="T12" fmla="*/ 26 w 2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4"/>
                  </a:moveTo>
                  <a:cubicBezTo>
                    <a:pt x="2" y="4"/>
                    <a:pt x="2" y="4"/>
                    <a:pt x="2" y="4"/>
                  </a:cubicBezTo>
                  <a:cubicBezTo>
                    <a:pt x="1" y="4"/>
                    <a:pt x="0" y="3"/>
                    <a:pt x="0" y="2"/>
                  </a:cubicBezTo>
                  <a:cubicBezTo>
                    <a:pt x="0" y="1"/>
                    <a:pt x="1" y="0"/>
                    <a:pt x="2" y="0"/>
                  </a:cubicBezTo>
                  <a:cubicBezTo>
                    <a:pt x="26" y="0"/>
                    <a:pt x="26" y="0"/>
                    <a:pt x="26" y="0"/>
                  </a:cubicBezTo>
                  <a:cubicBezTo>
                    <a:pt x="27" y="0"/>
                    <a:pt x="28" y="1"/>
                    <a:pt x="28" y="2"/>
                  </a:cubicBezTo>
                  <a:cubicBezTo>
                    <a:pt x="28" y="3"/>
                    <a:pt x="27" y="4"/>
                    <a:pt x="26"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îṧľíḍé">
              <a:extLst>
                <a:ext uri="{FF2B5EF4-FFF2-40B4-BE49-F238E27FC236}">
                  <a16:creationId xmlns:a16="http://schemas.microsoft.com/office/drawing/2014/main" id="{4BFD5684-A2B3-4827-8225-81CEB74926FB}"/>
                </a:ext>
              </a:extLst>
            </p:cNvPr>
            <p:cNvSpPr/>
            <p:nvPr/>
          </p:nvSpPr>
          <p:spPr bwMode="auto">
            <a:xfrm>
              <a:off x="8251826" y="3511550"/>
              <a:ext cx="41275" cy="15875"/>
            </a:xfrm>
            <a:custGeom>
              <a:avLst/>
              <a:gdLst>
                <a:gd name="T0" fmla="*/ 9 w 11"/>
                <a:gd name="T1" fmla="*/ 4 h 4"/>
                <a:gd name="T2" fmla="*/ 2 w 11"/>
                <a:gd name="T3" fmla="*/ 4 h 4"/>
                <a:gd name="T4" fmla="*/ 0 w 11"/>
                <a:gd name="T5" fmla="*/ 2 h 4"/>
                <a:gd name="T6" fmla="*/ 2 w 11"/>
                <a:gd name="T7" fmla="*/ 0 h 4"/>
                <a:gd name="T8" fmla="*/ 9 w 11"/>
                <a:gd name="T9" fmla="*/ 0 h 4"/>
                <a:gd name="T10" fmla="*/ 11 w 11"/>
                <a:gd name="T11" fmla="*/ 2 h 4"/>
                <a:gd name="T12" fmla="*/ 9 w 1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1" h="4">
                  <a:moveTo>
                    <a:pt x="9" y="4"/>
                  </a:moveTo>
                  <a:cubicBezTo>
                    <a:pt x="2" y="4"/>
                    <a:pt x="2" y="4"/>
                    <a:pt x="2" y="4"/>
                  </a:cubicBezTo>
                  <a:cubicBezTo>
                    <a:pt x="1" y="4"/>
                    <a:pt x="0" y="3"/>
                    <a:pt x="0" y="2"/>
                  </a:cubicBezTo>
                  <a:cubicBezTo>
                    <a:pt x="0" y="1"/>
                    <a:pt x="1" y="0"/>
                    <a:pt x="2" y="0"/>
                  </a:cubicBezTo>
                  <a:cubicBezTo>
                    <a:pt x="9" y="0"/>
                    <a:pt x="9" y="0"/>
                    <a:pt x="9" y="0"/>
                  </a:cubicBezTo>
                  <a:cubicBezTo>
                    <a:pt x="11" y="0"/>
                    <a:pt x="11" y="1"/>
                    <a:pt x="11" y="2"/>
                  </a:cubicBezTo>
                  <a:cubicBezTo>
                    <a:pt x="11" y="3"/>
                    <a:pt x="11" y="4"/>
                    <a:pt x="9" y="4"/>
                  </a:cubicBezTo>
                  <a:close/>
                </a:path>
              </a:pathLst>
            </a:custGeom>
            <a:solidFill>
              <a:srgbClr val="B9D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ṡ1ïḓè">
              <a:extLst>
                <a:ext uri="{FF2B5EF4-FFF2-40B4-BE49-F238E27FC236}">
                  <a16:creationId xmlns:a16="http://schemas.microsoft.com/office/drawing/2014/main" id="{185883F0-BD66-4B41-9B57-A18270720180}"/>
                </a:ext>
              </a:extLst>
            </p:cNvPr>
            <p:cNvSpPr/>
            <p:nvPr/>
          </p:nvSpPr>
          <p:spPr bwMode="auto">
            <a:xfrm>
              <a:off x="7845426" y="3630613"/>
              <a:ext cx="750888" cy="250825"/>
            </a:xfrm>
            <a:custGeom>
              <a:avLst/>
              <a:gdLst>
                <a:gd name="T0" fmla="*/ 473 w 473"/>
                <a:gd name="T1" fmla="*/ 2 h 158"/>
                <a:gd name="T2" fmla="*/ 473 w 473"/>
                <a:gd name="T3" fmla="*/ 158 h 158"/>
                <a:gd name="T4" fmla="*/ 0 w 473"/>
                <a:gd name="T5" fmla="*/ 158 h 158"/>
                <a:gd name="T6" fmla="*/ 0 w 473"/>
                <a:gd name="T7" fmla="*/ 2 h 158"/>
                <a:gd name="T8" fmla="*/ 0 w 473"/>
                <a:gd name="T9" fmla="*/ 0 h 158"/>
                <a:gd name="T10" fmla="*/ 473 w 473"/>
                <a:gd name="T11" fmla="*/ 0 h 158"/>
                <a:gd name="T12" fmla="*/ 473 w 473"/>
                <a:gd name="T13" fmla="*/ 2 h 158"/>
              </a:gdLst>
              <a:ahLst/>
              <a:cxnLst>
                <a:cxn ang="0">
                  <a:pos x="T0" y="T1"/>
                </a:cxn>
                <a:cxn ang="0">
                  <a:pos x="T2" y="T3"/>
                </a:cxn>
                <a:cxn ang="0">
                  <a:pos x="T4" y="T5"/>
                </a:cxn>
                <a:cxn ang="0">
                  <a:pos x="T6" y="T7"/>
                </a:cxn>
                <a:cxn ang="0">
                  <a:pos x="T8" y="T9"/>
                </a:cxn>
                <a:cxn ang="0">
                  <a:pos x="T10" y="T11"/>
                </a:cxn>
                <a:cxn ang="0">
                  <a:pos x="T12" y="T13"/>
                </a:cxn>
              </a:cxnLst>
              <a:rect l="0" t="0" r="r" b="b"/>
              <a:pathLst>
                <a:path w="473" h="158">
                  <a:moveTo>
                    <a:pt x="473" y="2"/>
                  </a:moveTo>
                  <a:lnTo>
                    <a:pt x="473" y="158"/>
                  </a:lnTo>
                  <a:lnTo>
                    <a:pt x="0" y="158"/>
                  </a:lnTo>
                  <a:lnTo>
                    <a:pt x="0" y="2"/>
                  </a:lnTo>
                  <a:lnTo>
                    <a:pt x="0" y="0"/>
                  </a:lnTo>
                  <a:lnTo>
                    <a:pt x="473" y="0"/>
                  </a:lnTo>
                  <a:lnTo>
                    <a:pt x="473" y="2"/>
                  </a:lnTo>
                  <a:close/>
                </a:path>
              </a:pathLst>
            </a:cu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ïŝľíḍè">
              <a:extLst>
                <a:ext uri="{FF2B5EF4-FFF2-40B4-BE49-F238E27FC236}">
                  <a16:creationId xmlns:a16="http://schemas.microsoft.com/office/drawing/2014/main" id="{4774A733-60D3-48C8-A3B9-56FDC227071C}"/>
                </a:ext>
              </a:extLst>
            </p:cNvPr>
            <p:cNvSpPr/>
            <p:nvPr/>
          </p:nvSpPr>
          <p:spPr bwMode="auto">
            <a:xfrm>
              <a:off x="7845426" y="3630613"/>
              <a:ext cx="236538" cy="250825"/>
            </a:xfrm>
            <a:custGeom>
              <a:avLst/>
              <a:gdLst>
                <a:gd name="T0" fmla="*/ 149 w 149"/>
                <a:gd name="T1" fmla="*/ 2 h 158"/>
                <a:gd name="T2" fmla="*/ 149 w 149"/>
                <a:gd name="T3" fmla="*/ 158 h 158"/>
                <a:gd name="T4" fmla="*/ 0 w 149"/>
                <a:gd name="T5" fmla="*/ 158 h 158"/>
                <a:gd name="T6" fmla="*/ 0 w 149"/>
                <a:gd name="T7" fmla="*/ 2 h 158"/>
                <a:gd name="T8" fmla="*/ 0 w 149"/>
                <a:gd name="T9" fmla="*/ 0 h 158"/>
                <a:gd name="T10" fmla="*/ 149 w 149"/>
                <a:gd name="T11" fmla="*/ 0 h 158"/>
                <a:gd name="T12" fmla="*/ 149 w 149"/>
                <a:gd name="T13" fmla="*/ 2 h 158"/>
              </a:gdLst>
              <a:ahLst/>
              <a:cxnLst>
                <a:cxn ang="0">
                  <a:pos x="T0" y="T1"/>
                </a:cxn>
                <a:cxn ang="0">
                  <a:pos x="T2" y="T3"/>
                </a:cxn>
                <a:cxn ang="0">
                  <a:pos x="T4" y="T5"/>
                </a:cxn>
                <a:cxn ang="0">
                  <a:pos x="T6" y="T7"/>
                </a:cxn>
                <a:cxn ang="0">
                  <a:pos x="T8" y="T9"/>
                </a:cxn>
                <a:cxn ang="0">
                  <a:pos x="T10" y="T11"/>
                </a:cxn>
                <a:cxn ang="0">
                  <a:pos x="T12" y="T13"/>
                </a:cxn>
              </a:cxnLst>
              <a:rect l="0" t="0" r="r" b="b"/>
              <a:pathLst>
                <a:path w="149" h="158">
                  <a:moveTo>
                    <a:pt x="149" y="2"/>
                  </a:moveTo>
                  <a:lnTo>
                    <a:pt x="149" y="158"/>
                  </a:lnTo>
                  <a:lnTo>
                    <a:pt x="0" y="158"/>
                  </a:lnTo>
                  <a:lnTo>
                    <a:pt x="0" y="2"/>
                  </a:lnTo>
                  <a:lnTo>
                    <a:pt x="0" y="0"/>
                  </a:lnTo>
                  <a:lnTo>
                    <a:pt x="149" y="0"/>
                  </a:lnTo>
                  <a:lnTo>
                    <a:pt x="149" y="2"/>
                  </a:lnTo>
                  <a:close/>
                </a:path>
              </a:pathLst>
            </a:custGeom>
            <a:solidFill>
              <a:srgbClr val="4488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ḻîďè">
              <a:extLst>
                <a:ext uri="{FF2B5EF4-FFF2-40B4-BE49-F238E27FC236}">
                  <a16:creationId xmlns:a16="http://schemas.microsoft.com/office/drawing/2014/main" id="{9A697FE1-0210-4AFF-BC86-73338167CE30}"/>
                </a:ext>
              </a:extLst>
            </p:cNvPr>
            <p:cNvSpPr/>
            <p:nvPr/>
          </p:nvSpPr>
          <p:spPr bwMode="auto">
            <a:xfrm>
              <a:off x="8093076" y="3744913"/>
              <a:ext cx="15875" cy="22225"/>
            </a:xfrm>
            <a:custGeom>
              <a:avLst/>
              <a:gdLst>
                <a:gd name="T0" fmla="*/ 7 w 10"/>
                <a:gd name="T1" fmla="*/ 14 h 14"/>
                <a:gd name="T2" fmla="*/ 0 w 10"/>
                <a:gd name="T3" fmla="*/ 9 h 14"/>
                <a:gd name="T4" fmla="*/ 0 w 10"/>
                <a:gd name="T5" fmla="*/ 7 h 14"/>
                <a:gd name="T6" fmla="*/ 7 w 10"/>
                <a:gd name="T7" fmla="*/ 0 h 14"/>
                <a:gd name="T8" fmla="*/ 10 w 10"/>
                <a:gd name="T9" fmla="*/ 2 h 14"/>
                <a:gd name="T10" fmla="*/ 5 w 10"/>
                <a:gd name="T11" fmla="*/ 7 h 14"/>
                <a:gd name="T12" fmla="*/ 10 w 10"/>
                <a:gd name="T13" fmla="*/ 11 h 14"/>
                <a:gd name="T14" fmla="*/ 7 w 10"/>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4">
                  <a:moveTo>
                    <a:pt x="7" y="14"/>
                  </a:moveTo>
                  <a:lnTo>
                    <a:pt x="0" y="9"/>
                  </a:lnTo>
                  <a:lnTo>
                    <a:pt x="0" y="7"/>
                  </a:lnTo>
                  <a:lnTo>
                    <a:pt x="7" y="0"/>
                  </a:lnTo>
                  <a:lnTo>
                    <a:pt x="10" y="2"/>
                  </a:lnTo>
                  <a:lnTo>
                    <a:pt x="5" y="7"/>
                  </a:lnTo>
                  <a:lnTo>
                    <a:pt x="10" y="11"/>
                  </a:lnTo>
                  <a:lnTo>
                    <a:pt x="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ślïdê">
              <a:extLst>
                <a:ext uri="{FF2B5EF4-FFF2-40B4-BE49-F238E27FC236}">
                  <a16:creationId xmlns:a16="http://schemas.microsoft.com/office/drawing/2014/main" id="{3F77955A-2C38-44B0-8002-0FC7E8784CC9}"/>
                </a:ext>
              </a:extLst>
            </p:cNvPr>
            <p:cNvSpPr/>
            <p:nvPr/>
          </p:nvSpPr>
          <p:spPr bwMode="auto">
            <a:xfrm>
              <a:off x="8562976" y="3744913"/>
              <a:ext cx="14288" cy="22225"/>
            </a:xfrm>
            <a:custGeom>
              <a:avLst/>
              <a:gdLst>
                <a:gd name="T0" fmla="*/ 2 w 9"/>
                <a:gd name="T1" fmla="*/ 14 h 14"/>
                <a:gd name="T2" fmla="*/ 9 w 9"/>
                <a:gd name="T3" fmla="*/ 9 h 14"/>
                <a:gd name="T4" fmla="*/ 9 w 9"/>
                <a:gd name="T5" fmla="*/ 7 h 14"/>
                <a:gd name="T6" fmla="*/ 2 w 9"/>
                <a:gd name="T7" fmla="*/ 0 h 14"/>
                <a:gd name="T8" fmla="*/ 0 w 9"/>
                <a:gd name="T9" fmla="*/ 2 h 14"/>
                <a:gd name="T10" fmla="*/ 7 w 9"/>
                <a:gd name="T11" fmla="*/ 7 h 14"/>
                <a:gd name="T12" fmla="*/ 0 w 9"/>
                <a:gd name="T13" fmla="*/ 11 h 14"/>
                <a:gd name="T14" fmla="*/ 2 w 9"/>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4">
                  <a:moveTo>
                    <a:pt x="2" y="14"/>
                  </a:moveTo>
                  <a:lnTo>
                    <a:pt x="9" y="9"/>
                  </a:lnTo>
                  <a:lnTo>
                    <a:pt x="9" y="7"/>
                  </a:lnTo>
                  <a:lnTo>
                    <a:pt x="2" y="0"/>
                  </a:lnTo>
                  <a:lnTo>
                    <a:pt x="0" y="2"/>
                  </a:lnTo>
                  <a:lnTo>
                    <a:pt x="7" y="7"/>
                  </a:lnTo>
                  <a:lnTo>
                    <a:pt x="0" y="11"/>
                  </a:ln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isḷîḋe">
              <a:extLst>
                <a:ext uri="{FF2B5EF4-FFF2-40B4-BE49-F238E27FC236}">
                  <a16:creationId xmlns:a16="http://schemas.microsoft.com/office/drawing/2014/main" id="{54825124-18D7-465E-9833-BB3D7D3BA21A}"/>
                </a:ext>
              </a:extLst>
            </p:cNvPr>
            <p:cNvSpPr/>
            <p:nvPr/>
          </p:nvSpPr>
          <p:spPr bwMode="auto">
            <a:xfrm>
              <a:off x="7845426" y="3371850"/>
              <a:ext cx="539750" cy="538163"/>
            </a:xfrm>
            <a:custGeom>
              <a:avLst/>
              <a:gdLst>
                <a:gd name="T0" fmla="*/ 340 w 340"/>
                <a:gd name="T1" fmla="*/ 0 h 339"/>
                <a:gd name="T2" fmla="*/ 0 w 340"/>
                <a:gd name="T3" fmla="*/ 339 h 339"/>
                <a:gd name="T4" fmla="*/ 0 w 340"/>
                <a:gd name="T5" fmla="*/ 181 h 339"/>
                <a:gd name="T6" fmla="*/ 182 w 340"/>
                <a:gd name="T7" fmla="*/ 0 h 339"/>
                <a:gd name="T8" fmla="*/ 340 w 340"/>
                <a:gd name="T9" fmla="*/ 0 h 339"/>
              </a:gdLst>
              <a:ahLst/>
              <a:cxnLst>
                <a:cxn ang="0">
                  <a:pos x="T0" y="T1"/>
                </a:cxn>
                <a:cxn ang="0">
                  <a:pos x="T2" y="T3"/>
                </a:cxn>
                <a:cxn ang="0">
                  <a:pos x="T4" y="T5"/>
                </a:cxn>
                <a:cxn ang="0">
                  <a:pos x="T6" y="T7"/>
                </a:cxn>
                <a:cxn ang="0">
                  <a:pos x="T8" y="T9"/>
                </a:cxn>
              </a:cxnLst>
              <a:rect l="0" t="0" r="r" b="b"/>
              <a:pathLst>
                <a:path w="340" h="339">
                  <a:moveTo>
                    <a:pt x="340" y="0"/>
                  </a:moveTo>
                  <a:lnTo>
                    <a:pt x="0" y="339"/>
                  </a:lnTo>
                  <a:lnTo>
                    <a:pt x="0" y="181"/>
                  </a:lnTo>
                  <a:lnTo>
                    <a:pt x="182" y="0"/>
                  </a:lnTo>
                  <a:lnTo>
                    <a:pt x="340" y="0"/>
                  </a:lnTo>
                  <a:close/>
                </a:path>
              </a:pathLst>
            </a:custGeom>
            <a:solidFill>
              <a:srgbClr val="FFFFFF">
                <a:alpha val="15000"/>
              </a:srgbClr>
            </a:solidFill>
            <a:ln>
              <a:noFill/>
            </a:ln>
          </p:spPr>
          <p:txBody>
            <a:bodyPr anchor="ctr"/>
            <a:lstStyle/>
            <a:p>
              <a:pPr algn="ctr"/>
              <a:endParaRPr/>
            </a:p>
          </p:txBody>
        </p:sp>
        <p:sp>
          <p:nvSpPr>
            <p:cNvPr id="139" name="îṡḻíḋê">
              <a:extLst>
                <a:ext uri="{FF2B5EF4-FFF2-40B4-BE49-F238E27FC236}">
                  <a16:creationId xmlns:a16="http://schemas.microsoft.com/office/drawing/2014/main" id="{1B4A03AD-DF3A-42D4-BEE3-337682F390F0}"/>
                </a:ext>
              </a:extLst>
            </p:cNvPr>
            <p:cNvSpPr/>
            <p:nvPr/>
          </p:nvSpPr>
          <p:spPr bwMode="auto">
            <a:xfrm>
              <a:off x="7845426" y="3371850"/>
              <a:ext cx="706438" cy="704850"/>
            </a:xfrm>
            <a:custGeom>
              <a:avLst/>
              <a:gdLst>
                <a:gd name="T0" fmla="*/ 445 w 445"/>
                <a:gd name="T1" fmla="*/ 0 h 444"/>
                <a:gd name="T2" fmla="*/ 0 w 445"/>
                <a:gd name="T3" fmla="*/ 444 h 444"/>
                <a:gd name="T4" fmla="*/ 0 w 445"/>
                <a:gd name="T5" fmla="*/ 374 h 444"/>
                <a:gd name="T6" fmla="*/ 375 w 445"/>
                <a:gd name="T7" fmla="*/ 0 h 444"/>
                <a:gd name="T8" fmla="*/ 445 w 445"/>
                <a:gd name="T9" fmla="*/ 0 h 444"/>
              </a:gdLst>
              <a:ahLst/>
              <a:cxnLst>
                <a:cxn ang="0">
                  <a:pos x="T0" y="T1"/>
                </a:cxn>
                <a:cxn ang="0">
                  <a:pos x="T2" y="T3"/>
                </a:cxn>
                <a:cxn ang="0">
                  <a:pos x="T4" y="T5"/>
                </a:cxn>
                <a:cxn ang="0">
                  <a:pos x="T6" y="T7"/>
                </a:cxn>
                <a:cxn ang="0">
                  <a:pos x="T8" y="T9"/>
                </a:cxn>
              </a:cxnLst>
              <a:rect l="0" t="0" r="r" b="b"/>
              <a:pathLst>
                <a:path w="445" h="444">
                  <a:moveTo>
                    <a:pt x="445" y="0"/>
                  </a:moveTo>
                  <a:lnTo>
                    <a:pt x="0" y="444"/>
                  </a:lnTo>
                  <a:lnTo>
                    <a:pt x="0" y="374"/>
                  </a:lnTo>
                  <a:lnTo>
                    <a:pt x="375" y="0"/>
                  </a:lnTo>
                  <a:lnTo>
                    <a:pt x="445" y="0"/>
                  </a:lnTo>
                  <a:close/>
                </a:path>
              </a:pathLst>
            </a:custGeom>
            <a:solidFill>
              <a:srgbClr val="FFFFFF">
                <a:alpha val="15000"/>
              </a:srgbClr>
            </a:solidFill>
            <a:ln>
              <a:noFill/>
            </a:ln>
          </p:spPr>
          <p:txBody>
            <a:bodyPr anchor="ctr"/>
            <a:lstStyle/>
            <a:p>
              <a:pPr algn="ctr"/>
              <a:endParaRPr/>
            </a:p>
          </p:txBody>
        </p:sp>
        <p:sp>
          <p:nvSpPr>
            <p:cNvPr id="140" name="îṡlîḑê">
              <a:extLst>
                <a:ext uri="{FF2B5EF4-FFF2-40B4-BE49-F238E27FC236}">
                  <a16:creationId xmlns:a16="http://schemas.microsoft.com/office/drawing/2014/main" id="{C06B20EF-162F-48E2-8749-E9CE2D2DDA7F}"/>
                </a:ext>
              </a:extLst>
            </p:cNvPr>
            <p:cNvSpPr/>
            <p:nvPr/>
          </p:nvSpPr>
          <p:spPr bwMode="auto">
            <a:xfrm>
              <a:off x="7970838" y="3881438"/>
              <a:ext cx="625475" cy="623888"/>
            </a:xfrm>
            <a:custGeom>
              <a:avLst/>
              <a:gdLst>
                <a:gd name="T0" fmla="*/ 394 w 394"/>
                <a:gd name="T1" fmla="*/ 0 h 393"/>
                <a:gd name="T2" fmla="*/ 394 w 394"/>
                <a:gd name="T3" fmla="*/ 139 h 393"/>
                <a:gd name="T4" fmla="*/ 140 w 394"/>
                <a:gd name="T5" fmla="*/ 393 h 393"/>
                <a:gd name="T6" fmla="*/ 0 w 394"/>
                <a:gd name="T7" fmla="*/ 393 h 393"/>
                <a:gd name="T8" fmla="*/ 394 w 394"/>
                <a:gd name="T9" fmla="*/ 0 h 393"/>
              </a:gdLst>
              <a:ahLst/>
              <a:cxnLst>
                <a:cxn ang="0">
                  <a:pos x="T0" y="T1"/>
                </a:cxn>
                <a:cxn ang="0">
                  <a:pos x="T2" y="T3"/>
                </a:cxn>
                <a:cxn ang="0">
                  <a:pos x="T4" y="T5"/>
                </a:cxn>
                <a:cxn ang="0">
                  <a:pos x="T6" y="T7"/>
                </a:cxn>
                <a:cxn ang="0">
                  <a:pos x="T8" y="T9"/>
                </a:cxn>
              </a:cxnLst>
              <a:rect l="0" t="0" r="r" b="b"/>
              <a:pathLst>
                <a:path w="394" h="393">
                  <a:moveTo>
                    <a:pt x="394" y="0"/>
                  </a:moveTo>
                  <a:lnTo>
                    <a:pt x="394" y="139"/>
                  </a:lnTo>
                  <a:lnTo>
                    <a:pt x="140" y="393"/>
                  </a:lnTo>
                  <a:lnTo>
                    <a:pt x="0" y="393"/>
                  </a:lnTo>
                  <a:lnTo>
                    <a:pt x="394" y="0"/>
                  </a:lnTo>
                  <a:close/>
                </a:path>
              </a:pathLst>
            </a:custGeom>
            <a:solidFill>
              <a:srgbClr val="FFFFFF">
                <a:alpha val="15000"/>
              </a:srgbClr>
            </a:solidFill>
            <a:ln>
              <a:noFill/>
            </a:ln>
          </p:spPr>
          <p:txBody>
            <a:bodyPr anchor="ctr"/>
            <a:lstStyle/>
            <a:p>
              <a:pPr algn="ctr"/>
              <a:endParaRPr/>
            </a:p>
          </p:txBody>
        </p:sp>
        <p:sp>
          <p:nvSpPr>
            <p:cNvPr id="141" name="íṩḷïďé">
              <a:extLst>
                <a:ext uri="{FF2B5EF4-FFF2-40B4-BE49-F238E27FC236}">
                  <a16:creationId xmlns:a16="http://schemas.microsoft.com/office/drawing/2014/main" id="{C3462F48-41BD-428E-AC06-6C9251FF0E72}"/>
                </a:ext>
              </a:extLst>
            </p:cNvPr>
            <p:cNvSpPr/>
            <p:nvPr/>
          </p:nvSpPr>
          <p:spPr bwMode="auto">
            <a:xfrm>
              <a:off x="3311526" y="2962275"/>
              <a:ext cx="687388" cy="565150"/>
            </a:xfrm>
            <a:custGeom>
              <a:avLst/>
              <a:gdLst>
                <a:gd name="T0" fmla="*/ 178 w 186"/>
                <a:gd name="T1" fmla="*/ 0 h 153"/>
                <a:gd name="T2" fmla="*/ 8 w 186"/>
                <a:gd name="T3" fmla="*/ 0 h 153"/>
                <a:gd name="T4" fmla="*/ 0 w 186"/>
                <a:gd name="T5" fmla="*/ 8 h 153"/>
                <a:gd name="T6" fmla="*/ 0 w 186"/>
                <a:gd name="T7" fmla="*/ 110 h 153"/>
                <a:gd name="T8" fmla="*/ 8 w 186"/>
                <a:gd name="T9" fmla="*/ 118 h 153"/>
                <a:gd name="T10" fmla="*/ 103 w 186"/>
                <a:gd name="T11" fmla="*/ 118 h 153"/>
                <a:gd name="T12" fmla="*/ 137 w 186"/>
                <a:gd name="T13" fmla="*/ 151 h 153"/>
                <a:gd name="T14" fmla="*/ 142 w 186"/>
                <a:gd name="T15" fmla="*/ 149 h 153"/>
                <a:gd name="T16" fmla="*/ 142 w 186"/>
                <a:gd name="T17" fmla="*/ 118 h 153"/>
                <a:gd name="T18" fmla="*/ 178 w 186"/>
                <a:gd name="T19" fmla="*/ 118 h 153"/>
                <a:gd name="T20" fmla="*/ 186 w 186"/>
                <a:gd name="T21" fmla="*/ 110 h 153"/>
                <a:gd name="T22" fmla="*/ 186 w 186"/>
                <a:gd name="T23" fmla="*/ 8 h 153"/>
                <a:gd name="T24" fmla="*/ 178 w 186"/>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153">
                  <a:moveTo>
                    <a:pt x="178" y="0"/>
                  </a:moveTo>
                  <a:cubicBezTo>
                    <a:pt x="8" y="0"/>
                    <a:pt x="8" y="0"/>
                    <a:pt x="8" y="0"/>
                  </a:cubicBezTo>
                  <a:cubicBezTo>
                    <a:pt x="4" y="0"/>
                    <a:pt x="0" y="4"/>
                    <a:pt x="0" y="8"/>
                  </a:cubicBezTo>
                  <a:cubicBezTo>
                    <a:pt x="0" y="110"/>
                    <a:pt x="0" y="110"/>
                    <a:pt x="0" y="110"/>
                  </a:cubicBezTo>
                  <a:cubicBezTo>
                    <a:pt x="0" y="114"/>
                    <a:pt x="4" y="118"/>
                    <a:pt x="8" y="118"/>
                  </a:cubicBezTo>
                  <a:cubicBezTo>
                    <a:pt x="103" y="118"/>
                    <a:pt x="103" y="118"/>
                    <a:pt x="103" y="118"/>
                  </a:cubicBezTo>
                  <a:cubicBezTo>
                    <a:pt x="137" y="151"/>
                    <a:pt x="137" y="151"/>
                    <a:pt x="137" y="151"/>
                  </a:cubicBezTo>
                  <a:cubicBezTo>
                    <a:pt x="139" y="153"/>
                    <a:pt x="142" y="152"/>
                    <a:pt x="142" y="149"/>
                  </a:cubicBezTo>
                  <a:cubicBezTo>
                    <a:pt x="142" y="118"/>
                    <a:pt x="142" y="118"/>
                    <a:pt x="142" y="118"/>
                  </a:cubicBezTo>
                  <a:cubicBezTo>
                    <a:pt x="178" y="118"/>
                    <a:pt x="178" y="118"/>
                    <a:pt x="178" y="118"/>
                  </a:cubicBezTo>
                  <a:cubicBezTo>
                    <a:pt x="182" y="118"/>
                    <a:pt x="186" y="114"/>
                    <a:pt x="186" y="110"/>
                  </a:cubicBezTo>
                  <a:cubicBezTo>
                    <a:pt x="186" y="8"/>
                    <a:pt x="186" y="8"/>
                    <a:pt x="186" y="8"/>
                  </a:cubicBezTo>
                  <a:cubicBezTo>
                    <a:pt x="186" y="4"/>
                    <a:pt x="182" y="0"/>
                    <a:pt x="178" y="0"/>
                  </a:cubicBezTo>
                </a:path>
              </a:pathLst>
            </a:custGeom>
            <a:solidFill>
              <a:srgbClr val="000000">
                <a:alpha val="15000"/>
              </a:srgbClr>
            </a:solidFill>
            <a:ln>
              <a:noFill/>
            </a:ln>
          </p:spPr>
          <p:txBody>
            <a:bodyPr anchor="ctr"/>
            <a:lstStyle/>
            <a:p>
              <a:pPr algn="ctr"/>
              <a:endParaRPr/>
            </a:p>
          </p:txBody>
        </p:sp>
        <p:sp>
          <p:nvSpPr>
            <p:cNvPr id="142" name="ïSḻïḑe">
              <a:extLst>
                <a:ext uri="{FF2B5EF4-FFF2-40B4-BE49-F238E27FC236}">
                  <a16:creationId xmlns:a16="http://schemas.microsoft.com/office/drawing/2014/main" id="{D125B090-21EF-4AEF-9698-24AE3AAE90A1}"/>
                </a:ext>
              </a:extLst>
            </p:cNvPr>
            <p:cNvSpPr/>
            <p:nvPr/>
          </p:nvSpPr>
          <p:spPr bwMode="auto">
            <a:xfrm>
              <a:off x="3244851" y="2962275"/>
              <a:ext cx="684213" cy="565150"/>
            </a:xfrm>
            <a:custGeom>
              <a:avLst/>
              <a:gdLst>
                <a:gd name="T0" fmla="*/ 177 w 185"/>
                <a:gd name="T1" fmla="*/ 0 h 153"/>
                <a:gd name="T2" fmla="*/ 8 w 185"/>
                <a:gd name="T3" fmla="*/ 0 h 153"/>
                <a:gd name="T4" fmla="*/ 0 w 185"/>
                <a:gd name="T5" fmla="*/ 8 h 153"/>
                <a:gd name="T6" fmla="*/ 0 w 185"/>
                <a:gd name="T7" fmla="*/ 110 h 153"/>
                <a:gd name="T8" fmla="*/ 8 w 185"/>
                <a:gd name="T9" fmla="*/ 118 h 153"/>
                <a:gd name="T10" fmla="*/ 103 w 185"/>
                <a:gd name="T11" fmla="*/ 118 h 153"/>
                <a:gd name="T12" fmla="*/ 137 w 185"/>
                <a:gd name="T13" fmla="*/ 151 h 153"/>
                <a:gd name="T14" fmla="*/ 142 w 185"/>
                <a:gd name="T15" fmla="*/ 149 h 153"/>
                <a:gd name="T16" fmla="*/ 142 w 185"/>
                <a:gd name="T17" fmla="*/ 118 h 153"/>
                <a:gd name="T18" fmla="*/ 177 w 185"/>
                <a:gd name="T19" fmla="*/ 118 h 153"/>
                <a:gd name="T20" fmla="*/ 185 w 185"/>
                <a:gd name="T21" fmla="*/ 110 h 153"/>
                <a:gd name="T22" fmla="*/ 185 w 185"/>
                <a:gd name="T23" fmla="*/ 8 h 153"/>
                <a:gd name="T24" fmla="*/ 177 w 185"/>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153">
                  <a:moveTo>
                    <a:pt x="177" y="0"/>
                  </a:moveTo>
                  <a:cubicBezTo>
                    <a:pt x="8" y="0"/>
                    <a:pt x="8" y="0"/>
                    <a:pt x="8" y="0"/>
                  </a:cubicBezTo>
                  <a:cubicBezTo>
                    <a:pt x="3" y="0"/>
                    <a:pt x="0" y="4"/>
                    <a:pt x="0" y="8"/>
                  </a:cubicBezTo>
                  <a:cubicBezTo>
                    <a:pt x="0" y="110"/>
                    <a:pt x="0" y="110"/>
                    <a:pt x="0" y="110"/>
                  </a:cubicBezTo>
                  <a:cubicBezTo>
                    <a:pt x="0" y="114"/>
                    <a:pt x="3" y="118"/>
                    <a:pt x="8" y="118"/>
                  </a:cubicBezTo>
                  <a:cubicBezTo>
                    <a:pt x="103" y="118"/>
                    <a:pt x="103" y="118"/>
                    <a:pt x="103" y="118"/>
                  </a:cubicBezTo>
                  <a:cubicBezTo>
                    <a:pt x="137" y="151"/>
                    <a:pt x="137" y="151"/>
                    <a:pt x="137" y="151"/>
                  </a:cubicBezTo>
                  <a:cubicBezTo>
                    <a:pt x="139" y="153"/>
                    <a:pt x="142" y="152"/>
                    <a:pt x="142" y="149"/>
                  </a:cubicBezTo>
                  <a:cubicBezTo>
                    <a:pt x="142" y="118"/>
                    <a:pt x="142" y="118"/>
                    <a:pt x="142" y="118"/>
                  </a:cubicBezTo>
                  <a:cubicBezTo>
                    <a:pt x="177" y="118"/>
                    <a:pt x="177" y="118"/>
                    <a:pt x="177" y="118"/>
                  </a:cubicBezTo>
                  <a:cubicBezTo>
                    <a:pt x="182" y="118"/>
                    <a:pt x="185" y="114"/>
                    <a:pt x="185" y="110"/>
                  </a:cubicBezTo>
                  <a:cubicBezTo>
                    <a:pt x="185" y="8"/>
                    <a:pt x="185" y="8"/>
                    <a:pt x="185" y="8"/>
                  </a:cubicBezTo>
                  <a:cubicBezTo>
                    <a:pt x="185" y="4"/>
                    <a:pt x="182" y="0"/>
                    <a:pt x="177" y="0"/>
                  </a:cubicBezTo>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slíḓé">
              <a:extLst>
                <a:ext uri="{FF2B5EF4-FFF2-40B4-BE49-F238E27FC236}">
                  <a16:creationId xmlns:a16="http://schemas.microsoft.com/office/drawing/2014/main" id="{C21E6184-7F06-4990-9260-397DBAB099BF}"/>
                </a:ext>
              </a:extLst>
            </p:cNvPr>
            <p:cNvSpPr/>
            <p:nvPr/>
          </p:nvSpPr>
          <p:spPr bwMode="auto">
            <a:xfrm>
              <a:off x="3355976" y="3073400"/>
              <a:ext cx="465138" cy="257175"/>
            </a:xfrm>
            <a:custGeom>
              <a:avLst/>
              <a:gdLst>
                <a:gd name="T0" fmla="*/ 126 w 126"/>
                <a:gd name="T1" fmla="*/ 0 h 70"/>
                <a:gd name="T2" fmla="*/ 0 w 126"/>
                <a:gd name="T3" fmla="*/ 0 h 70"/>
                <a:gd name="T4" fmla="*/ 0 w 126"/>
                <a:gd name="T5" fmla="*/ 66 h 70"/>
                <a:gd name="T6" fmla="*/ 4 w 126"/>
                <a:gd name="T7" fmla="*/ 70 h 70"/>
                <a:gd name="T8" fmla="*/ 122 w 126"/>
                <a:gd name="T9" fmla="*/ 70 h 70"/>
                <a:gd name="T10" fmla="*/ 126 w 126"/>
                <a:gd name="T11" fmla="*/ 66 h 70"/>
                <a:gd name="T12" fmla="*/ 126 w 126"/>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126" h="70">
                  <a:moveTo>
                    <a:pt x="126" y="0"/>
                  </a:moveTo>
                  <a:cubicBezTo>
                    <a:pt x="0" y="0"/>
                    <a:pt x="0" y="0"/>
                    <a:pt x="0" y="0"/>
                  </a:cubicBezTo>
                  <a:cubicBezTo>
                    <a:pt x="0" y="66"/>
                    <a:pt x="0" y="66"/>
                    <a:pt x="0" y="66"/>
                  </a:cubicBezTo>
                  <a:cubicBezTo>
                    <a:pt x="0" y="68"/>
                    <a:pt x="2" y="70"/>
                    <a:pt x="4" y="70"/>
                  </a:cubicBezTo>
                  <a:cubicBezTo>
                    <a:pt x="122" y="70"/>
                    <a:pt x="122" y="70"/>
                    <a:pt x="122" y="70"/>
                  </a:cubicBezTo>
                  <a:cubicBezTo>
                    <a:pt x="124" y="70"/>
                    <a:pt x="126" y="68"/>
                    <a:pt x="126" y="66"/>
                  </a:cubicBezTo>
                  <a:cubicBezTo>
                    <a:pt x="126" y="0"/>
                    <a:pt x="126" y="0"/>
                    <a:pt x="126" y="0"/>
                  </a:cubicBezTo>
                </a:path>
              </a:pathLst>
            </a:custGeom>
            <a:solidFill>
              <a:srgbClr val="5B9B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îsļíḑe">
              <a:extLst>
                <a:ext uri="{FF2B5EF4-FFF2-40B4-BE49-F238E27FC236}">
                  <a16:creationId xmlns:a16="http://schemas.microsoft.com/office/drawing/2014/main" id="{BD92C82A-E630-41AD-921F-BB52664F5E29}"/>
                </a:ext>
              </a:extLst>
            </p:cNvPr>
            <p:cNvSpPr/>
            <p:nvPr/>
          </p:nvSpPr>
          <p:spPr bwMode="auto">
            <a:xfrm>
              <a:off x="3355976" y="3028950"/>
              <a:ext cx="465138" cy="44450"/>
            </a:xfrm>
            <a:custGeom>
              <a:avLst/>
              <a:gdLst>
                <a:gd name="T0" fmla="*/ 126 w 126"/>
                <a:gd name="T1" fmla="*/ 12 h 12"/>
                <a:gd name="T2" fmla="*/ 0 w 126"/>
                <a:gd name="T3" fmla="*/ 12 h 12"/>
                <a:gd name="T4" fmla="*/ 0 w 126"/>
                <a:gd name="T5" fmla="*/ 5 h 12"/>
                <a:gd name="T6" fmla="*/ 5 w 126"/>
                <a:gd name="T7" fmla="*/ 0 h 12"/>
                <a:gd name="T8" fmla="*/ 121 w 126"/>
                <a:gd name="T9" fmla="*/ 0 h 12"/>
                <a:gd name="T10" fmla="*/ 126 w 126"/>
                <a:gd name="T11" fmla="*/ 5 h 12"/>
                <a:gd name="T12" fmla="*/ 126 w 12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6" h="12">
                  <a:moveTo>
                    <a:pt x="126" y="12"/>
                  </a:moveTo>
                  <a:cubicBezTo>
                    <a:pt x="0" y="12"/>
                    <a:pt x="0" y="12"/>
                    <a:pt x="0" y="12"/>
                  </a:cubicBezTo>
                  <a:cubicBezTo>
                    <a:pt x="0" y="5"/>
                    <a:pt x="0" y="5"/>
                    <a:pt x="0" y="5"/>
                  </a:cubicBezTo>
                  <a:cubicBezTo>
                    <a:pt x="0" y="2"/>
                    <a:pt x="2" y="0"/>
                    <a:pt x="5" y="0"/>
                  </a:cubicBezTo>
                  <a:cubicBezTo>
                    <a:pt x="121" y="0"/>
                    <a:pt x="121" y="0"/>
                    <a:pt x="121" y="0"/>
                  </a:cubicBezTo>
                  <a:cubicBezTo>
                    <a:pt x="124" y="0"/>
                    <a:pt x="126" y="2"/>
                    <a:pt x="126" y="5"/>
                  </a:cubicBezTo>
                  <a:lnTo>
                    <a:pt x="12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śḻiďé">
              <a:extLst>
                <a:ext uri="{FF2B5EF4-FFF2-40B4-BE49-F238E27FC236}">
                  <a16:creationId xmlns:a16="http://schemas.microsoft.com/office/drawing/2014/main" id="{46340C11-7062-4B8C-AD1A-3AA814C8E03D}"/>
                </a:ext>
              </a:extLst>
            </p:cNvPr>
            <p:cNvSpPr/>
            <p:nvPr/>
          </p:nvSpPr>
          <p:spPr bwMode="auto">
            <a:xfrm>
              <a:off x="3495676" y="3105150"/>
              <a:ext cx="185738" cy="185738"/>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6 h 50"/>
                <a:gd name="T12" fmla="*/ 6 w 50"/>
                <a:gd name="T13" fmla="*/ 25 h 50"/>
                <a:gd name="T14" fmla="*/ 25 w 50"/>
                <a:gd name="T15" fmla="*/ 45 h 50"/>
                <a:gd name="T16" fmla="*/ 45 w 50"/>
                <a:gd name="T17" fmla="*/ 25 h 50"/>
                <a:gd name="T18" fmla="*/ 25 w 50"/>
                <a:gd name="T19"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6"/>
                  </a:moveTo>
                  <a:cubicBezTo>
                    <a:pt x="14" y="6"/>
                    <a:pt x="6" y="14"/>
                    <a:pt x="6" y="25"/>
                  </a:cubicBezTo>
                  <a:cubicBezTo>
                    <a:pt x="6" y="36"/>
                    <a:pt x="14" y="45"/>
                    <a:pt x="25" y="45"/>
                  </a:cubicBezTo>
                  <a:cubicBezTo>
                    <a:pt x="36" y="45"/>
                    <a:pt x="45" y="36"/>
                    <a:pt x="45" y="25"/>
                  </a:cubicBezTo>
                  <a:cubicBezTo>
                    <a:pt x="45" y="14"/>
                    <a:pt x="36" y="6"/>
                    <a:pt x="2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işḷíḑé">
              <a:extLst>
                <a:ext uri="{FF2B5EF4-FFF2-40B4-BE49-F238E27FC236}">
                  <a16:creationId xmlns:a16="http://schemas.microsoft.com/office/drawing/2014/main" id="{55041590-DFB2-4F9E-A2A7-D15D97B5567B}"/>
                </a:ext>
              </a:extLst>
            </p:cNvPr>
            <p:cNvSpPr/>
            <p:nvPr/>
          </p:nvSpPr>
          <p:spPr bwMode="auto">
            <a:xfrm>
              <a:off x="3567113" y="3160713"/>
              <a:ext cx="66675" cy="77788"/>
            </a:xfrm>
            <a:custGeom>
              <a:avLst/>
              <a:gdLst>
                <a:gd name="T0" fmla="*/ 1 w 18"/>
                <a:gd name="T1" fmla="*/ 0 h 21"/>
                <a:gd name="T2" fmla="*/ 17 w 18"/>
                <a:gd name="T3" fmla="*/ 9 h 21"/>
                <a:gd name="T4" fmla="*/ 17 w 18"/>
                <a:gd name="T5" fmla="*/ 11 h 21"/>
                <a:gd name="T6" fmla="*/ 1 w 18"/>
                <a:gd name="T7" fmla="*/ 20 h 21"/>
                <a:gd name="T8" fmla="*/ 0 w 18"/>
                <a:gd name="T9" fmla="*/ 19 h 21"/>
                <a:gd name="T10" fmla="*/ 0 w 18"/>
                <a:gd name="T11" fmla="*/ 1 h 21"/>
                <a:gd name="T12" fmla="*/ 1 w 18"/>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1" y="0"/>
                  </a:moveTo>
                  <a:cubicBezTo>
                    <a:pt x="17" y="9"/>
                    <a:pt x="17" y="9"/>
                    <a:pt x="17" y="9"/>
                  </a:cubicBezTo>
                  <a:cubicBezTo>
                    <a:pt x="18" y="10"/>
                    <a:pt x="18" y="11"/>
                    <a:pt x="17" y="11"/>
                  </a:cubicBezTo>
                  <a:cubicBezTo>
                    <a:pt x="1" y="20"/>
                    <a:pt x="1" y="20"/>
                    <a:pt x="1" y="20"/>
                  </a:cubicBezTo>
                  <a:cubicBezTo>
                    <a:pt x="0" y="21"/>
                    <a:pt x="0" y="20"/>
                    <a:pt x="0" y="19"/>
                  </a:cubicBezTo>
                  <a:cubicBezTo>
                    <a:pt x="0" y="1"/>
                    <a:pt x="0" y="1"/>
                    <a:pt x="0" y="1"/>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i$liḓe">
              <a:extLst>
                <a:ext uri="{FF2B5EF4-FFF2-40B4-BE49-F238E27FC236}">
                  <a16:creationId xmlns:a16="http://schemas.microsoft.com/office/drawing/2014/main" id="{CE1DE968-D06F-4016-964A-0E486840E62B}"/>
                </a:ext>
              </a:extLst>
            </p:cNvPr>
            <p:cNvSpPr/>
            <p:nvPr/>
          </p:nvSpPr>
          <p:spPr bwMode="auto">
            <a:xfrm>
              <a:off x="4803776" y="1647825"/>
              <a:ext cx="684213" cy="565150"/>
            </a:xfrm>
            <a:custGeom>
              <a:avLst/>
              <a:gdLst>
                <a:gd name="T0" fmla="*/ 177 w 185"/>
                <a:gd name="T1" fmla="*/ 0 h 153"/>
                <a:gd name="T2" fmla="*/ 8 w 185"/>
                <a:gd name="T3" fmla="*/ 0 h 153"/>
                <a:gd name="T4" fmla="*/ 0 w 185"/>
                <a:gd name="T5" fmla="*/ 8 h 153"/>
                <a:gd name="T6" fmla="*/ 0 w 185"/>
                <a:gd name="T7" fmla="*/ 110 h 153"/>
                <a:gd name="T8" fmla="*/ 8 w 185"/>
                <a:gd name="T9" fmla="*/ 118 h 153"/>
                <a:gd name="T10" fmla="*/ 103 w 185"/>
                <a:gd name="T11" fmla="*/ 118 h 153"/>
                <a:gd name="T12" fmla="*/ 136 w 185"/>
                <a:gd name="T13" fmla="*/ 151 h 153"/>
                <a:gd name="T14" fmla="*/ 142 w 185"/>
                <a:gd name="T15" fmla="*/ 149 h 153"/>
                <a:gd name="T16" fmla="*/ 142 w 185"/>
                <a:gd name="T17" fmla="*/ 118 h 153"/>
                <a:gd name="T18" fmla="*/ 177 w 185"/>
                <a:gd name="T19" fmla="*/ 118 h 153"/>
                <a:gd name="T20" fmla="*/ 185 w 185"/>
                <a:gd name="T21" fmla="*/ 110 h 153"/>
                <a:gd name="T22" fmla="*/ 185 w 185"/>
                <a:gd name="T23" fmla="*/ 8 h 153"/>
                <a:gd name="T24" fmla="*/ 177 w 185"/>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153">
                  <a:moveTo>
                    <a:pt x="177" y="0"/>
                  </a:moveTo>
                  <a:cubicBezTo>
                    <a:pt x="8" y="0"/>
                    <a:pt x="8" y="0"/>
                    <a:pt x="8" y="0"/>
                  </a:cubicBezTo>
                  <a:cubicBezTo>
                    <a:pt x="3" y="0"/>
                    <a:pt x="0" y="3"/>
                    <a:pt x="0" y="8"/>
                  </a:cubicBezTo>
                  <a:cubicBezTo>
                    <a:pt x="0" y="110"/>
                    <a:pt x="0" y="110"/>
                    <a:pt x="0" y="110"/>
                  </a:cubicBezTo>
                  <a:cubicBezTo>
                    <a:pt x="0" y="114"/>
                    <a:pt x="3" y="118"/>
                    <a:pt x="8" y="118"/>
                  </a:cubicBezTo>
                  <a:cubicBezTo>
                    <a:pt x="103" y="118"/>
                    <a:pt x="103" y="118"/>
                    <a:pt x="103" y="118"/>
                  </a:cubicBezTo>
                  <a:cubicBezTo>
                    <a:pt x="136" y="151"/>
                    <a:pt x="136" y="151"/>
                    <a:pt x="136" y="151"/>
                  </a:cubicBezTo>
                  <a:cubicBezTo>
                    <a:pt x="138" y="153"/>
                    <a:pt x="142" y="152"/>
                    <a:pt x="142" y="149"/>
                  </a:cubicBezTo>
                  <a:cubicBezTo>
                    <a:pt x="142" y="118"/>
                    <a:pt x="142" y="118"/>
                    <a:pt x="142" y="118"/>
                  </a:cubicBezTo>
                  <a:cubicBezTo>
                    <a:pt x="177" y="118"/>
                    <a:pt x="177" y="118"/>
                    <a:pt x="177" y="118"/>
                  </a:cubicBezTo>
                  <a:cubicBezTo>
                    <a:pt x="182" y="118"/>
                    <a:pt x="185" y="114"/>
                    <a:pt x="185" y="110"/>
                  </a:cubicBezTo>
                  <a:cubicBezTo>
                    <a:pt x="185" y="8"/>
                    <a:pt x="185" y="8"/>
                    <a:pt x="185" y="8"/>
                  </a:cubicBezTo>
                  <a:cubicBezTo>
                    <a:pt x="185" y="3"/>
                    <a:pt x="182" y="0"/>
                    <a:pt x="177" y="0"/>
                  </a:cubicBezTo>
                  <a:close/>
                </a:path>
              </a:pathLst>
            </a:custGeom>
            <a:solidFill>
              <a:srgbClr val="000000">
                <a:alpha val="15000"/>
              </a:srgbClr>
            </a:solidFill>
            <a:ln>
              <a:noFill/>
            </a:ln>
          </p:spPr>
          <p:txBody>
            <a:bodyPr anchor="ctr"/>
            <a:lstStyle/>
            <a:p>
              <a:pPr algn="ctr"/>
              <a:endParaRPr/>
            </a:p>
          </p:txBody>
        </p:sp>
        <p:sp>
          <p:nvSpPr>
            <p:cNvPr id="148" name="iŝḷïďe">
              <a:extLst>
                <a:ext uri="{FF2B5EF4-FFF2-40B4-BE49-F238E27FC236}">
                  <a16:creationId xmlns:a16="http://schemas.microsoft.com/office/drawing/2014/main" id="{093CFA7A-B43E-40EA-9933-6CCEDC39C2D0}"/>
                </a:ext>
              </a:extLst>
            </p:cNvPr>
            <p:cNvSpPr/>
            <p:nvPr/>
          </p:nvSpPr>
          <p:spPr bwMode="auto">
            <a:xfrm>
              <a:off x="4733926" y="1647825"/>
              <a:ext cx="687388" cy="565150"/>
            </a:xfrm>
            <a:custGeom>
              <a:avLst/>
              <a:gdLst>
                <a:gd name="T0" fmla="*/ 178 w 186"/>
                <a:gd name="T1" fmla="*/ 0 h 153"/>
                <a:gd name="T2" fmla="*/ 8 w 186"/>
                <a:gd name="T3" fmla="*/ 0 h 153"/>
                <a:gd name="T4" fmla="*/ 0 w 186"/>
                <a:gd name="T5" fmla="*/ 8 h 153"/>
                <a:gd name="T6" fmla="*/ 0 w 186"/>
                <a:gd name="T7" fmla="*/ 110 h 153"/>
                <a:gd name="T8" fmla="*/ 8 w 186"/>
                <a:gd name="T9" fmla="*/ 118 h 153"/>
                <a:gd name="T10" fmla="*/ 103 w 186"/>
                <a:gd name="T11" fmla="*/ 118 h 153"/>
                <a:gd name="T12" fmla="*/ 137 w 186"/>
                <a:gd name="T13" fmla="*/ 151 h 153"/>
                <a:gd name="T14" fmla="*/ 142 w 186"/>
                <a:gd name="T15" fmla="*/ 149 h 153"/>
                <a:gd name="T16" fmla="*/ 142 w 186"/>
                <a:gd name="T17" fmla="*/ 118 h 153"/>
                <a:gd name="T18" fmla="*/ 178 w 186"/>
                <a:gd name="T19" fmla="*/ 118 h 153"/>
                <a:gd name="T20" fmla="*/ 186 w 186"/>
                <a:gd name="T21" fmla="*/ 110 h 153"/>
                <a:gd name="T22" fmla="*/ 186 w 186"/>
                <a:gd name="T23" fmla="*/ 8 h 153"/>
                <a:gd name="T24" fmla="*/ 178 w 186"/>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153">
                  <a:moveTo>
                    <a:pt x="178" y="0"/>
                  </a:moveTo>
                  <a:cubicBezTo>
                    <a:pt x="8" y="0"/>
                    <a:pt x="8" y="0"/>
                    <a:pt x="8" y="0"/>
                  </a:cubicBezTo>
                  <a:cubicBezTo>
                    <a:pt x="4" y="0"/>
                    <a:pt x="0" y="3"/>
                    <a:pt x="0" y="8"/>
                  </a:cubicBezTo>
                  <a:cubicBezTo>
                    <a:pt x="0" y="110"/>
                    <a:pt x="0" y="110"/>
                    <a:pt x="0" y="110"/>
                  </a:cubicBezTo>
                  <a:cubicBezTo>
                    <a:pt x="0" y="114"/>
                    <a:pt x="4" y="118"/>
                    <a:pt x="8" y="118"/>
                  </a:cubicBezTo>
                  <a:cubicBezTo>
                    <a:pt x="103" y="118"/>
                    <a:pt x="103" y="118"/>
                    <a:pt x="103" y="118"/>
                  </a:cubicBezTo>
                  <a:cubicBezTo>
                    <a:pt x="137" y="151"/>
                    <a:pt x="137" y="151"/>
                    <a:pt x="137" y="151"/>
                  </a:cubicBezTo>
                  <a:cubicBezTo>
                    <a:pt x="139" y="153"/>
                    <a:pt x="142" y="152"/>
                    <a:pt x="142" y="149"/>
                  </a:cubicBezTo>
                  <a:cubicBezTo>
                    <a:pt x="142" y="118"/>
                    <a:pt x="142" y="118"/>
                    <a:pt x="142" y="118"/>
                  </a:cubicBezTo>
                  <a:cubicBezTo>
                    <a:pt x="178" y="118"/>
                    <a:pt x="178" y="118"/>
                    <a:pt x="178" y="118"/>
                  </a:cubicBezTo>
                  <a:cubicBezTo>
                    <a:pt x="182" y="118"/>
                    <a:pt x="186" y="114"/>
                    <a:pt x="186" y="110"/>
                  </a:cubicBezTo>
                  <a:cubicBezTo>
                    <a:pt x="186" y="8"/>
                    <a:pt x="186" y="8"/>
                    <a:pt x="186" y="8"/>
                  </a:cubicBezTo>
                  <a:cubicBezTo>
                    <a:pt x="186" y="3"/>
                    <a:pt x="182" y="0"/>
                    <a:pt x="178" y="0"/>
                  </a:cubicBezTo>
                  <a:close/>
                </a:path>
              </a:pathLst>
            </a:cu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śļîdè">
              <a:extLst>
                <a:ext uri="{FF2B5EF4-FFF2-40B4-BE49-F238E27FC236}">
                  <a16:creationId xmlns:a16="http://schemas.microsoft.com/office/drawing/2014/main" id="{7875853E-4F9F-4C42-9CE2-CA49BF41B61C}"/>
                </a:ext>
              </a:extLst>
            </p:cNvPr>
            <p:cNvSpPr/>
            <p:nvPr/>
          </p:nvSpPr>
          <p:spPr bwMode="auto">
            <a:xfrm>
              <a:off x="4930776" y="1779588"/>
              <a:ext cx="292100" cy="38100"/>
            </a:xfrm>
            <a:custGeom>
              <a:avLst/>
              <a:gdLst>
                <a:gd name="T0" fmla="*/ 75 w 79"/>
                <a:gd name="T1" fmla="*/ 10 h 10"/>
                <a:gd name="T2" fmla="*/ 5 w 79"/>
                <a:gd name="T3" fmla="*/ 10 h 10"/>
                <a:gd name="T4" fmla="*/ 0 w 79"/>
                <a:gd name="T5" fmla="*/ 5 h 10"/>
                <a:gd name="T6" fmla="*/ 5 w 79"/>
                <a:gd name="T7" fmla="*/ 0 h 10"/>
                <a:gd name="T8" fmla="*/ 75 w 79"/>
                <a:gd name="T9" fmla="*/ 0 h 10"/>
                <a:gd name="T10" fmla="*/ 79 w 79"/>
                <a:gd name="T11" fmla="*/ 5 h 10"/>
                <a:gd name="T12" fmla="*/ 75 w 79"/>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79" h="10">
                  <a:moveTo>
                    <a:pt x="75" y="10"/>
                  </a:moveTo>
                  <a:cubicBezTo>
                    <a:pt x="5" y="10"/>
                    <a:pt x="5" y="10"/>
                    <a:pt x="5" y="10"/>
                  </a:cubicBezTo>
                  <a:cubicBezTo>
                    <a:pt x="2" y="10"/>
                    <a:pt x="0" y="7"/>
                    <a:pt x="0" y="5"/>
                  </a:cubicBezTo>
                  <a:cubicBezTo>
                    <a:pt x="0" y="2"/>
                    <a:pt x="2" y="0"/>
                    <a:pt x="5" y="0"/>
                  </a:cubicBezTo>
                  <a:cubicBezTo>
                    <a:pt x="75" y="0"/>
                    <a:pt x="75" y="0"/>
                    <a:pt x="75" y="0"/>
                  </a:cubicBezTo>
                  <a:cubicBezTo>
                    <a:pt x="77" y="0"/>
                    <a:pt x="79" y="2"/>
                    <a:pt x="79" y="5"/>
                  </a:cubicBezTo>
                  <a:cubicBezTo>
                    <a:pt x="79" y="7"/>
                    <a:pt x="77" y="10"/>
                    <a:pt x="7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íşḻîḑé">
              <a:extLst>
                <a:ext uri="{FF2B5EF4-FFF2-40B4-BE49-F238E27FC236}">
                  <a16:creationId xmlns:a16="http://schemas.microsoft.com/office/drawing/2014/main" id="{58A9DD2A-AA62-4528-81B5-A98052B7A8AB}"/>
                </a:ext>
              </a:extLst>
            </p:cNvPr>
            <p:cNvSpPr/>
            <p:nvPr/>
          </p:nvSpPr>
          <p:spPr bwMode="auto">
            <a:xfrm>
              <a:off x="4856163" y="1835150"/>
              <a:ext cx="439738" cy="38100"/>
            </a:xfrm>
            <a:custGeom>
              <a:avLst/>
              <a:gdLst>
                <a:gd name="T0" fmla="*/ 114 w 119"/>
                <a:gd name="T1" fmla="*/ 10 h 10"/>
                <a:gd name="T2" fmla="*/ 5 w 119"/>
                <a:gd name="T3" fmla="*/ 10 h 10"/>
                <a:gd name="T4" fmla="*/ 0 w 119"/>
                <a:gd name="T5" fmla="*/ 5 h 10"/>
                <a:gd name="T6" fmla="*/ 5 w 119"/>
                <a:gd name="T7" fmla="*/ 0 h 10"/>
                <a:gd name="T8" fmla="*/ 114 w 119"/>
                <a:gd name="T9" fmla="*/ 0 h 10"/>
                <a:gd name="T10" fmla="*/ 119 w 119"/>
                <a:gd name="T11" fmla="*/ 5 h 10"/>
                <a:gd name="T12" fmla="*/ 114 w 119"/>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9" h="10">
                  <a:moveTo>
                    <a:pt x="114" y="10"/>
                  </a:moveTo>
                  <a:cubicBezTo>
                    <a:pt x="5" y="10"/>
                    <a:pt x="5" y="10"/>
                    <a:pt x="5" y="10"/>
                  </a:cubicBezTo>
                  <a:cubicBezTo>
                    <a:pt x="2" y="10"/>
                    <a:pt x="0" y="8"/>
                    <a:pt x="0" y="5"/>
                  </a:cubicBezTo>
                  <a:cubicBezTo>
                    <a:pt x="0" y="2"/>
                    <a:pt x="2" y="0"/>
                    <a:pt x="5" y="0"/>
                  </a:cubicBezTo>
                  <a:cubicBezTo>
                    <a:pt x="114" y="0"/>
                    <a:pt x="114" y="0"/>
                    <a:pt x="114" y="0"/>
                  </a:cubicBezTo>
                  <a:cubicBezTo>
                    <a:pt x="117" y="0"/>
                    <a:pt x="119" y="2"/>
                    <a:pt x="119" y="5"/>
                  </a:cubicBezTo>
                  <a:cubicBezTo>
                    <a:pt x="119" y="8"/>
                    <a:pt x="117" y="10"/>
                    <a:pt x="114"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îşlíḓé">
              <a:extLst>
                <a:ext uri="{FF2B5EF4-FFF2-40B4-BE49-F238E27FC236}">
                  <a16:creationId xmlns:a16="http://schemas.microsoft.com/office/drawing/2014/main" id="{C5A8EB56-DBF9-430F-A0A6-7D22B8C78295}"/>
                </a:ext>
              </a:extLst>
            </p:cNvPr>
            <p:cNvSpPr/>
            <p:nvPr/>
          </p:nvSpPr>
          <p:spPr bwMode="auto">
            <a:xfrm>
              <a:off x="4959351" y="1895475"/>
              <a:ext cx="236538" cy="36513"/>
            </a:xfrm>
            <a:custGeom>
              <a:avLst/>
              <a:gdLst>
                <a:gd name="T0" fmla="*/ 59 w 64"/>
                <a:gd name="T1" fmla="*/ 10 h 10"/>
                <a:gd name="T2" fmla="*/ 5 w 64"/>
                <a:gd name="T3" fmla="*/ 10 h 10"/>
                <a:gd name="T4" fmla="*/ 0 w 64"/>
                <a:gd name="T5" fmla="*/ 5 h 10"/>
                <a:gd name="T6" fmla="*/ 5 w 64"/>
                <a:gd name="T7" fmla="*/ 0 h 10"/>
                <a:gd name="T8" fmla="*/ 59 w 64"/>
                <a:gd name="T9" fmla="*/ 0 h 10"/>
                <a:gd name="T10" fmla="*/ 64 w 64"/>
                <a:gd name="T11" fmla="*/ 5 h 10"/>
                <a:gd name="T12" fmla="*/ 59 w 64"/>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4" h="10">
                  <a:moveTo>
                    <a:pt x="59" y="10"/>
                  </a:moveTo>
                  <a:cubicBezTo>
                    <a:pt x="5" y="10"/>
                    <a:pt x="5" y="10"/>
                    <a:pt x="5" y="10"/>
                  </a:cubicBezTo>
                  <a:cubicBezTo>
                    <a:pt x="2" y="10"/>
                    <a:pt x="0" y="7"/>
                    <a:pt x="0" y="5"/>
                  </a:cubicBezTo>
                  <a:cubicBezTo>
                    <a:pt x="0" y="2"/>
                    <a:pt x="2" y="0"/>
                    <a:pt x="5" y="0"/>
                  </a:cubicBezTo>
                  <a:cubicBezTo>
                    <a:pt x="59" y="0"/>
                    <a:pt x="59" y="0"/>
                    <a:pt x="59" y="0"/>
                  </a:cubicBezTo>
                  <a:cubicBezTo>
                    <a:pt x="61" y="0"/>
                    <a:pt x="64" y="2"/>
                    <a:pt x="64" y="5"/>
                  </a:cubicBezTo>
                  <a:cubicBezTo>
                    <a:pt x="64" y="7"/>
                    <a:pt x="61" y="10"/>
                    <a:pt x="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í$ľîḋé">
              <a:extLst>
                <a:ext uri="{FF2B5EF4-FFF2-40B4-BE49-F238E27FC236}">
                  <a16:creationId xmlns:a16="http://schemas.microsoft.com/office/drawing/2014/main" id="{CC45F069-A640-44D7-9F07-38B4ACE8EEBD}"/>
                </a:ext>
              </a:extLst>
            </p:cNvPr>
            <p:cNvSpPr/>
            <p:nvPr/>
          </p:nvSpPr>
          <p:spPr bwMode="auto">
            <a:xfrm>
              <a:off x="8097838" y="1681163"/>
              <a:ext cx="690563" cy="652463"/>
            </a:xfrm>
            <a:custGeom>
              <a:avLst/>
              <a:gdLst>
                <a:gd name="T0" fmla="*/ 167 w 187"/>
                <a:gd name="T1" fmla="*/ 129 h 177"/>
                <a:gd name="T2" fmla="*/ 128 w 187"/>
                <a:gd name="T3" fmla="*/ 19 h 177"/>
                <a:gd name="T4" fmla="*/ 18 w 187"/>
                <a:gd name="T5" fmla="*/ 59 h 177"/>
                <a:gd name="T6" fmla="*/ 52 w 187"/>
                <a:gd name="T7" fmla="*/ 165 h 177"/>
                <a:gd name="T8" fmla="*/ 37 w 187"/>
                <a:gd name="T9" fmla="*/ 169 h 177"/>
                <a:gd name="T10" fmla="*/ 37 w 187"/>
                <a:gd name="T11" fmla="*/ 171 h 177"/>
                <a:gd name="T12" fmla="*/ 88 w 187"/>
                <a:gd name="T13" fmla="*/ 176 h 177"/>
                <a:gd name="T14" fmla="*/ 90 w 187"/>
                <a:gd name="T15" fmla="*/ 176 h 177"/>
                <a:gd name="T16" fmla="*/ 167 w 187"/>
                <a:gd name="T17" fmla="*/ 12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77">
                  <a:moveTo>
                    <a:pt x="167" y="129"/>
                  </a:moveTo>
                  <a:cubicBezTo>
                    <a:pt x="187" y="88"/>
                    <a:pt x="169" y="39"/>
                    <a:pt x="128" y="19"/>
                  </a:cubicBezTo>
                  <a:cubicBezTo>
                    <a:pt x="87" y="0"/>
                    <a:pt x="38" y="18"/>
                    <a:pt x="18" y="59"/>
                  </a:cubicBezTo>
                  <a:cubicBezTo>
                    <a:pt x="0" y="98"/>
                    <a:pt x="15" y="144"/>
                    <a:pt x="52" y="165"/>
                  </a:cubicBezTo>
                  <a:cubicBezTo>
                    <a:pt x="46" y="167"/>
                    <a:pt x="41" y="168"/>
                    <a:pt x="37" y="169"/>
                  </a:cubicBezTo>
                  <a:cubicBezTo>
                    <a:pt x="36" y="169"/>
                    <a:pt x="36" y="171"/>
                    <a:pt x="37" y="171"/>
                  </a:cubicBezTo>
                  <a:cubicBezTo>
                    <a:pt x="54" y="174"/>
                    <a:pt x="72" y="176"/>
                    <a:pt x="88" y="176"/>
                  </a:cubicBezTo>
                  <a:cubicBezTo>
                    <a:pt x="89" y="176"/>
                    <a:pt x="90" y="176"/>
                    <a:pt x="90" y="176"/>
                  </a:cubicBezTo>
                  <a:cubicBezTo>
                    <a:pt x="122" y="177"/>
                    <a:pt x="153" y="160"/>
                    <a:pt x="167" y="129"/>
                  </a:cubicBezTo>
                </a:path>
              </a:pathLst>
            </a:custGeom>
            <a:solidFill>
              <a:srgbClr val="000000">
                <a:alpha val="15000"/>
              </a:srgbClr>
            </a:solidFill>
            <a:ln>
              <a:noFill/>
            </a:ln>
          </p:spPr>
          <p:txBody>
            <a:bodyPr anchor="ctr"/>
            <a:lstStyle/>
            <a:p>
              <a:pPr algn="ctr"/>
              <a:endParaRPr/>
            </a:p>
          </p:txBody>
        </p:sp>
        <p:sp>
          <p:nvSpPr>
            <p:cNvPr id="153" name="íṥľíḋê">
              <a:extLst>
                <a:ext uri="{FF2B5EF4-FFF2-40B4-BE49-F238E27FC236}">
                  <a16:creationId xmlns:a16="http://schemas.microsoft.com/office/drawing/2014/main" id="{3498162C-AEC9-4918-BBDC-5563D5C55812}"/>
                </a:ext>
              </a:extLst>
            </p:cNvPr>
            <p:cNvSpPr/>
            <p:nvPr/>
          </p:nvSpPr>
          <p:spPr bwMode="auto">
            <a:xfrm>
              <a:off x="8026401" y="1681163"/>
              <a:ext cx="692150" cy="652463"/>
            </a:xfrm>
            <a:custGeom>
              <a:avLst/>
              <a:gdLst>
                <a:gd name="T0" fmla="*/ 168 w 187"/>
                <a:gd name="T1" fmla="*/ 129 h 177"/>
                <a:gd name="T2" fmla="*/ 129 w 187"/>
                <a:gd name="T3" fmla="*/ 19 h 177"/>
                <a:gd name="T4" fmla="*/ 19 w 187"/>
                <a:gd name="T5" fmla="*/ 59 h 177"/>
                <a:gd name="T6" fmla="*/ 53 w 187"/>
                <a:gd name="T7" fmla="*/ 165 h 177"/>
                <a:gd name="T8" fmla="*/ 38 w 187"/>
                <a:gd name="T9" fmla="*/ 169 h 177"/>
                <a:gd name="T10" fmla="*/ 38 w 187"/>
                <a:gd name="T11" fmla="*/ 171 h 177"/>
                <a:gd name="T12" fmla="*/ 89 w 187"/>
                <a:gd name="T13" fmla="*/ 176 h 177"/>
                <a:gd name="T14" fmla="*/ 91 w 187"/>
                <a:gd name="T15" fmla="*/ 176 h 177"/>
                <a:gd name="T16" fmla="*/ 168 w 187"/>
                <a:gd name="T17" fmla="*/ 12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77">
                  <a:moveTo>
                    <a:pt x="168" y="129"/>
                  </a:moveTo>
                  <a:cubicBezTo>
                    <a:pt x="187" y="88"/>
                    <a:pt x="170" y="39"/>
                    <a:pt x="129" y="19"/>
                  </a:cubicBezTo>
                  <a:cubicBezTo>
                    <a:pt x="88" y="0"/>
                    <a:pt x="38" y="18"/>
                    <a:pt x="19" y="59"/>
                  </a:cubicBezTo>
                  <a:cubicBezTo>
                    <a:pt x="0" y="98"/>
                    <a:pt x="16" y="144"/>
                    <a:pt x="53" y="165"/>
                  </a:cubicBezTo>
                  <a:cubicBezTo>
                    <a:pt x="47" y="167"/>
                    <a:pt x="41" y="168"/>
                    <a:pt x="38" y="169"/>
                  </a:cubicBezTo>
                  <a:cubicBezTo>
                    <a:pt x="37" y="169"/>
                    <a:pt x="37" y="171"/>
                    <a:pt x="38" y="171"/>
                  </a:cubicBezTo>
                  <a:cubicBezTo>
                    <a:pt x="55" y="174"/>
                    <a:pt x="73" y="176"/>
                    <a:pt x="89" y="176"/>
                  </a:cubicBezTo>
                  <a:cubicBezTo>
                    <a:pt x="90" y="176"/>
                    <a:pt x="90" y="176"/>
                    <a:pt x="91" y="176"/>
                  </a:cubicBezTo>
                  <a:cubicBezTo>
                    <a:pt x="123" y="177"/>
                    <a:pt x="153" y="160"/>
                    <a:pt x="168" y="129"/>
                  </a:cubicBezTo>
                </a:path>
              </a:pathLst>
            </a:custGeom>
            <a:solidFill>
              <a:srgbClr val="4890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íṩľïḍé">
              <a:extLst>
                <a:ext uri="{FF2B5EF4-FFF2-40B4-BE49-F238E27FC236}">
                  <a16:creationId xmlns:a16="http://schemas.microsoft.com/office/drawing/2014/main" id="{FA85B600-D066-4245-AAEF-2216A1D38E06}"/>
                </a:ext>
              </a:extLst>
            </p:cNvPr>
            <p:cNvSpPr/>
            <p:nvPr/>
          </p:nvSpPr>
          <p:spPr bwMode="auto">
            <a:xfrm>
              <a:off x="8201026" y="1924050"/>
              <a:ext cx="361950" cy="214313"/>
            </a:xfrm>
            <a:custGeom>
              <a:avLst/>
              <a:gdLst>
                <a:gd name="T0" fmla="*/ 93 w 98"/>
                <a:gd name="T1" fmla="*/ 0 h 58"/>
                <a:gd name="T2" fmla="*/ 5 w 98"/>
                <a:gd name="T3" fmla="*/ 0 h 58"/>
                <a:gd name="T4" fmla="*/ 2 w 98"/>
                <a:gd name="T5" fmla="*/ 1 h 58"/>
                <a:gd name="T6" fmla="*/ 0 w 98"/>
                <a:gd name="T7" fmla="*/ 5 h 58"/>
                <a:gd name="T8" fmla="*/ 0 w 98"/>
                <a:gd name="T9" fmla="*/ 53 h 58"/>
                <a:gd name="T10" fmla="*/ 5 w 98"/>
                <a:gd name="T11" fmla="*/ 58 h 58"/>
                <a:gd name="T12" fmla="*/ 93 w 98"/>
                <a:gd name="T13" fmla="*/ 58 h 58"/>
                <a:gd name="T14" fmla="*/ 98 w 98"/>
                <a:gd name="T15" fmla="*/ 53 h 58"/>
                <a:gd name="T16" fmla="*/ 98 w 98"/>
                <a:gd name="T17" fmla="*/ 5 h 58"/>
                <a:gd name="T18" fmla="*/ 96 w 98"/>
                <a:gd name="T19" fmla="*/ 1 h 58"/>
                <a:gd name="T20" fmla="*/ 93 w 98"/>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58">
                  <a:moveTo>
                    <a:pt x="93" y="0"/>
                  </a:moveTo>
                  <a:cubicBezTo>
                    <a:pt x="5" y="0"/>
                    <a:pt x="5" y="0"/>
                    <a:pt x="5" y="0"/>
                  </a:cubicBezTo>
                  <a:cubicBezTo>
                    <a:pt x="4" y="0"/>
                    <a:pt x="3" y="0"/>
                    <a:pt x="2" y="1"/>
                  </a:cubicBezTo>
                  <a:cubicBezTo>
                    <a:pt x="1" y="1"/>
                    <a:pt x="0" y="3"/>
                    <a:pt x="0" y="5"/>
                  </a:cubicBezTo>
                  <a:cubicBezTo>
                    <a:pt x="0" y="53"/>
                    <a:pt x="0" y="53"/>
                    <a:pt x="0" y="53"/>
                  </a:cubicBezTo>
                  <a:cubicBezTo>
                    <a:pt x="0" y="56"/>
                    <a:pt x="2" y="58"/>
                    <a:pt x="5" y="58"/>
                  </a:cubicBezTo>
                  <a:cubicBezTo>
                    <a:pt x="93" y="58"/>
                    <a:pt x="93" y="58"/>
                    <a:pt x="93" y="58"/>
                  </a:cubicBezTo>
                  <a:cubicBezTo>
                    <a:pt x="96" y="58"/>
                    <a:pt x="98" y="56"/>
                    <a:pt x="98" y="53"/>
                  </a:cubicBezTo>
                  <a:cubicBezTo>
                    <a:pt x="98" y="5"/>
                    <a:pt x="98" y="5"/>
                    <a:pt x="98" y="5"/>
                  </a:cubicBezTo>
                  <a:cubicBezTo>
                    <a:pt x="98" y="3"/>
                    <a:pt x="97" y="1"/>
                    <a:pt x="96" y="1"/>
                  </a:cubicBezTo>
                  <a:cubicBezTo>
                    <a:pt x="95" y="0"/>
                    <a:pt x="94" y="0"/>
                    <a:pt x="93" y="0"/>
                  </a:cubicBezTo>
                </a:path>
              </a:pathLst>
            </a:custGeom>
            <a:solidFill>
              <a:srgbClr val="5B9B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ïṥḻíďé">
              <a:extLst>
                <a:ext uri="{FF2B5EF4-FFF2-40B4-BE49-F238E27FC236}">
                  <a16:creationId xmlns:a16="http://schemas.microsoft.com/office/drawing/2014/main" id="{62F6FB81-F5FD-409D-9B72-C4B0A67B90B0}"/>
                </a:ext>
              </a:extLst>
            </p:cNvPr>
            <p:cNvSpPr/>
            <p:nvPr/>
          </p:nvSpPr>
          <p:spPr bwMode="auto">
            <a:xfrm>
              <a:off x="8207376" y="1924050"/>
              <a:ext cx="347663" cy="173038"/>
            </a:xfrm>
            <a:custGeom>
              <a:avLst/>
              <a:gdLst>
                <a:gd name="T0" fmla="*/ 94 w 94"/>
                <a:gd name="T1" fmla="*/ 1 h 47"/>
                <a:gd name="T2" fmla="*/ 50 w 94"/>
                <a:gd name="T3" fmla="*/ 46 h 47"/>
                <a:gd name="T4" fmla="*/ 47 w 94"/>
                <a:gd name="T5" fmla="*/ 47 h 47"/>
                <a:gd name="T6" fmla="*/ 44 w 94"/>
                <a:gd name="T7" fmla="*/ 46 h 47"/>
                <a:gd name="T8" fmla="*/ 0 w 94"/>
                <a:gd name="T9" fmla="*/ 1 h 47"/>
                <a:gd name="T10" fmla="*/ 3 w 94"/>
                <a:gd name="T11" fmla="*/ 0 h 47"/>
                <a:gd name="T12" fmla="*/ 4 w 94"/>
                <a:gd name="T13" fmla="*/ 0 h 47"/>
                <a:gd name="T14" fmla="*/ 46 w 94"/>
                <a:gd name="T15" fmla="*/ 44 h 47"/>
                <a:gd name="T16" fmla="*/ 48 w 94"/>
                <a:gd name="T17" fmla="*/ 44 h 47"/>
                <a:gd name="T18" fmla="*/ 90 w 94"/>
                <a:gd name="T19" fmla="*/ 0 h 47"/>
                <a:gd name="T20" fmla="*/ 91 w 94"/>
                <a:gd name="T21" fmla="*/ 0 h 47"/>
                <a:gd name="T22" fmla="*/ 94 w 94"/>
                <a:gd name="T23"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47">
                  <a:moveTo>
                    <a:pt x="94" y="1"/>
                  </a:moveTo>
                  <a:cubicBezTo>
                    <a:pt x="50" y="46"/>
                    <a:pt x="50" y="46"/>
                    <a:pt x="50" y="46"/>
                  </a:cubicBezTo>
                  <a:cubicBezTo>
                    <a:pt x="49" y="47"/>
                    <a:pt x="48" y="47"/>
                    <a:pt x="47" y="47"/>
                  </a:cubicBezTo>
                  <a:cubicBezTo>
                    <a:pt x="46" y="47"/>
                    <a:pt x="45" y="47"/>
                    <a:pt x="44" y="46"/>
                  </a:cubicBezTo>
                  <a:cubicBezTo>
                    <a:pt x="0" y="1"/>
                    <a:pt x="0" y="1"/>
                    <a:pt x="0" y="1"/>
                  </a:cubicBezTo>
                  <a:cubicBezTo>
                    <a:pt x="1" y="0"/>
                    <a:pt x="2" y="0"/>
                    <a:pt x="3" y="0"/>
                  </a:cubicBezTo>
                  <a:cubicBezTo>
                    <a:pt x="4" y="0"/>
                    <a:pt x="4" y="0"/>
                    <a:pt x="4" y="0"/>
                  </a:cubicBezTo>
                  <a:cubicBezTo>
                    <a:pt x="46" y="44"/>
                    <a:pt x="46" y="44"/>
                    <a:pt x="46" y="44"/>
                  </a:cubicBezTo>
                  <a:cubicBezTo>
                    <a:pt x="46" y="45"/>
                    <a:pt x="48" y="45"/>
                    <a:pt x="48" y="44"/>
                  </a:cubicBezTo>
                  <a:cubicBezTo>
                    <a:pt x="90" y="0"/>
                    <a:pt x="90" y="0"/>
                    <a:pt x="90" y="0"/>
                  </a:cubicBezTo>
                  <a:cubicBezTo>
                    <a:pt x="91" y="0"/>
                    <a:pt x="91" y="0"/>
                    <a:pt x="91" y="0"/>
                  </a:cubicBezTo>
                  <a:cubicBezTo>
                    <a:pt x="92" y="0"/>
                    <a:pt x="93" y="0"/>
                    <a:pt x="9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ïṥḷîḍê">
              <a:extLst>
                <a:ext uri="{FF2B5EF4-FFF2-40B4-BE49-F238E27FC236}">
                  <a16:creationId xmlns:a16="http://schemas.microsoft.com/office/drawing/2014/main" id="{68EFC133-8DAB-4C73-9603-868E747F78E8}"/>
                </a:ext>
              </a:extLst>
            </p:cNvPr>
            <p:cNvSpPr/>
            <p:nvPr/>
          </p:nvSpPr>
          <p:spPr bwMode="auto">
            <a:xfrm>
              <a:off x="8437563" y="2038350"/>
              <a:ext cx="103188" cy="100013"/>
            </a:xfrm>
            <a:custGeom>
              <a:avLst/>
              <a:gdLst>
                <a:gd name="T0" fmla="*/ 65 w 65"/>
                <a:gd name="T1" fmla="*/ 63 h 63"/>
                <a:gd name="T2" fmla="*/ 56 w 65"/>
                <a:gd name="T3" fmla="*/ 63 h 63"/>
                <a:gd name="T4" fmla="*/ 0 w 65"/>
                <a:gd name="T5" fmla="*/ 5 h 63"/>
                <a:gd name="T6" fmla="*/ 4 w 65"/>
                <a:gd name="T7" fmla="*/ 0 h 63"/>
                <a:gd name="T8" fmla="*/ 65 w 65"/>
                <a:gd name="T9" fmla="*/ 63 h 63"/>
              </a:gdLst>
              <a:ahLst/>
              <a:cxnLst>
                <a:cxn ang="0">
                  <a:pos x="T0" y="T1"/>
                </a:cxn>
                <a:cxn ang="0">
                  <a:pos x="T2" y="T3"/>
                </a:cxn>
                <a:cxn ang="0">
                  <a:pos x="T4" y="T5"/>
                </a:cxn>
                <a:cxn ang="0">
                  <a:pos x="T6" y="T7"/>
                </a:cxn>
                <a:cxn ang="0">
                  <a:pos x="T8" y="T9"/>
                </a:cxn>
              </a:cxnLst>
              <a:rect l="0" t="0" r="r" b="b"/>
              <a:pathLst>
                <a:path w="65" h="63">
                  <a:moveTo>
                    <a:pt x="65" y="63"/>
                  </a:moveTo>
                  <a:lnTo>
                    <a:pt x="56" y="63"/>
                  </a:lnTo>
                  <a:lnTo>
                    <a:pt x="0" y="5"/>
                  </a:lnTo>
                  <a:lnTo>
                    <a:pt x="4" y="0"/>
                  </a:lnTo>
                  <a:lnTo>
                    <a:pt x="65"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ïṧḻiḑê">
              <a:extLst>
                <a:ext uri="{FF2B5EF4-FFF2-40B4-BE49-F238E27FC236}">
                  <a16:creationId xmlns:a16="http://schemas.microsoft.com/office/drawing/2014/main" id="{318F5642-6E80-43FE-8782-B2206D68B47D}"/>
                </a:ext>
              </a:extLst>
            </p:cNvPr>
            <p:cNvSpPr/>
            <p:nvPr/>
          </p:nvSpPr>
          <p:spPr bwMode="auto">
            <a:xfrm>
              <a:off x="8223251" y="2038350"/>
              <a:ext cx="103188" cy="100013"/>
            </a:xfrm>
            <a:custGeom>
              <a:avLst/>
              <a:gdLst>
                <a:gd name="T0" fmla="*/ 65 w 65"/>
                <a:gd name="T1" fmla="*/ 5 h 63"/>
                <a:gd name="T2" fmla="*/ 9 w 65"/>
                <a:gd name="T3" fmla="*/ 63 h 63"/>
                <a:gd name="T4" fmla="*/ 0 w 65"/>
                <a:gd name="T5" fmla="*/ 63 h 63"/>
                <a:gd name="T6" fmla="*/ 60 w 65"/>
                <a:gd name="T7" fmla="*/ 0 h 63"/>
                <a:gd name="T8" fmla="*/ 65 w 65"/>
                <a:gd name="T9" fmla="*/ 5 h 63"/>
              </a:gdLst>
              <a:ahLst/>
              <a:cxnLst>
                <a:cxn ang="0">
                  <a:pos x="T0" y="T1"/>
                </a:cxn>
                <a:cxn ang="0">
                  <a:pos x="T2" y="T3"/>
                </a:cxn>
                <a:cxn ang="0">
                  <a:pos x="T4" y="T5"/>
                </a:cxn>
                <a:cxn ang="0">
                  <a:pos x="T6" y="T7"/>
                </a:cxn>
                <a:cxn ang="0">
                  <a:pos x="T8" y="T9"/>
                </a:cxn>
              </a:cxnLst>
              <a:rect l="0" t="0" r="r" b="b"/>
              <a:pathLst>
                <a:path w="65" h="63">
                  <a:moveTo>
                    <a:pt x="65" y="5"/>
                  </a:moveTo>
                  <a:lnTo>
                    <a:pt x="9" y="63"/>
                  </a:lnTo>
                  <a:lnTo>
                    <a:pt x="0" y="63"/>
                  </a:lnTo>
                  <a:lnTo>
                    <a:pt x="60" y="0"/>
                  </a:lnTo>
                  <a:lnTo>
                    <a:pt x="6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sḻiḋé">
              <a:extLst>
                <a:ext uri="{FF2B5EF4-FFF2-40B4-BE49-F238E27FC236}">
                  <a16:creationId xmlns:a16="http://schemas.microsoft.com/office/drawing/2014/main" id="{91A233FE-4B5C-45D3-AFD4-A00238B9BA75}"/>
                </a:ext>
              </a:extLst>
            </p:cNvPr>
            <p:cNvSpPr/>
            <p:nvPr/>
          </p:nvSpPr>
          <p:spPr bwMode="auto">
            <a:xfrm>
              <a:off x="8432801" y="2865438"/>
              <a:ext cx="595313" cy="568325"/>
            </a:xfrm>
            <a:custGeom>
              <a:avLst/>
              <a:gdLst>
                <a:gd name="T0" fmla="*/ 153 w 161"/>
                <a:gd name="T1" fmla="*/ 0 h 154"/>
                <a:gd name="T2" fmla="*/ 8 w 161"/>
                <a:gd name="T3" fmla="*/ 0 h 154"/>
                <a:gd name="T4" fmla="*/ 0 w 161"/>
                <a:gd name="T5" fmla="*/ 8 h 154"/>
                <a:gd name="T6" fmla="*/ 0 w 161"/>
                <a:gd name="T7" fmla="*/ 110 h 154"/>
                <a:gd name="T8" fmla="*/ 8 w 161"/>
                <a:gd name="T9" fmla="*/ 118 h 154"/>
                <a:gd name="T10" fmla="*/ 43 w 161"/>
                <a:gd name="T11" fmla="*/ 118 h 154"/>
                <a:gd name="T12" fmla="*/ 43 w 161"/>
                <a:gd name="T13" fmla="*/ 149 h 154"/>
                <a:gd name="T14" fmla="*/ 49 w 161"/>
                <a:gd name="T15" fmla="*/ 152 h 154"/>
                <a:gd name="T16" fmla="*/ 83 w 161"/>
                <a:gd name="T17" fmla="*/ 118 h 154"/>
                <a:gd name="T18" fmla="*/ 153 w 161"/>
                <a:gd name="T19" fmla="*/ 118 h 154"/>
                <a:gd name="T20" fmla="*/ 161 w 161"/>
                <a:gd name="T21" fmla="*/ 110 h 154"/>
                <a:gd name="T22" fmla="*/ 161 w 161"/>
                <a:gd name="T23" fmla="*/ 8 h 154"/>
                <a:gd name="T24" fmla="*/ 153 w 161"/>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 h="154">
                  <a:moveTo>
                    <a:pt x="153" y="0"/>
                  </a:moveTo>
                  <a:cubicBezTo>
                    <a:pt x="8" y="0"/>
                    <a:pt x="8" y="0"/>
                    <a:pt x="8" y="0"/>
                  </a:cubicBezTo>
                  <a:cubicBezTo>
                    <a:pt x="4" y="0"/>
                    <a:pt x="0" y="4"/>
                    <a:pt x="0" y="8"/>
                  </a:cubicBezTo>
                  <a:cubicBezTo>
                    <a:pt x="0" y="110"/>
                    <a:pt x="0" y="110"/>
                    <a:pt x="0" y="110"/>
                  </a:cubicBezTo>
                  <a:cubicBezTo>
                    <a:pt x="0" y="114"/>
                    <a:pt x="4" y="118"/>
                    <a:pt x="8" y="118"/>
                  </a:cubicBezTo>
                  <a:cubicBezTo>
                    <a:pt x="43" y="118"/>
                    <a:pt x="43" y="118"/>
                    <a:pt x="43" y="118"/>
                  </a:cubicBezTo>
                  <a:cubicBezTo>
                    <a:pt x="43" y="149"/>
                    <a:pt x="43" y="149"/>
                    <a:pt x="43" y="149"/>
                  </a:cubicBezTo>
                  <a:cubicBezTo>
                    <a:pt x="43" y="152"/>
                    <a:pt x="47" y="154"/>
                    <a:pt x="49" y="152"/>
                  </a:cubicBezTo>
                  <a:cubicBezTo>
                    <a:pt x="83" y="118"/>
                    <a:pt x="83" y="118"/>
                    <a:pt x="83" y="118"/>
                  </a:cubicBezTo>
                  <a:cubicBezTo>
                    <a:pt x="153" y="118"/>
                    <a:pt x="153" y="118"/>
                    <a:pt x="153" y="118"/>
                  </a:cubicBezTo>
                  <a:cubicBezTo>
                    <a:pt x="158" y="118"/>
                    <a:pt x="161" y="114"/>
                    <a:pt x="161" y="110"/>
                  </a:cubicBezTo>
                  <a:cubicBezTo>
                    <a:pt x="161" y="8"/>
                    <a:pt x="161" y="8"/>
                    <a:pt x="161" y="8"/>
                  </a:cubicBezTo>
                  <a:cubicBezTo>
                    <a:pt x="161" y="4"/>
                    <a:pt x="158" y="0"/>
                    <a:pt x="153" y="0"/>
                  </a:cubicBezTo>
                  <a:close/>
                </a:path>
              </a:pathLst>
            </a:custGeom>
            <a:solidFill>
              <a:srgbClr val="000000">
                <a:alpha val="15000"/>
              </a:srgbClr>
            </a:solidFill>
            <a:ln>
              <a:noFill/>
            </a:ln>
          </p:spPr>
          <p:txBody>
            <a:bodyPr anchor="ctr"/>
            <a:lstStyle/>
            <a:p>
              <a:pPr algn="ctr"/>
              <a:endParaRPr/>
            </a:p>
          </p:txBody>
        </p:sp>
        <p:sp>
          <p:nvSpPr>
            <p:cNvPr id="159" name="işḷïḋe">
              <a:extLst>
                <a:ext uri="{FF2B5EF4-FFF2-40B4-BE49-F238E27FC236}">
                  <a16:creationId xmlns:a16="http://schemas.microsoft.com/office/drawing/2014/main" id="{16A7DE80-6A58-4B8A-919D-DD2723922F03}"/>
                </a:ext>
              </a:extLst>
            </p:cNvPr>
            <p:cNvSpPr/>
            <p:nvPr/>
          </p:nvSpPr>
          <p:spPr bwMode="auto">
            <a:xfrm>
              <a:off x="8362951" y="2865438"/>
              <a:ext cx="598488" cy="568325"/>
            </a:xfrm>
            <a:custGeom>
              <a:avLst/>
              <a:gdLst>
                <a:gd name="T0" fmla="*/ 8 w 162"/>
                <a:gd name="T1" fmla="*/ 0 h 154"/>
                <a:gd name="T2" fmla="*/ 154 w 162"/>
                <a:gd name="T3" fmla="*/ 0 h 154"/>
                <a:gd name="T4" fmla="*/ 162 w 162"/>
                <a:gd name="T5" fmla="*/ 8 h 154"/>
                <a:gd name="T6" fmla="*/ 162 w 162"/>
                <a:gd name="T7" fmla="*/ 110 h 154"/>
                <a:gd name="T8" fmla="*/ 154 w 162"/>
                <a:gd name="T9" fmla="*/ 118 h 154"/>
                <a:gd name="T10" fmla="*/ 83 w 162"/>
                <a:gd name="T11" fmla="*/ 118 h 154"/>
                <a:gd name="T12" fmla="*/ 49 w 162"/>
                <a:gd name="T13" fmla="*/ 152 h 154"/>
                <a:gd name="T14" fmla="*/ 44 w 162"/>
                <a:gd name="T15" fmla="*/ 149 h 154"/>
                <a:gd name="T16" fmla="*/ 44 w 162"/>
                <a:gd name="T17" fmla="*/ 118 h 154"/>
                <a:gd name="T18" fmla="*/ 8 w 162"/>
                <a:gd name="T19" fmla="*/ 118 h 154"/>
                <a:gd name="T20" fmla="*/ 0 w 162"/>
                <a:gd name="T21" fmla="*/ 110 h 154"/>
                <a:gd name="T22" fmla="*/ 0 w 162"/>
                <a:gd name="T23" fmla="*/ 8 h 154"/>
                <a:gd name="T24" fmla="*/ 8 w 162"/>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54">
                  <a:moveTo>
                    <a:pt x="8" y="0"/>
                  </a:moveTo>
                  <a:cubicBezTo>
                    <a:pt x="154" y="0"/>
                    <a:pt x="154" y="0"/>
                    <a:pt x="154" y="0"/>
                  </a:cubicBezTo>
                  <a:cubicBezTo>
                    <a:pt x="158" y="0"/>
                    <a:pt x="162" y="4"/>
                    <a:pt x="162" y="8"/>
                  </a:cubicBezTo>
                  <a:cubicBezTo>
                    <a:pt x="162" y="110"/>
                    <a:pt x="162" y="110"/>
                    <a:pt x="162" y="110"/>
                  </a:cubicBezTo>
                  <a:cubicBezTo>
                    <a:pt x="162" y="114"/>
                    <a:pt x="158" y="118"/>
                    <a:pt x="154" y="118"/>
                  </a:cubicBezTo>
                  <a:cubicBezTo>
                    <a:pt x="83" y="118"/>
                    <a:pt x="83" y="118"/>
                    <a:pt x="83" y="118"/>
                  </a:cubicBezTo>
                  <a:cubicBezTo>
                    <a:pt x="49" y="152"/>
                    <a:pt x="49" y="152"/>
                    <a:pt x="49" y="152"/>
                  </a:cubicBezTo>
                  <a:cubicBezTo>
                    <a:pt x="47" y="154"/>
                    <a:pt x="44" y="152"/>
                    <a:pt x="44" y="149"/>
                  </a:cubicBezTo>
                  <a:cubicBezTo>
                    <a:pt x="44" y="118"/>
                    <a:pt x="44" y="118"/>
                    <a:pt x="44" y="118"/>
                  </a:cubicBezTo>
                  <a:cubicBezTo>
                    <a:pt x="8" y="118"/>
                    <a:pt x="8" y="118"/>
                    <a:pt x="8" y="118"/>
                  </a:cubicBezTo>
                  <a:cubicBezTo>
                    <a:pt x="4" y="118"/>
                    <a:pt x="0" y="114"/>
                    <a:pt x="0" y="110"/>
                  </a:cubicBezTo>
                  <a:cubicBezTo>
                    <a:pt x="0" y="8"/>
                    <a:pt x="0" y="8"/>
                    <a:pt x="0" y="8"/>
                  </a:cubicBezTo>
                  <a:cubicBezTo>
                    <a:pt x="0" y="4"/>
                    <a:pt x="4" y="0"/>
                    <a:pt x="8" y="0"/>
                  </a:cubicBezTo>
                  <a:close/>
                </a:path>
              </a:pathLst>
            </a:custGeom>
            <a:solidFill>
              <a:srgbClr val="FCA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işļîḍe">
              <a:extLst>
                <a:ext uri="{FF2B5EF4-FFF2-40B4-BE49-F238E27FC236}">
                  <a16:creationId xmlns:a16="http://schemas.microsoft.com/office/drawing/2014/main" id="{B5A0EF35-EFBD-4FA7-BBD6-2631BB8C0CA8}"/>
                </a:ext>
              </a:extLst>
            </p:cNvPr>
            <p:cNvSpPr/>
            <p:nvPr/>
          </p:nvSpPr>
          <p:spPr bwMode="auto">
            <a:xfrm>
              <a:off x="8507413" y="2924175"/>
              <a:ext cx="303213" cy="300038"/>
            </a:xfrm>
            <a:custGeom>
              <a:avLst/>
              <a:gdLst>
                <a:gd name="T0" fmla="*/ 41 w 82"/>
                <a:gd name="T1" fmla="*/ 81 h 81"/>
                <a:gd name="T2" fmla="*/ 71 w 82"/>
                <a:gd name="T3" fmla="*/ 14 h 81"/>
                <a:gd name="T4" fmla="*/ 41 w 82"/>
                <a:gd name="T5" fmla="*/ 0 h 81"/>
                <a:gd name="T6" fmla="*/ 11 w 82"/>
                <a:gd name="T7" fmla="*/ 14 h 81"/>
                <a:gd name="T8" fmla="*/ 5 w 82"/>
                <a:gd name="T9" fmla="*/ 42 h 81"/>
                <a:gd name="T10" fmla="*/ 18 w 82"/>
                <a:gd name="T11" fmla="*/ 59 h 81"/>
                <a:gd name="T12" fmla="*/ 13 w 82"/>
                <a:gd name="T13" fmla="*/ 63 h 81"/>
                <a:gd name="T14" fmla="*/ 64 w 82"/>
                <a:gd name="T15" fmla="*/ 59 h 81"/>
                <a:gd name="T16" fmla="*/ 77 w 82"/>
                <a:gd name="T17" fmla="*/ 42 h 81"/>
                <a:gd name="T18" fmla="*/ 68 w 82"/>
                <a:gd name="T19" fmla="*/ 62 h 81"/>
                <a:gd name="T20" fmla="*/ 39 w 82"/>
                <a:gd name="T21" fmla="*/ 38 h 81"/>
                <a:gd name="T22" fmla="*/ 22 w 82"/>
                <a:gd name="T23" fmla="*/ 23 h 81"/>
                <a:gd name="T24" fmla="*/ 39 w 82"/>
                <a:gd name="T25" fmla="*/ 28 h 81"/>
                <a:gd name="T26" fmla="*/ 39 w 82"/>
                <a:gd name="T27" fmla="*/ 38 h 81"/>
                <a:gd name="T28" fmla="*/ 39 w 82"/>
                <a:gd name="T29" fmla="*/ 8 h 81"/>
                <a:gd name="T30" fmla="*/ 39 w 82"/>
                <a:gd name="T31" fmla="*/ 23 h 81"/>
                <a:gd name="T32" fmla="*/ 58 w 82"/>
                <a:gd name="T33" fmla="*/ 19 h 81"/>
                <a:gd name="T34" fmla="*/ 43 w 82"/>
                <a:gd name="T35" fmla="*/ 8 h 81"/>
                <a:gd name="T36" fmla="*/ 64 w 82"/>
                <a:gd name="T37" fmla="*/ 38 h 81"/>
                <a:gd name="T38" fmla="*/ 43 w 82"/>
                <a:gd name="T39" fmla="*/ 28 h 81"/>
                <a:gd name="T40" fmla="*/ 64 w 82"/>
                <a:gd name="T41" fmla="*/ 38 h 81"/>
                <a:gd name="T42" fmla="*/ 60 w 82"/>
                <a:gd name="T43" fmla="*/ 56 h 81"/>
                <a:gd name="T44" fmla="*/ 43 w 82"/>
                <a:gd name="T45" fmla="*/ 42 h 81"/>
                <a:gd name="T46" fmla="*/ 61 w 82"/>
                <a:gd name="T47" fmla="*/ 57 h 81"/>
                <a:gd name="T48" fmla="*/ 43 w 82"/>
                <a:gd name="T49" fmla="*/ 74 h 81"/>
                <a:gd name="T50" fmla="*/ 58 w 82"/>
                <a:gd name="T51" fmla="*/ 60 h 81"/>
                <a:gd name="T52" fmla="*/ 24 w 82"/>
                <a:gd name="T53" fmla="*/ 60 h 81"/>
                <a:gd name="T54" fmla="*/ 39 w 82"/>
                <a:gd name="T55" fmla="*/ 56 h 81"/>
                <a:gd name="T56" fmla="*/ 39 w 82"/>
                <a:gd name="T57" fmla="*/ 74 h 81"/>
                <a:gd name="T58" fmla="*/ 21 w 82"/>
                <a:gd name="T59" fmla="*/ 57 h 81"/>
                <a:gd name="T60" fmla="*/ 39 w 82"/>
                <a:gd name="T61" fmla="*/ 42 h 81"/>
                <a:gd name="T62" fmla="*/ 39 w 82"/>
                <a:gd name="T63" fmla="*/ 52 h 81"/>
                <a:gd name="T64" fmla="*/ 21 w 82"/>
                <a:gd name="T65" fmla="*/ 57 h 81"/>
                <a:gd name="T66" fmla="*/ 19 w 82"/>
                <a:gd name="T67" fmla="*/ 21 h 81"/>
                <a:gd name="T68" fmla="*/ 14 w 82"/>
                <a:gd name="T69" fmla="*/ 38 h 81"/>
                <a:gd name="T70" fmla="*/ 5 w 82"/>
                <a:gd name="T71" fmla="*/ 38 h 81"/>
                <a:gd name="T72" fmla="*/ 35 w 82"/>
                <a:gd name="T73" fmla="*/ 5 h 81"/>
                <a:gd name="T74" fmla="*/ 21 w 82"/>
                <a:gd name="T75" fmla="*/ 17 h 81"/>
                <a:gd name="T76" fmla="*/ 16 w 82"/>
                <a:gd name="T77" fmla="*/ 14 h 81"/>
                <a:gd name="T78" fmla="*/ 66 w 82"/>
                <a:gd name="T79" fmla="*/ 14 h 81"/>
                <a:gd name="T80" fmla="*/ 61 w 82"/>
                <a:gd name="T81" fmla="*/ 17 h 81"/>
                <a:gd name="T82" fmla="*/ 47 w 82"/>
                <a:gd name="T83" fmla="*/ 5 h 81"/>
                <a:gd name="T84" fmla="*/ 77 w 82"/>
                <a:gd name="T85" fmla="*/ 38 h 81"/>
                <a:gd name="T86" fmla="*/ 68 w 82"/>
                <a:gd name="T87" fmla="*/ 38 h 81"/>
                <a:gd name="T88" fmla="*/ 63 w 82"/>
                <a:gd name="T89" fmla="*/ 21 h 81"/>
                <a:gd name="T90" fmla="*/ 77 w 82"/>
                <a:gd name="T91" fmla="*/ 38 h 81"/>
                <a:gd name="T92" fmla="*/ 47 w 82"/>
                <a:gd name="T93" fmla="*/ 77 h 81"/>
                <a:gd name="T94" fmla="*/ 66 w 82"/>
                <a:gd name="T95" fmla="*/ 65 h 81"/>
                <a:gd name="T96" fmla="*/ 47 w 82"/>
                <a:gd name="T97" fmla="*/ 77 h 81"/>
                <a:gd name="T98" fmla="*/ 15 w 82"/>
                <a:gd name="T99" fmla="*/ 66 h 81"/>
                <a:gd name="T100" fmla="*/ 20 w 82"/>
                <a:gd name="T101" fmla="*/ 6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 h="81">
                  <a:moveTo>
                    <a:pt x="0" y="41"/>
                  </a:moveTo>
                  <a:cubicBezTo>
                    <a:pt x="0" y="63"/>
                    <a:pt x="19" y="81"/>
                    <a:pt x="41" y="81"/>
                  </a:cubicBezTo>
                  <a:cubicBezTo>
                    <a:pt x="63" y="81"/>
                    <a:pt x="82" y="63"/>
                    <a:pt x="82" y="41"/>
                  </a:cubicBezTo>
                  <a:cubicBezTo>
                    <a:pt x="82" y="30"/>
                    <a:pt x="78" y="21"/>
                    <a:pt x="71" y="14"/>
                  </a:cubicBezTo>
                  <a:cubicBezTo>
                    <a:pt x="71" y="13"/>
                    <a:pt x="70" y="12"/>
                    <a:pt x="68" y="11"/>
                  </a:cubicBezTo>
                  <a:cubicBezTo>
                    <a:pt x="61" y="4"/>
                    <a:pt x="52" y="0"/>
                    <a:pt x="41" y="0"/>
                  </a:cubicBezTo>
                  <a:cubicBezTo>
                    <a:pt x="30" y="0"/>
                    <a:pt x="21" y="4"/>
                    <a:pt x="14" y="11"/>
                  </a:cubicBezTo>
                  <a:cubicBezTo>
                    <a:pt x="12" y="12"/>
                    <a:pt x="11" y="13"/>
                    <a:pt x="11" y="14"/>
                  </a:cubicBezTo>
                  <a:cubicBezTo>
                    <a:pt x="4" y="21"/>
                    <a:pt x="0" y="30"/>
                    <a:pt x="0" y="41"/>
                  </a:cubicBezTo>
                  <a:close/>
                  <a:moveTo>
                    <a:pt x="5" y="42"/>
                  </a:moveTo>
                  <a:cubicBezTo>
                    <a:pt x="14" y="42"/>
                    <a:pt x="14" y="42"/>
                    <a:pt x="14" y="42"/>
                  </a:cubicBezTo>
                  <a:cubicBezTo>
                    <a:pt x="14" y="48"/>
                    <a:pt x="15" y="54"/>
                    <a:pt x="18" y="59"/>
                  </a:cubicBezTo>
                  <a:cubicBezTo>
                    <a:pt x="16" y="60"/>
                    <a:pt x="15" y="61"/>
                    <a:pt x="14" y="62"/>
                  </a:cubicBezTo>
                  <a:cubicBezTo>
                    <a:pt x="13" y="63"/>
                    <a:pt x="13" y="63"/>
                    <a:pt x="13" y="63"/>
                  </a:cubicBezTo>
                  <a:cubicBezTo>
                    <a:pt x="8" y="57"/>
                    <a:pt x="5" y="50"/>
                    <a:pt x="5" y="42"/>
                  </a:cubicBezTo>
                  <a:close/>
                  <a:moveTo>
                    <a:pt x="64" y="59"/>
                  </a:moveTo>
                  <a:cubicBezTo>
                    <a:pt x="67" y="54"/>
                    <a:pt x="68" y="48"/>
                    <a:pt x="68" y="42"/>
                  </a:cubicBezTo>
                  <a:cubicBezTo>
                    <a:pt x="77" y="42"/>
                    <a:pt x="77" y="42"/>
                    <a:pt x="77" y="42"/>
                  </a:cubicBezTo>
                  <a:cubicBezTo>
                    <a:pt x="77" y="50"/>
                    <a:pt x="74" y="57"/>
                    <a:pt x="69" y="63"/>
                  </a:cubicBezTo>
                  <a:cubicBezTo>
                    <a:pt x="68" y="62"/>
                    <a:pt x="68" y="62"/>
                    <a:pt x="68" y="62"/>
                  </a:cubicBezTo>
                  <a:cubicBezTo>
                    <a:pt x="67" y="61"/>
                    <a:pt x="66" y="60"/>
                    <a:pt x="64" y="59"/>
                  </a:cubicBezTo>
                  <a:close/>
                  <a:moveTo>
                    <a:pt x="39" y="38"/>
                  </a:moveTo>
                  <a:cubicBezTo>
                    <a:pt x="18" y="38"/>
                    <a:pt x="18" y="38"/>
                    <a:pt x="18" y="38"/>
                  </a:cubicBezTo>
                  <a:cubicBezTo>
                    <a:pt x="18" y="32"/>
                    <a:pt x="20" y="27"/>
                    <a:pt x="22" y="23"/>
                  </a:cubicBezTo>
                  <a:cubicBezTo>
                    <a:pt x="22" y="23"/>
                    <a:pt x="22" y="23"/>
                    <a:pt x="22" y="23"/>
                  </a:cubicBezTo>
                  <a:cubicBezTo>
                    <a:pt x="27" y="26"/>
                    <a:pt x="33" y="27"/>
                    <a:pt x="39" y="28"/>
                  </a:cubicBezTo>
                  <a:cubicBezTo>
                    <a:pt x="39" y="28"/>
                    <a:pt x="39" y="28"/>
                    <a:pt x="39" y="28"/>
                  </a:cubicBezTo>
                  <a:lnTo>
                    <a:pt x="39" y="38"/>
                  </a:lnTo>
                  <a:close/>
                  <a:moveTo>
                    <a:pt x="24" y="19"/>
                  </a:moveTo>
                  <a:cubicBezTo>
                    <a:pt x="28" y="14"/>
                    <a:pt x="33" y="10"/>
                    <a:pt x="39" y="8"/>
                  </a:cubicBezTo>
                  <a:cubicBezTo>
                    <a:pt x="39" y="23"/>
                    <a:pt x="39" y="23"/>
                    <a:pt x="39" y="23"/>
                  </a:cubicBezTo>
                  <a:cubicBezTo>
                    <a:pt x="39" y="23"/>
                    <a:pt x="39" y="23"/>
                    <a:pt x="39" y="23"/>
                  </a:cubicBezTo>
                  <a:cubicBezTo>
                    <a:pt x="34" y="23"/>
                    <a:pt x="29" y="22"/>
                    <a:pt x="24" y="19"/>
                  </a:cubicBezTo>
                  <a:close/>
                  <a:moveTo>
                    <a:pt x="58" y="19"/>
                  </a:moveTo>
                  <a:cubicBezTo>
                    <a:pt x="53" y="22"/>
                    <a:pt x="48" y="23"/>
                    <a:pt x="43" y="23"/>
                  </a:cubicBezTo>
                  <a:cubicBezTo>
                    <a:pt x="43" y="8"/>
                    <a:pt x="43" y="8"/>
                    <a:pt x="43" y="8"/>
                  </a:cubicBezTo>
                  <a:cubicBezTo>
                    <a:pt x="49" y="10"/>
                    <a:pt x="54" y="14"/>
                    <a:pt x="58" y="19"/>
                  </a:cubicBezTo>
                  <a:close/>
                  <a:moveTo>
                    <a:pt x="64" y="38"/>
                  </a:moveTo>
                  <a:cubicBezTo>
                    <a:pt x="43" y="38"/>
                    <a:pt x="43" y="38"/>
                    <a:pt x="43" y="38"/>
                  </a:cubicBezTo>
                  <a:cubicBezTo>
                    <a:pt x="43" y="28"/>
                    <a:pt x="43" y="28"/>
                    <a:pt x="43" y="28"/>
                  </a:cubicBezTo>
                  <a:cubicBezTo>
                    <a:pt x="49" y="27"/>
                    <a:pt x="55" y="26"/>
                    <a:pt x="60" y="23"/>
                  </a:cubicBezTo>
                  <a:cubicBezTo>
                    <a:pt x="62" y="27"/>
                    <a:pt x="64" y="32"/>
                    <a:pt x="64" y="38"/>
                  </a:cubicBezTo>
                  <a:close/>
                  <a:moveTo>
                    <a:pt x="61" y="57"/>
                  </a:moveTo>
                  <a:cubicBezTo>
                    <a:pt x="60" y="56"/>
                    <a:pt x="60" y="56"/>
                    <a:pt x="60" y="56"/>
                  </a:cubicBezTo>
                  <a:cubicBezTo>
                    <a:pt x="55" y="54"/>
                    <a:pt x="49" y="52"/>
                    <a:pt x="43" y="52"/>
                  </a:cubicBezTo>
                  <a:cubicBezTo>
                    <a:pt x="43" y="42"/>
                    <a:pt x="43" y="42"/>
                    <a:pt x="43" y="42"/>
                  </a:cubicBezTo>
                  <a:cubicBezTo>
                    <a:pt x="64" y="42"/>
                    <a:pt x="64" y="42"/>
                    <a:pt x="64" y="42"/>
                  </a:cubicBezTo>
                  <a:cubicBezTo>
                    <a:pt x="64" y="47"/>
                    <a:pt x="63" y="52"/>
                    <a:pt x="61" y="57"/>
                  </a:cubicBezTo>
                  <a:close/>
                  <a:moveTo>
                    <a:pt x="59" y="60"/>
                  </a:moveTo>
                  <a:cubicBezTo>
                    <a:pt x="55" y="66"/>
                    <a:pt x="49" y="71"/>
                    <a:pt x="43" y="74"/>
                  </a:cubicBezTo>
                  <a:cubicBezTo>
                    <a:pt x="43" y="56"/>
                    <a:pt x="43" y="56"/>
                    <a:pt x="43" y="56"/>
                  </a:cubicBezTo>
                  <a:cubicBezTo>
                    <a:pt x="48" y="56"/>
                    <a:pt x="53" y="58"/>
                    <a:pt x="58" y="60"/>
                  </a:cubicBezTo>
                  <a:lnTo>
                    <a:pt x="59" y="60"/>
                  </a:lnTo>
                  <a:close/>
                  <a:moveTo>
                    <a:pt x="24" y="60"/>
                  </a:moveTo>
                  <a:cubicBezTo>
                    <a:pt x="24" y="60"/>
                    <a:pt x="24" y="60"/>
                    <a:pt x="24" y="60"/>
                  </a:cubicBezTo>
                  <a:cubicBezTo>
                    <a:pt x="29" y="58"/>
                    <a:pt x="34" y="56"/>
                    <a:pt x="39" y="56"/>
                  </a:cubicBezTo>
                  <a:cubicBezTo>
                    <a:pt x="39" y="56"/>
                    <a:pt x="39" y="56"/>
                    <a:pt x="39" y="56"/>
                  </a:cubicBezTo>
                  <a:cubicBezTo>
                    <a:pt x="39" y="74"/>
                    <a:pt x="39" y="74"/>
                    <a:pt x="39" y="74"/>
                  </a:cubicBezTo>
                  <a:cubicBezTo>
                    <a:pt x="33" y="71"/>
                    <a:pt x="27" y="66"/>
                    <a:pt x="24" y="60"/>
                  </a:cubicBezTo>
                  <a:close/>
                  <a:moveTo>
                    <a:pt x="21" y="57"/>
                  </a:moveTo>
                  <a:cubicBezTo>
                    <a:pt x="19" y="52"/>
                    <a:pt x="18" y="47"/>
                    <a:pt x="18" y="42"/>
                  </a:cubicBezTo>
                  <a:cubicBezTo>
                    <a:pt x="39" y="42"/>
                    <a:pt x="39" y="42"/>
                    <a:pt x="39" y="42"/>
                  </a:cubicBezTo>
                  <a:cubicBezTo>
                    <a:pt x="39" y="52"/>
                    <a:pt x="39" y="52"/>
                    <a:pt x="39" y="52"/>
                  </a:cubicBezTo>
                  <a:cubicBezTo>
                    <a:pt x="39" y="52"/>
                    <a:pt x="39" y="52"/>
                    <a:pt x="39" y="52"/>
                  </a:cubicBezTo>
                  <a:cubicBezTo>
                    <a:pt x="33" y="52"/>
                    <a:pt x="27" y="54"/>
                    <a:pt x="22" y="56"/>
                  </a:cubicBezTo>
                  <a:lnTo>
                    <a:pt x="21" y="57"/>
                  </a:lnTo>
                  <a:close/>
                  <a:moveTo>
                    <a:pt x="14" y="17"/>
                  </a:moveTo>
                  <a:cubicBezTo>
                    <a:pt x="15" y="18"/>
                    <a:pt x="17" y="20"/>
                    <a:pt x="19" y="21"/>
                  </a:cubicBezTo>
                  <a:cubicBezTo>
                    <a:pt x="19" y="21"/>
                    <a:pt x="19" y="21"/>
                    <a:pt x="19" y="21"/>
                  </a:cubicBezTo>
                  <a:cubicBezTo>
                    <a:pt x="16" y="26"/>
                    <a:pt x="14" y="32"/>
                    <a:pt x="14" y="38"/>
                  </a:cubicBezTo>
                  <a:cubicBezTo>
                    <a:pt x="5" y="38"/>
                    <a:pt x="5" y="38"/>
                    <a:pt x="5" y="38"/>
                  </a:cubicBezTo>
                  <a:cubicBezTo>
                    <a:pt x="5" y="38"/>
                    <a:pt x="5" y="38"/>
                    <a:pt x="5" y="38"/>
                  </a:cubicBezTo>
                  <a:cubicBezTo>
                    <a:pt x="5" y="30"/>
                    <a:pt x="9" y="23"/>
                    <a:pt x="14" y="17"/>
                  </a:cubicBezTo>
                  <a:close/>
                  <a:moveTo>
                    <a:pt x="35" y="5"/>
                  </a:moveTo>
                  <a:cubicBezTo>
                    <a:pt x="35" y="5"/>
                    <a:pt x="35" y="5"/>
                    <a:pt x="35" y="5"/>
                  </a:cubicBezTo>
                  <a:cubicBezTo>
                    <a:pt x="29" y="8"/>
                    <a:pt x="25" y="12"/>
                    <a:pt x="21" y="17"/>
                  </a:cubicBezTo>
                  <a:cubicBezTo>
                    <a:pt x="21" y="17"/>
                    <a:pt x="21" y="17"/>
                    <a:pt x="21" y="17"/>
                  </a:cubicBezTo>
                  <a:cubicBezTo>
                    <a:pt x="19" y="16"/>
                    <a:pt x="18" y="15"/>
                    <a:pt x="16" y="14"/>
                  </a:cubicBezTo>
                  <a:cubicBezTo>
                    <a:pt x="22" y="9"/>
                    <a:pt x="28" y="6"/>
                    <a:pt x="35" y="5"/>
                  </a:cubicBezTo>
                  <a:close/>
                  <a:moveTo>
                    <a:pt x="66" y="14"/>
                  </a:moveTo>
                  <a:cubicBezTo>
                    <a:pt x="64" y="15"/>
                    <a:pt x="63" y="16"/>
                    <a:pt x="61" y="17"/>
                  </a:cubicBezTo>
                  <a:cubicBezTo>
                    <a:pt x="61" y="17"/>
                    <a:pt x="61" y="17"/>
                    <a:pt x="61" y="17"/>
                  </a:cubicBezTo>
                  <a:cubicBezTo>
                    <a:pt x="57" y="12"/>
                    <a:pt x="53" y="8"/>
                    <a:pt x="47" y="5"/>
                  </a:cubicBezTo>
                  <a:cubicBezTo>
                    <a:pt x="47" y="5"/>
                    <a:pt x="47" y="5"/>
                    <a:pt x="47" y="5"/>
                  </a:cubicBezTo>
                  <a:cubicBezTo>
                    <a:pt x="54" y="6"/>
                    <a:pt x="60" y="9"/>
                    <a:pt x="66" y="14"/>
                  </a:cubicBezTo>
                  <a:close/>
                  <a:moveTo>
                    <a:pt x="77" y="38"/>
                  </a:moveTo>
                  <a:cubicBezTo>
                    <a:pt x="77" y="38"/>
                    <a:pt x="77" y="38"/>
                    <a:pt x="77" y="38"/>
                  </a:cubicBezTo>
                  <a:cubicBezTo>
                    <a:pt x="68" y="38"/>
                    <a:pt x="68" y="38"/>
                    <a:pt x="68" y="38"/>
                  </a:cubicBezTo>
                  <a:cubicBezTo>
                    <a:pt x="68" y="32"/>
                    <a:pt x="66" y="26"/>
                    <a:pt x="63" y="21"/>
                  </a:cubicBezTo>
                  <a:cubicBezTo>
                    <a:pt x="63" y="21"/>
                    <a:pt x="63" y="21"/>
                    <a:pt x="63" y="21"/>
                  </a:cubicBezTo>
                  <a:cubicBezTo>
                    <a:pt x="65" y="20"/>
                    <a:pt x="67" y="18"/>
                    <a:pt x="68" y="17"/>
                  </a:cubicBezTo>
                  <a:cubicBezTo>
                    <a:pt x="73" y="23"/>
                    <a:pt x="77" y="30"/>
                    <a:pt x="77" y="38"/>
                  </a:cubicBezTo>
                  <a:close/>
                  <a:moveTo>
                    <a:pt x="47" y="77"/>
                  </a:moveTo>
                  <a:cubicBezTo>
                    <a:pt x="47" y="77"/>
                    <a:pt x="47" y="77"/>
                    <a:pt x="47" y="77"/>
                  </a:cubicBezTo>
                  <a:cubicBezTo>
                    <a:pt x="53" y="73"/>
                    <a:pt x="58" y="68"/>
                    <a:pt x="62" y="63"/>
                  </a:cubicBezTo>
                  <a:cubicBezTo>
                    <a:pt x="63" y="63"/>
                    <a:pt x="64" y="64"/>
                    <a:pt x="66" y="65"/>
                  </a:cubicBezTo>
                  <a:cubicBezTo>
                    <a:pt x="67" y="66"/>
                    <a:pt x="67" y="66"/>
                    <a:pt x="67" y="66"/>
                  </a:cubicBezTo>
                  <a:cubicBezTo>
                    <a:pt x="61" y="72"/>
                    <a:pt x="54" y="75"/>
                    <a:pt x="47" y="77"/>
                  </a:cubicBezTo>
                  <a:close/>
                  <a:moveTo>
                    <a:pt x="35" y="77"/>
                  </a:moveTo>
                  <a:cubicBezTo>
                    <a:pt x="28" y="75"/>
                    <a:pt x="21" y="72"/>
                    <a:pt x="15" y="66"/>
                  </a:cubicBezTo>
                  <a:cubicBezTo>
                    <a:pt x="16" y="65"/>
                    <a:pt x="16" y="65"/>
                    <a:pt x="16" y="65"/>
                  </a:cubicBezTo>
                  <a:cubicBezTo>
                    <a:pt x="18" y="64"/>
                    <a:pt x="19" y="63"/>
                    <a:pt x="20" y="63"/>
                  </a:cubicBezTo>
                  <a:cubicBezTo>
                    <a:pt x="24" y="68"/>
                    <a:pt x="29" y="73"/>
                    <a:pt x="3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61" name="7c98afa2-9622-4ed8-84b9-5a61a5881ec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19EA9764-5D0A-4267-B848-048BF9BE1CDF}"/>
              </a:ext>
            </a:extLst>
          </p:cNvPr>
          <p:cNvGrpSpPr>
            <a:grpSpLocks noChangeAspect="1"/>
          </p:cNvGrpSpPr>
          <p:nvPr>
            <p:custDataLst>
              <p:tags r:id="rId3"/>
            </p:custDataLst>
          </p:nvPr>
        </p:nvGrpSpPr>
        <p:grpSpPr>
          <a:xfrm>
            <a:off x="8967774" y="2426706"/>
            <a:ext cx="2299676" cy="1976704"/>
            <a:chOff x="3513138" y="1217613"/>
            <a:chExt cx="5165726" cy="4440238"/>
          </a:xfrm>
        </p:grpSpPr>
        <p:sp>
          <p:nvSpPr>
            <p:cNvPr id="162" name="îSlïḓê">
              <a:extLst>
                <a:ext uri="{FF2B5EF4-FFF2-40B4-BE49-F238E27FC236}">
                  <a16:creationId xmlns:a16="http://schemas.microsoft.com/office/drawing/2014/main" id="{9C72AC12-EE0C-460E-AD20-608D270D93F6}"/>
                </a:ext>
              </a:extLst>
            </p:cNvPr>
            <p:cNvSpPr/>
            <p:nvPr/>
          </p:nvSpPr>
          <p:spPr bwMode="auto">
            <a:xfrm>
              <a:off x="4219576" y="3478213"/>
              <a:ext cx="8096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šlîḑé">
              <a:extLst>
                <a:ext uri="{FF2B5EF4-FFF2-40B4-BE49-F238E27FC236}">
                  <a16:creationId xmlns:a16="http://schemas.microsoft.com/office/drawing/2014/main" id="{C5995BD4-82CC-40CF-8797-3714EF0C6081}"/>
                </a:ext>
              </a:extLst>
            </p:cNvPr>
            <p:cNvSpPr/>
            <p:nvPr/>
          </p:nvSpPr>
          <p:spPr bwMode="auto">
            <a:xfrm>
              <a:off x="4360863"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ïśḻîdè">
              <a:extLst>
                <a:ext uri="{FF2B5EF4-FFF2-40B4-BE49-F238E27FC236}">
                  <a16:creationId xmlns:a16="http://schemas.microsoft.com/office/drawing/2014/main" id="{2CE29038-1A63-4D6E-8BEB-1B2637DA801A}"/>
                </a:ext>
              </a:extLst>
            </p:cNvPr>
            <p:cNvSpPr/>
            <p:nvPr/>
          </p:nvSpPr>
          <p:spPr bwMode="auto">
            <a:xfrm>
              <a:off x="4522788"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îšlíḋe">
              <a:extLst>
                <a:ext uri="{FF2B5EF4-FFF2-40B4-BE49-F238E27FC236}">
                  <a16:creationId xmlns:a16="http://schemas.microsoft.com/office/drawing/2014/main" id="{73A70DD2-8D08-4F58-9A16-682A7F30ED49}"/>
                </a:ext>
              </a:extLst>
            </p:cNvPr>
            <p:cNvSpPr/>
            <p:nvPr/>
          </p:nvSpPr>
          <p:spPr bwMode="auto">
            <a:xfrm>
              <a:off x="4664076"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ïšlîḋè">
              <a:extLst>
                <a:ext uri="{FF2B5EF4-FFF2-40B4-BE49-F238E27FC236}">
                  <a16:creationId xmlns:a16="http://schemas.microsoft.com/office/drawing/2014/main" id="{26893163-454A-4DA6-B5D1-2FA71526EF0A}"/>
                </a:ext>
              </a:extLst>
            </p:cNvPr>
            <p:cNvSpPr/>
            <p:nvPr/>
          </p:nvSpPr>
          <p:spPr bwMode="auto">
            <a:xfrm>
              <a:off x="4824413"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íṡlîḍé">
              <a:extLst>
                <a:ext uri="{FF2B5EF4-FFF2-40B4-BE49-F238E27FC236}">
                  <a16:creationId xmlns:a16="http://schemas.microsoft.com/office/drawing/2014/main" id="{44AEC1AB-5DE1-43F4-8B85-F1D9284B0BFE}"/>
                </a:ext>
              </a:extLst>
            </p:cNvPr>
            <p:cNvSpPr/>
            <p:nvPr/>
          </p:nvSpPr>
          <p:spPr bwMode="auto">
            <a:xfrm>
              <a:off x="4965701"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îṧliḋè">
              <a:extLst>
                <a:ext uri="{FF2B5EF4-FFF2-40B4-BE49-F238E27FC236}">
                  <a16:creationId xmlns:a16="http://schemas.microsoft.com/office/drawing/2014/main" id="{4B429174-14F0-4C30-8482-8CCD8C0F1A8C}"/>
                </a:ext>
              </a:extLst>
            </p:cNvPr>
            <p:cNvSpPr/>
            <p:nvPr/>
          </p:nvSpPr>
          <p:spPr bwMode="auto">
            <a:xfrm>
              <a:off x="5127626"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íṥľiďê">
              <a:extLst>
                <a:ext uri="{FF2B5EF4-FFF2-40B4-BE49-F238E27FC236}">
                  <a16:creationId xmlns:a16="http://schemas.microsoft.com/office/drawing/2014/main" id="{8E2504DC-6753-4666-8B5F-4261649E5368}"/>
                </a:ext>
              </a:extLst>
            </p:cNvPr>
            <p:cNvSpPr/>
            <p:nvPr/>
          </p:nvSpPr>
          <p:spPr bwMode="auto">
            <a:xfrm>
              <a:off x="5268913"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iṣḻiďé">
              <a:extLst>
                <a:ext uri="{FF2B5EF4-FFF2-40B4-BE49-F238E27FC236}">
                  <a16:creationId xmlns:a16="http://schemas.microsoft.com/office/drawing/2014/main" id="{B8DC8A27-943C-45EF-B9CB-4990B0B1B031}"/>
                </a:ext>
              </a:extLst>
            </p:cNvPr>
            <p:cNvSpPr/>
            <p:nvPr/>
          </p:nvSpPr>
          <p:spPr bwMode="auto">
            <a:xfrm>
              <a:off x="5430838"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ïṡḷiďê">
              <a:extLst>
                <a:ext uri="{FF2B5EF4-FFF2-40B4-BE49-F238E27FC236}">
                  <a16:creationId xmlns:a16="http://schemas.microsoft.com/office/drawing/2014/main" id="{409B427B-07A1-402F-BC8C-DE61034F4B76}"/>
                </a:ext>
              </a:extLst>
            </p:cNvPr>
            <p:cNvSpPr/>
            <p:nvPr/>
          </p:nvSpPr>
          <p:spPr bwMode="auto">
            <a:xfrm>
              <a:off x="5591176" y="3478213"/>
              <a:ext cx="8096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ísļïḋe">
              <a:extLst>
                <a:ext uri="{FF2B5EF4-FFF2-40B4-BE49-F238E27FC236}">
                  <a16:creationId xmlns:a16="http://schemas.microsoft.com/office/drawing/2014/main" id="{449AF008-EA66-45F1-8B69-C18BA59D9BAF}"/>
                </a:ext>
              </a:extLst>
            </p:cNvPr>
            <p:cNvSpPr/>
            <p:nvPr/>
          </p:nvSpPr>
          <p:spPr bwMode="auto">
            <a:xfrm>
              <a:off x="5732463"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i$ḻídè">
              <a:extLst>
                <a:ext uri="{FF2B5EF4-FFF2-40B4-BE49-F238E27FC236}">
                  <a16:creationId xmlns:a16="http://schemas.microsoft.com/office/drawing/2014/main" id="{31360643-3074-4208-ADE0-B1D7F927D08D}"/>
                </a:ext>
              </a:extLst>
            </p:cNvPr>
            <p:cNvSpPr/>
            <p:nvPr/>
          </p:nvSpPr>
          <p:spPr bwMode="auto">
            <a:xfrm>
              <a:off x="5894388"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ïṩļïdé">
              <a:extLst>
                <a:ext uri="{FF2B5EF4-FFF2-40B4-BE49-F238E27FC236}">
                  <a16:creationId xmlns:a16="http://schemas.microsoft.com/office/drawing/2014/main" id="{C2E80F9B-4B1E-4E8C-828B-B5640613D0AC}"/>
                </a:ext>
              </a:extLst>
            </p:cNvPr>
            <p:cNvSpPr/>
            <p:nvPr/>
          </p:nvSpPr>
          <p:spPr bwMode="auto">
            <a:xfrm>
              <a:off x="6035676"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ŝḻíḑé">
              <a:extLst>
                <a:ext uri="{FF2B5EF4-FFF2-40B4-BE49-F238E27FC236}">
                  <a16:creationId xmlns:a16="http://schemas.microsoft.com/office/drawing/2014/main" id="{60912FE4-236F-4361-A018-F01ACB4369A3}"/>
                </a:ext>
              </a:extLst>
            </p:cNvPr>
            <p:cNvSpPr/>
            <p:nvPr/>
          </p:nvSpPr>
          <p:spPr bwMode="auto">
            <a:xfrm>
              <a:off x="6197601"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Sľîḓe">
              <a:extLst>
                <a:ext uri="{FF2B5EF4-FFF2-40B4-BE49-F238E27FC236}">
                  <a16:creationId xmlns:a16="http://schemas.microsoft.com/office/drawing/2014/main" id="{ABA34F5F-3671-470C-8B5A-02F8501D050E}"/>
                </a:ext>
              </a:extLst>
            </p:cNvPr>
            <p:cNvSpPr/>
            <p:nvPr/>
          </p:nvSpPr>
          <p:spPr bwMode="auto">
            <a:xfrm>
              <a:off x="6338888"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ïśḻíḓe">
              <a:extLst>
                <a:ext uri="{FF2B5EF4-FFF2-40B4-BE49-F238E27FC236}">
                  <a16:creationId xmlns:a16="http://schemas.microsoft.com/office/drawing/2014/main" id="{141C81AC-C083-4D91-85BE-9CDDFE391600}"/>
                </a:ext>
              </a:extLst>
            </p:cNvPr>
            <p:cNvSpPr/>
            <p:nvPr/>
          </p:nvSpPr>
          <p:spPr bwMode="auto">
            <a:xfrm>
              <a:off x="6499226"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ïṣlídé">
              <a:extLst>
                <a:ext uri="{FF2B5EF4-FFF2-40B4-BE49-F238E27FC236}">
                  <a16:creationId xmlns:a16="http://schemas.microsoft.com/office/drawing/2014/main" id="{CAD1E585-DDDA-457D-8402-9FF49F62B304}"/>
                </a:ext>
              </a:extLst>
            </p:cNvPr>
            <p:cNvSpPr/>
            <p:nvPr/>
          </p:nvSpPr>
          <p:spPr bwMode="auto">
            <a:xfrm>
              <a:off x="6640513"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išļîḋè">
              <a:extLst>
                <a:ext uri="{FF2B5EF4-FFF2-40B4-BE49-F238E27FC236}">
                  <a16:creationId xmlns:a16="http://schemas.microsoft.com/office/drawing/2014/main" id="{D9BD197C-844A-433D-9CB7-D705CE7F9F21}"/>
                </a:ext>
              </a:extLst>
            </p:cNvPr>
            <p:cNvSpPr/>
            <p:nvPr/>
          </p:nvSpPr>
          <p:spPr bwMode="auto">
            <a:xfrm>
              <a:off x="6802438"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ïSliḑe">
              <a:extLst>
                <a:ext uri="{FF2B5EF4-FFF2-40B4-BE49-F238E27FC236}">
                  <a16:creationId xmlns:a16="http://schemas.microsoft.com/office/drawing/2014/main" id="{EB2784BE-3F10-4FB7-A61E-F9CFC87629DC}"/>
                </a:ext>
              </a:extLst>
            </p:cNvPr>
            <p:cNvSpPr/>
            <p:nvPr/>
          </p:nvSpPr>
          <p:spPr bwMode="auto">
            <a:xfrm>
              <a:off x="6962776" y="3478213"/>
              <a:ext cx="8096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isļïḋe">
              <a:extLst>
                <a:ext uri="{FF2B5EF4-FFF2-40B4-BE49-F238E27FC236}">
                  <a16:creationId xmlns:a16="http://schemas.microsoft.com/office/drawing/2014/main" id="{C4A0CE12-FF58-407A-BEDB-D187084599CB}"/>
                </a:ext>
              </a:extLst>
            </p:cNvPr>
            <p:cNvSpPr/>
            <p:nvPr/>
          </p:nvSpPr>
          <p:spPr bwMode="auto">
            <a:xfrm>
              <a:off x="7104063"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ṥľïḍê">
              <a:extLst>
                <a:ext uri="{FF2B5EF4-FFF2-40B4-BE49-F238E27FC236}">
                  <a16:creationId xmlns:a16="http://schemas.microsoft.com/office/drawing/2014/main" id="{49471D05-1BE3-448C-88FC-000187011BD0}"/>
                </a:ext>
              </a:extLst>
            </p:cNvPr>
            <p:cNvSpPr/>
            <p:nvPr/>
          </p:nvSpPr>
          <p:spPr bwMode="auto">
            <a:xfrm>
              <a:off x="7265988"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íṥḷîdè">
              <a:extLst>
                <a:ext uri="{FF2B5EF4-FFF2-40B4-BE49-F238E27FC236}">
                  <a16:creationId xmlns:a16="http://schemas.microsoft.com/office/drawing/2014/main" id="{31521127-09B2-4A4A-B865-EA2D276CD0FA}"/>
                </a:ext>
              </a:extLst>
            </p:cNvPr>
            <p:cNvSpPr/>
            <p:nvPr/>
          </p:nvSpPr>
          <p:spPr bwMode="auto">
            <a:xfrm>
              <a:off x="7407276"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íśḷiḋé">
              <a:extLst>
                <a:ext uri="{FF2B5EF4-FFF2-40B4-BE49-F238E27FC236}">
                  <a16:creationId xmlns:a16="http://schemas.microsoft.com/office/drawing/2014/main" id="{890EE516-1EBC-4674-9A56-671AA9B44449}"/>
                </a:ext>
              </a:extLst>
            </p:cNvPr>
            <p:cNvSpPr/>
            <p:nvPr/>
          </p:nvSpPr>
          <p:spPr bwMode="auto">
            <a:xfrm>
              <a:off x="7569201"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işḻiḓé">
              <a:extLst>
                <a:ext uri="{FF2B5EF4-FFF2-40B4-BE49-F238E27FC236}">
                  <a16:creationId xmlns:a16="http://schemas.microsoft.com/office/drawing/2014/main" id="{0AFC59D7-53CF-41DE-9C23-79618197F0DF}"/>
                </a:ext>
              </a:extLst>
            </p:cNvPr>
            <p:cNvSpPr/>
            <p:nvPr/>
          </p:nvSpPr>
          <p:spPr bwMode="auto">
            <a:xfrm>
              <a:off x="7710488" y="3478213"/>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îŝḷîḍé">
              <a:extLst>
                <a:ext uri="{FF2B5EF4-FFF2-40B4-BE49-F238E27FC236}">
                  <a16:creationId xmlns:a16="http://schemas.microsoft.com/office/drawing/2014/main" id="{A98BC9F2-6C92-45F2-97D9-C8B5D887DBEE}"/>
                </a:ext>
              </a:extLst>
            </p:cNvPr>
            <p:cNvSpPr/>
            <p:nvPr/>
          </p:nvSpPr>
          <p:spPr bwMode="auto">
            <a:xfrm>
              <a:off x="7870826" y="3478213"/>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íšľiḓé">
              <a:extLst>
                <a:ext uri="{FF2B5EF4-FFF2-40B4-BE49-F238E27FC236}">
                  <a16:creationId xmlns:a16="http://schemas.microsoft.com/office/drawing/2014/main" id="{DEC8A9AF-AC41-4D29-BCD8-435CBE5C366D}"/>
                </a:ext>
              </a:extLst>
            </p:cNvPr>
            <p:cNvSpPr/>
            <p:nvPr/>
          </p:nvSpPr>
          <p:spPr bwMode="auto">
            <a:xfrm>
              <a:off x="6035676" y="3014663"/>
              <a:ext cx="100013" cy="100013"/>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iśľïḋé">
              <a:extLst>
                <a:ext uri="{FF2B5EF4-FFF2-40B4-BE49-F238E27FC236}">
                  <a16:creationId xmlns:a16="http://schemas.microsoft.com/office/drawing/2014/main" id="{04F9ECE1-9E4A-4359-9D34-68B4FE030A78}"/>
                </a:ext>
              </a:extLst>
            </p:cNvPr>
            <p:cNvSpPr/>
            <p:nvPr/>
          </p:nvSpPr>
          <p:spPr bwMode="auto">
            <a:xfrm>
              <a:off x="6035676" y="3176588"/>
              <a:ext cx="100013" cy="100013"/>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îṩḻïḑè">
              <a:extLst>
                <a:ext uri="{FF2B5EF4-FFF2-40B4-BE49-F238E27FC236}">
                  <a16:creationId xmlns:a16="http://schemas.microsoft.com/office/drawing/2014/main" id="{54EEC68C-5993-48FC-A153-2757192FF7DD}"/>
                </a:ext>
              </a:extLst>
            </p:cNvPr>
            <p:cNvSpPr/>
            <p:nvPr/>
          </p:nvSpPr>
          <p:spPr bwMode="auto">
            <a:xfrm>
              <a:off x="6035676" y="3317875"/>
              <a:ext cx="100013" cy="100013"/>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îṧḷïḓe">
              <a:extLst>
                <a:ext uri="{FF2B5EF4-FFF2-40B4-BE49-F238E27FC236}">
                  <a16:creationId xmlns:a16="http://schemas.microsoft.com/office/drawing/2014/main" id="{26A6F525-D05C-4F7C-84C6-265ACDCBB378}"/>
                </a:ext>
              </a:extLst>
            </p:cNvPr>
            <p:cNvSpPr/>
            <p:nvPr/>
          </p:nvSpPr>
          <p:spPr bwMode="auto">
            <a:xfrm>
              <a:off x="6035676" y="3619500"/>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íṥḷïdé">
              <a:extLst>
                <a:ext uri="{FF2B5EF4-FFF2-40B4-BE49-F238E27FC236}">
                  <a16:creationId xmlns:a16="http://schemas.microsoft.com/office/drawing/2014/main" id="{EB088E4A-D219-421D-A5FF-1749C1616F8F}"/>
                </a:ext>
              </a:extLst>
            </p:cNvPr>
            <p:cNvSpPr/>
            <p:nvPr/>
          </p:nvSpPr>
          <p:spPr bwMode="auto">
            <a:xfrm>
              <a:off x="6035676" y="3781425"/>
              <a:ext cx="10001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iŝlíde">
              <a:extLst>
                <a:ext uri="{FF2B5EF4-FFF2-40B4-BE49-F238E27FC236}">
                  <a16:creationId xmlns:a16="http://schemas.microsoft.com/office/drawing/2014/main" id="{95DF6918-9DAA-4E2A-B486-EC4544579966}"/>
                </a:ext>
              </a:extLst>
            </p:cNvPr>
            <p:cNvSpPr/>
            <p:nvPr/>
          </p:nvSpPr>
          <p:spPr bwMode="auto">
            <a:xfrm>
              <a:off x="6035676" y="3943350"/>
              <a:ext cx="100013" cy="80963"/>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iṡļiďe">
              <a:extLst>
                <a:ext uri="{FF2B5EF4-FFF2-40B4-BE49-F238E27FC236}">
                  <a16:creationId xmlns:a16="http://schemas.microsoft.com/office/drawing/2014/main" id="{FC35EB02-6B65-44F6-B1AC-41181AFD91E7}"/>
                </a:ext>
              </a:extLst>
            </p:cNvPr>
            <p:cNvSpPr/>
            <p:nvPr/>
          </p:nvSpPr>
          <p:spPr bwMode="auto">
            <a:xfrm>
              <a:off x="7870826" y="3619500"/>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iṡḷiḑe">
              <a:extLst>
                <a:ext uri="{FF2B5EF4-FFF2-40B4-BE49-F238E27FC236}">
                  <a16:creationId xmlns:a16="http://schemas.microsoft.com/office/drawing/2014/main" id="{ECB03086-411F-4101-8944-CA7693399402}"/>
                </a:ext>
              </a:extLst>
            </p:cNvPr>
            <p:cNvSpPr/>
            <p:nvPr/>
          </p:nvSpPr>
          <p:spPr bwMode="auto">
            <a:xfrm>
              <a:off x="7870826" y="3781425"/>
              <a:ext cx="101600"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îš1ídé">
              <a:extLst>
                <a:ext uri="{FF2B5EF4-FFF2-40B4-BE49-F238E27FC236}">
                  <a16:creationId xmlns:a16="http://schemas.microsoft.com/office/drawing/2014/main" id="{4E8544E3-0D90-461F-910F-5FEABBE3242F}"/>
                </a:ext>
              </a:extLst>
            </p:cNvPr>
            <p:cNvSpPr/>
            <p:nvPr/>
          </p:nvSpPr>
          <p:spPr bwMode="auto">
            <a:xfrm>
              <a:off x="7870826" y="3943350"/>
              <a:ext cx="101600" cy="80963"/>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ïṩ1iḓe">
              <a:extLst>
                <a:ext uri="{FF2B5EF4-FFF2-40B4-BE49-F238E27FC236}">
                  <a16:creationId xmlns:a16="http://schemas.microsoft.com/office/drawing/2014/main" id="{924D1BA5-E8BE-4E25-B1E5-AE963D598B61}"/>
                </a:ext>
              </a:extLst>
            </p:cNvPr>
            <p:cNvSpPr/>
            <p:nvPr/>
          </p:nvSpPr>
          <p:spPr bwMode="auto">
            <a:xfrm>
              <a:off x="4219576" y="3619500"/>
              <a:ext cx="8096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îṡlîḓè">
              <a:extLst>
                <a:ext uri="{FF2B5EF4-FFF2-40B4-BE49-F238E27FC236}">
                  <a16:creationId xmlns:a16="http://schemas.microsoft.com/office/drawing/2014/main" id="{B49B5D72-61A3-4B90-A3F5-5459B74896C9}"/>
                </a:ext>
              </a:extLst>
            </p:cNvPr>
            <p:cNvSpPr/>
            <p:nvPr/>
          </p:nvSpPr>
          <p:spPr bwMode="auto">
            <a:xfrm>
              <a:off x="4219576" y="3781425"/>
              <a:ext cx="80963" cy="101600"/>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śľîďe">
              <a:extLst>
                <a:ext uri="{FF2B5EF4-FFF2-40B4-BE49-F238E27FC236}">
                  <a16:creationId xmlns:a16="http://schemas.microsoft.com/office/drawing/2014/main" id="{F7831DE8-5707-4BE1-AFC2-D068B86B2624}"/>
                </a:ext>
              </a:extLst>
            </p:cNvPr>
            <p:cNvSpPr/>
            <p:nvPr/>
          </p:nvSpPr>
          <p:spPr bwMode="auto">
            <a:xfrm>
              <a:off x="4219576" y="3943350"/>
              <a:ext cx="80963" cy="80963"/>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ïṡḻïḓè">
              <a:extLst>
                <a:ext uri="{FF2B5EF4-FFF2-40B4-BE49-F238E27FC236}">
                  <a16:creationId xmlns:a16="http://schemas.microsoft.com/office/drawing/2014/main" id="{C36EA259-5F77-46D9-A8B2-96C54581FA01}"/>
                </a:ext>
              </a:extLst>
            </p:cNvPr>
            <p:cNvSpPr/>
            <p:nvPr/>
          </p:nvSpPr>
          <p:spPr bwMode="auto">
            <a:xfrm>
              <a:off x="6035676" y="4084638"/>
              <a:ext cx="100013" cy="100013"/>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ís1îde">
              <a:extLst>
                <a:ext uri="{FF2B5EF4-FFF2-40B4-BE49-F238E27FC236}">
                  <a16:creationId xmlns:a16="http://schemas.microsoft.com/office/drawing/2014/main" id="{4956BBA8-022C-4368-9233-B8A5B57FC3FA}"/>
                </a:ext>
              </a:extLst>
            </p:cNvPr>
            <p:cNvSpPr/>
            <p:nvPr/>
          </p:nvSpPr>
          <p:spPr bwMode="auto">
            <a:xfrm>
              <a:off x="7870826" y="4084638"/>
              <a:ext cx="101600" cy="100013"/>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îṧļîḍé">
              <a:extLst>
                <a:ext uri="{FF2B5EF4-FFF2-40B4-BE49-F238E27FC236}">
                  <a16:creationId xmlns:a16="http://schemas.microsoft.com/office/drawing/2014/main" id="{048AE04B-5A99-4B55-88D7-2D170CD1DB1F}"/>
                </a:ext>
              </a:extLst>
            </p:cNvPr>
            <p:cNvSpPr/>
            <p:nvPr/>
          </p:nvSpPr>
          <p:spPr bwMode="auto">
            <a:xfrm>
              <a:off x="4219576" y="4084638"/>
              <a:ext cx="80963" cy="100013"/>
            </a:xfrm>
            <a:prstGeom prst="ellipse">
              <a:avLst/>
            </a:pr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išļíḍé">
              <a:extLst>
                <a:ext uri="{FF2B5EF4-FFF2-40B4-BE49-F238E27FC236}">
                  <a16:creationId xmlns:a16="http://schemas.microsoft.com/office/drawing/2014/main" id="{A0370B19-3F10-4060-BCC1-44548609E075}"/>
                </a:ext>
              </a:extLst>
            </p:cNvPr>
            <p:cNvSpPr/>
            <p:nvPr/>
          </p:nvSpPr>
          <p:spPr bwMode="auto">
            <a:xfrm>
              <a:off x="5329238" y="4265613"/>
              <a:ext cx="1512888" cy="1190625"/>
            </a:xfrm>
            <a:custGeom>
              <a:avLst/>
              <a:gdLst>
                <a:gd name="T0" fmla="*/ 72 w 75"/>
                <a:gd name="T1" fmla="*/ 59 h 59"/>
                <a:gd name="T2" fmla="*/ 3 w 75"/>
                <a:gd name="T3" fmla="*/ 59 h 59"/>
                <a:gd name="T4" fmla="*/ 0 w 75"/>
                <a:gd name="T5" fmla="*/ 56 h 59"/>
                <a:gd name="T6" fmla="*/ 0 w 75"/>
                <a:gd name="T7" fmla="*/ 3 h 59"/>
                <a:gd name="T8" fmla="*/ 3 w 75"/>
                <a:gd name="T9" fmla="*/ 0 h 59"/>
                <a:gd name="T10" fmla="*/ 72 w 75"/>
                <a:gd name="T11" fmla="*/ 0 h 59"/>
                <a:gd name="T12" fmla="*/ 75 w 75"/>
                <a:gd name="T13" fmla="*/ 3 h 59"/>
                <a:gd name="T14" fmla="*/ 75 w 75"/>
                <a:gd name="T15" fmla="*/ 56 h 59"/>
                <a:gd name="T16" fmla="*/ 72 w 75"/>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9">
                  <a:moveTo>
                    <a:pt x="72" y="59"/>
                  </a:moveTo>
                  <a:cubicBezTo>
                    <a:pt x="3" y="59"/>
                    <a:pt x="3" y="59"/>
                    <a:pt x="3" y="59"/>
                  </a:cubicBezTo>
                  <a:cubicBezTo>
                    <a:pt x="2" y="59"/>
                    <a:pt x="0" y="58"/>
                    <a:pt x="0" y="56"/>
                  </a:cubicBezTo>
                  <a:cubicBezTo>
                    <a:pt x="0" y="3"/>
                    <a:pt x="0" y="3"/>
                    <a:pt x="0" y="3"/>
                  </a:cubicBezTo>
                  <a:cubicBezTo>
                    <a:pt x="0" y="1"/>
                    <a:pt x="2" y="0"/>
                    <a:pt x="3" y="0"/>
                  </a:cubicBezTo>
                  <a:cubicBezTo>
                    <a:pt x="72" y="0"/>
                    <a:pt x="72" y="0"/>
                    <a:pt x="72" y="0"/>
                  </a:cubicBezTo>
                  <a:cubicBezTo>
                    <a:pt x="74" y="0"/>
                    <a:pt x="75" y="1"/>
                    <a:pt x="75" y="3"/>
                  </a:cubicBezTo>
                  <a:cubicBezTo>
                    <a:pt x="75" y="56"/>
                    <a:pt x="75" y="56"/>
                    <a:pt x="75" y="56"/>
                  </a:cubicBezTo>
                  <a:cubicBezTo>
                    <a:pt x="75" y="58"/>
                    <a:pt x="74" y="59"/>
                    <a:pt x="72" y="59"/>
                  </a:cubicBezTo>
                  <a:close/>
                </a:path>
              </a:pathLst>
            </a:custGeom>
            <a:solidFill>
              <a:srgbClr val="9F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ïṥḷíḓe">
              <a:extLst>
                <a:ext uri="{FF2B5EF4-FFF2-40B4-BE49-F238E27FC236}">
                  <a16:creationId xmlns:a16="http://schemas.microsoft.com/office/drawing/2014/main" id="{BBF7BB8A-8763-4A7D-A2BC-32411A1F2BB7}"/>
                </a:ext>
              </a:extLst>
            </p:cNvPr>
            <p:cNvSpPr/>
            <p:nvPr/>
          </p:nvSpPr>
          <p:spPr bwMode="auto">
            <a:xfrm>
              <a:off x="5449888" y="4367213"/>
              <a:ext cx="1271588" cy="928688"/>
            </a:xfrm>
            <a:custGeom>
              <a:avLst/>
              <a:gdLst>
                <a:gd name="T0" fmla="*/ 63 w 63"/>
                <a:gd name="T1" fmla="*/ 46 h 46"/>
                <a:gd name="T2" fmla="*/ 0 w 63"/>
                <a:gd name="T3" fmla="*/ 46 h 46"/>
                <a:gd name="T4" fmla="*/ 0 w 63"/>
                <a:gd name="T5" fmla="*/ 45 h 46"/>
                <a:gd name="T6" fmla="*/ 0 w 63"/>
                <a:gd name="T7" fmla="*/ 0 h 46"/>
                <a:gd name="T8" fmla="*/ 0 w 63"/>
                <a:gd name="T9" fmla="*/ 0 h 46"/>
                <a:gd name="T10" fmla="*/ 63 w 63"/>
                <a:gd name="T11" fmla="*/ 0 h 46"/>
                <a:gd name="T12" fmla="*/ 63 w 63"/>
                <a:gd name="T13" fmla="*/ 0 h 46"/>
                <a:gd name="T14" fmla="*/ 63 w 63"/>
                <a:gd name="T15" fmla="*/ 45 h 46"/>
                <a:gd name="T16" fmla="*/ 63 w 63"/>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6">
                  <a:moveTo>
                    <a:pt x="63" y="46"/>
                  </a:moveTo>
                  <a:cubicBezTo>
                    <a:pt x="0" y="46"/>
                    <a:pt x="0" y="46"/>
                    <a:pt x="0" y="46"/>
                  </a:cubicBezTo>
                  <a:cubicBezTo>
                    <a:pt x="0" y="46"/>
                    <a:pt x="0" y="46"/>
                    <a:pt x="0" y="45"/>
                  </a:cubicBezTo>
                  <a:cubicBezTo>
                    <a:pt x="0" y="0"/>
                    <a:pt x="0" y="0"/>
                    <a:pt x="0" y="0"/>
                  </a:cubicBezTo>
                  <a:cubicBezTo>
                    <a:pt x="0" y="0"/>
                    <a:pt x="0" y="0"/>
                    <a:pt x="0" y="0"/>
                  </a:cubicBezTo>
                  <a:cubicBezTo>
                    <a:pt x="63" y="0"/>
                    <a:pt x="63" y="0"/>
                    <a:pt x="63" y="0"/>
                  </a:cubicBezTo>
                  <a:cubicBezTo>
                    <a:pt x="63" y="0"/>
                    <a:pt x="63" y="0"/>
                    <a:pt x="63" y="0"/>
                  </a:cubicBezTo>
                  <a:cubicBezTo>
                    <a:pt x="63" y="45"/>
                    <a:pt x="63" y="45"/>
                    <a:pt x="63" y="45"/>
                  </a:cubicBezTo>
                  <a:cubicBezTo>
                    <a:pt x="63" y="46"/>
                    <a:pt x="63" y="46"/>
                    <a:pt x="63" y="46"/>
                  </a:cubicBezTo>
                  <a:close/>
                </a:path>
              </a:pathLst>
            </a:cu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ïS1ïḑé">
              <a:extLst>
                <a:ext uri="{FF2B5EF4-FFF2-40B4-BE49-F238E27FC236}">
                  <a16:creationId xmlns:a16="http://schemas.microsoft.com/office/drawing/2014/main" id="{2F11FE77-D3F4-453A-98AE-B93C739FD7DB}"/>
                </a:ext>
              </a:extLst>
            </p:cNvPr>
            <p:cNvSpPr/>
            <p:nvPr/>
          </p:nvSpPr>
          <p:spPr bwMode="auto">
            <a:xfrm>
              <a:off x="5449888" y="4367213"/>
              <a:ext cx="1271588" cy="908050"/>
            </a:xfrm>
            <a:custGeom>
              <a:avLst/>
              <a:gdLst>
                <a:gd name="T0" fmla="*/ 0 w 63"/>
                <a:gd name="T1" fmla="*/ 45 h 45"/>
                <a:gd name="T2" fmla="*/ 0 w 63"/>
                <a:gd name="T3" fmla="*/ 45 h 45"/>
                <a:gd name="T4" fmla="*/ 0 w 63"/>
                <a:gd name="T5" fmla="*/ 0 h 45"/>
                <a:gd name="T6" fmla="*/ 0 w 63"/>
                <a:gd name="T7" fmla="*/ 0 h 45"/>
                <a:gd name="T8" fmla="*/ 63 w 63"/>
                <a:gd name="T9" fmla="*/ 0 h 45"/>
                <a:gd name="T10" fmla="*/ 63 w 63"/>
                <a:gd name="T11" fmla="*/ 0 h 45"/>
                <a:gd name="T12" fmla="*/ 63 w 63"/>
                <a:gd name="T13" fmla="*/ 45 h 45"/>
                <a:gd name="T14" fmla="*/ 63 w 63"/>
                <a:gd name="T15" fmla="*/ 45 h 45"/>
                <a:gd name="T16" fmla="*/ 0 w 63"/>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5">
                  <a:moveTo>
                    <a:pt x="0" y="45"/>
                  </a:moveTo>
                  <a:cubicBezTo>
                    <a:pt x="0" y="45"/>
                    <a:pt x="0" y="45"/>
                    <a:pt x="0" y="45"/>
                  </a:cubicBezTo>
                  <a:cubicBezTo>
                    <a:pt x="0" y="0"/>
                    <a:pt x="0" y="0"/>
                    <a:pt x="0" y="0"/>
                  </a:cubicBezTo>
                  <a:cubicBezTo>
                    <a:pt x="0" y="0"/>
                    <a:pt x="0" y="0"/>
                    <a:pt x="0" y="0"/>
                  </a:cubicBezTo>
                  <a:cubicBezTo>
                    <a:pt x="63" y="0"/>
                    <a:pt x="63" y="0"/>
                    <a:pt x="63" y="0"/>
                  </a:cubicBezTo>
                  <a:cubicBezTo>
                    <a:pt x="63" y="0"/>
                    <a:pt x="63" y="0"/>
                    <a:pt x="63" y="0"/>
                  </a:cubicBezTo>
                  <a:cubicBezTo>
                    <a:pt x="63" y="45"/>
                    <a:pt x="63" y="45"/>
                    <a:pt x="63" y="45"/>
                  </a:cubicBezTo>
                  <a:cubicBezTo>
                    <a:pt x="63" y="45"/>
                    <a:pt x="63" y="45"/>
                    <a:pt x="63" y="45"/>
                  </a:cubicBezTo>
                  <a:lnTo>
                    <a:pt x="0" y="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îşḷïḓé">
              <a:extLst>
                <a:ext uri="{FF2B5EF4-FFF2-40B4-BE49-F238E27FC236}">
                  <a16:creationId xmlns:a16="http://schemas.microsoft.com/office/drawing/2014/main" id="{23E81964-5EF8-4254-926D-D3ED6C96789F}"/>
                </a:ext>
              </a:extLst>
            </p:cNvPr>
            <p:cNvSpPr/>
            <p:nvPr/>
          </p:nvSpPr>
          <p:spPr bwMode="auto">
            <a:xfrm>
              <a:off x="5449888" y="4367213"/>
              <a:ext cx="1271588" cy="908050"/>
            </a:xfrm>
            <a:custGeom>
              <a:avLst/>
              <a:gdLst>
                <a:gd name="T0" fmla="*/ 0 w 63"/>
                <a:gd name="T1" fmla="*/ 45 h 45"/>
                <a:gd name="T2" fmla="*/ 0 w 63"/>
                <a:gd name="T3" fmla="*/ 45 h 45"/>
                <a:gd name="T4" fmla="*/ 63 w 63"/>
                <a:gd name="T5" fmla="*/ 0 h 45"/>
                <a:gd name="T6" fmla="*/ 63 w 63"/>
                <a:gd name="T7" fmla="*/ 0 h 45"/>
                <a:gd name="T8" fmla="*/ 63 w 63"/>
                <a:gd name="T9" fmla="*/ 45 h 45"/>
                <a:gd name="T10" fmla="*/ 63 w 63"/>
                <a:gd name="T11" fmla="*/ 45 h 45"/>
                <a:gd name="T12" fmla="*/ 0 w 63"/>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63" h="45">
                  <a:moveTo>
                    <a:pt x="0" y="45"/>
                  </a:moveTo>
                  <a:cubicBezTo>
                    <a:pt x="0" y="45"/>
                    <a:pt x="0" y="45"/>
                    <a:pt x="0" y="45"/>
                  </a:cubicBezTo>
                  <a:cubicBezTo>
                    <a:pt x="63" y="0"/>
                    <a:pt x="63" y="0"/>
                    <a:pt x="63" y="0"/>
                  </a:cubicBezTo>
                  <a:cubicBezTo>
                    <a:pt x="63" y="0"/>
                    <a:pt x="63" y="0"/>
                    <a:pt x="63" y="0"/>
                  </a:cubicBezTo>
                  <a:cubicBezTo>
                    <a:pt x="63" y="45"/>
                    <a:pt x="63" y="45"/>
                    <a:pt x="63" y="45"/>
                  </a:cubicBezTo>
                  <a:cubicBezTo>
                    <a:pt x="63" y="45"/>
                    <a:pt x="63" y="45"/>
                    <a:pt x="63" y="45"/>
                  </a:cubicBezTo>
                  <a:lnTo>
                    <a:pt x="0" y="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islïdê">
              <a:extLst>
                <a:ext uri="{FF2B5EF4-FFF2-40B4-BE49-F238E27FC236}">
                  <a16:creationId xmlns:a16="http://schemas.microsoft.com/office/drawing/2014/main" id="{DD4572C1-8566-4544-BD87-AED66F0BF358}"/>
                </a:ext>
              </a:extLst>
            </p:cNvPr>
            <p:cNvSpPr/>
            <p:nvPr/>
          </p:nvSpPr>
          <p:spPr bwMode="auto">
            <a:xfrm>
              <a:off x="5773738" y="5456238"/>
              <a:ext cx="644525" cy="161925"/>
            </a:xfrm>
            <a:custGeom>
              <a:avLst/>
              <a:gdLst>
                <a:gd name="T0" fmla="*/ 22 w 32"/>
                <a:gd name="T1" fmla="*/ 0 h 8"/>
                <a:gd name="T2" fmla="*/ 16 w 32"/>
                <a:gd name="T3" fmla="*/ 0 h 8"/>
                <a:gd name="T4" fmla="*/ 9 w 32"/>
                <a:gd name="T5" fmla="*/ 0 h 8"/>
                <a:gd name="T6" fmla="*/ 0 w 32"/>
                <a:gd name="T7" fmla="*/ 8 h 8"/>
                <a:gd name="T8" fmla="*/ 16 w 32"/>
                <a:gd name="T9" fmla="*/ 8 h 8"/>
                <a:gd name="T10" fmla="*/ 32 w 32"/>
                <a:gd name="T11" fmla="*/ 8 h 8"/>
                <a:gd name="T12" fmla="*/ 22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2" y="0"/>
                  </a:moveTo>
                  <a:cubicBezTo>
                    <a:pt x="16" y="0"/>
                    <a:pt x="16" y="0"/>
                    <a:pt x="16" y="0"/>
                  </a:cubicBezTo>
                  <a:cubicBezTo>
                    <a:pt x="9" y="0"/>
                    <a:pt x="9" y="0"/>
                    <a:pt x="9" y="0"/>
                  </a:cubicBezTo>
                  <a:cubicBezTo>
                    <a:pt x="9" y="4"/>
                    <a:pt x="6" y="6"/>
                    <a:pt x="0" y="8"/>
                  </a:cubicBezTo>
                  <a:cubicBezTo>
                    <a:pt x="16" y="8"/>
                    <a:pt x="16" y="8"/>
                    <a:pt x="16" y="8"/>
                  </a:cubicBezTo>
                  <a:cubicBezTo>
                    <a:pt x="32" y="8"/>
                    <a:pt x="32" y="8"/>
                    <a:pt x="32" y="8"/>
                  </a:cubicBezTo>
                  <a:cubicBezTo>
                    <a:pt x="25" y="6"/>
                    <a:pt x="22" y="4"/>
                    <a:pt x="22" y="0"/>
                  </a:cubicBezTo>
                  <a:close/>
                </a:path>
              </a:pathLst>
            </a:custGeom>
            <a:solidFill>
              <a:srgbClr val="71A0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ïšḷïḑe">
              <a:extLst>
                <a:ext uri="{FF2B5EF4-FFF2-40B4-BE49-F238E27FC236}">
                  <a16:creationId xmlns:a16="http://schemas.microsoft.com/office/drawing/2014/main" id="{12F56E4F-1C1C-49D0-973D-37282B16756F}"/>
                </a:ext>
              </a:extLst>
            </p:cNvPr>
            <p:cNvSpPr/>
            <p:nvPr/>
          </p:nvSpPr>
          <p:spPr bwMode="auto">
            <a:xfrm>
              <a:off x="5611813" y="5618163"/>
              <a:ext cx="947738" cy="39688"/>
            </a:xfrm>
            <a:custGeom>
              <a:avLst/>
              <a:gdLst>
                <a:gd name="T0" fmla="*/ 47 w 47"/>
                <a:gd name="T1" fmla="*/ 2 h 2"/>
                <a:gd name="T2" fmla="*/ 45 w 47"/>
                <a:gd name="T3" fmla="*/ 0 h 2"/>
                <a:gd name="T4" fmla="*/ 3 w 47"/>
                <a:gd name="T5" fmla="*/ 0 h 2"/>
                <a:gd name="T6" fmla="*/ 0 w 47"/>
                <a:gd name="T7" fmla="*/ 2 h 2"/>
                <a:gd name="T8" fmla="*/ 47 w 47"/>
                <a:gd name="T9" fmla="*/ 2 h 2"/>
              </a:gdLst>
              <a:ahLst/>
              <a:cxnLst>
                <a:cxn ang="0">
                  <a:pos x="T0" y="T1"/>
                </a:cxn>
                <a:cxn ang="0">
                  <a:pos x="T2" y="T3"/>
                </a:cxn>
                <a:cxn ang="0">
                  <a:pos x="T4" y="T5"/>
                </a:cxn>
                <a:cxn ang="0">
                  <a:pos x="T6" y="T7"/>
                </a:cxn>
                <a:cxn ang="0">
                  <a:pos x="T8" y="T9"/>
                </a:cxn>
              </a:cxnLst>
              <a:rect l="0" t="0" r="r" b="b"/>
              <a:pathLst>
                <a:path w="47" h="2">
                  <a:moveTo>
                    <a:pt x="47" y="2"/>
                  </a:moveTo>
                  <a:cubicBezTo>
                    <a:pt x="47" y="1"/>
                    <a:pt x="46" y="0"/>
                    <a:pt x="45" y="0"/>
                  </a:cubicBezTo>
                  <a:cubicBezTo>
                    <a:pt x="3" y="0"/>
                    <a:pt x="3" y="0"/>
                    <a:pt x="3" y="0"/>
                  </a:cubicBezTo>
                  <a:cubicBezTo>
                    <a:pt x="1" y="0"/>
                    <a:pt x="0" y="1"/>
                    <a:pt x="0" y="2"/>
                  </a:cubicBezTo>
                  <a:lnTo>
                    <a:pt x="47" y="2"/>
                  </a:lnTo>
                  <a:close/>
                </a:path>
              </a:pathLst>
            </a:custGeom>
            <a:solidFill>
              <a:srgbClr val="9F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îśḻíďe">
              <a:extLst>
                <a:ext uri="{FF2B5EF4-FFF2-40B4-BE49-F238E27FC236}">
                  <a16:creationId xmlns:a16="http://schemas.microsoft.com/office/drawing/2014/main" id="{F1195865-58AF-49EA-8982-A4C0F725801D}"/>
                </a:ext>
              </a:extLst>
            </p:cNvPr>
            <p:cNvSpPr/>
            <p:nvPr/>
          </p:nvSpPr>
          <p:spPr bwMode="auto">
            <a:xfrm>
              <a:off x="6681788" y="5356225"/>
              <a:ext cx="39688" cy="39688"/>
            </a:xfrm>
            <a:prstGeom prst="rect">
              <a:avLst/>
            </a:prstGeom>
            <a:solidFill>
              <a:srgbClr val="009E5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9" name="îSľïḓe">
              <a:extLst>
                <a:ext uri="{FF2B5EF4-FFF2-40B4-BE49-F238E27FC236}">
                  <a16:creationId xmlns:a16="http://schemas.microsoft.com/office/drawing/2014/main" id="{9F410D57-3881-424D-AFD5-52D6394AD560}"/>
                </a:ext>
              </a:extLst>
            </p:cNvPr>
            <p:cNvSpPr/>
            <p:nvPr/>
          </p:nvSpPr>
          <p:spPr bwMode="auto">
            <a:xfrm>
              <a:off x="7165976" y="4265613"/>
              <a:ext cx="1512888" cy="1190625"/>
            </a:xfrm>
            <a:custGeom>
              <a:avLst/>
              <a:gdLst>
                <a:gd name="T0" fmla="*/ 72 w 75"/>
                <a:gd name="T1" fmla="*/ 59 h 59"/>
                <a:gd name="T2" fmla="*/ 3 w 75"/>
                <a:gd name="T3" fmla="*/ 59 h 59"/>
                <a:gd name="T4" fmla="*/ 0 w 75"/>
                <a:gd name="T5" fmla="*/ 56 h 59"/>
                <a:gd name="T6" fmla="*/ 0 w 75"/>
                <a:gd name="T7" fmla="*/ 3 h 59"/>
                <a:gd name="T8" fmla="*/ 3 w 75"/>
                <a:gd name="T9" fmla="*/ 0 h 59"/>
                <a:gd name="T10" fmla="*/ 72 w 75"/>
                <a:gd name="T11" fmla="*/ 0 h 59"/>
                <a:gd name="T12" fmla="*/ 75 w 75"/>
                <a:gd name="T13" fmla="*/ 3 h 59"/>
                <a:gd name="T14" fmla="*/ 75 w 75"/>
                <a:gd name="T15" fmla="*/ 56 h 59"/>
                <a:gd name="T16" fmla="*/ 72 w 75"/>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9">
                  <a:moveTo>
                    <a:pt x="72" y="59"/>
                  </a:moveTo>
                  <a:cubicBezTo>
                    <a:pt x="3" y="59"/>
                    <a:pt x="3" y="59"/>
                    <a:pt x="3" y="59"/>
                  </a:cubicBezTo>
                  <a:cubicBezTo>
                    <a:pt x="1" y="59"/>
                    <a:pt x="0" y="58"/>
                    <a:pt x="0" y="56"/>
                  </a:cubicBezTo>
                  <a:cubicBezTo>
                    <a:pt x="0" y="3"/>
                    <a:pt x="0" y="3"/>
                    <a:pt x="0" y="3"/>
                  </a:cubicBezTo>
                  <a:cubicBezTo>
                    <a:pt x="0" y="1"/>
                    <a:pt x="1" y="0"/>
                    <a:pt x="3" y="0"/>
                  </a:cubicBezTo>
                  <a:cubicBezTo>
                    <a:pt x="72" y="0"/>
                    <a:pt x="72" y="0"/>
                    <a:pt x="72" y="0"/>
                  </a:cubicBezTo>
                  <a:cubicBezTo>
                    <a:pt x="73" y="0"/>
                    <a:pt x="75" y="1"/>
                    <a:pt x="75" y="3"/>
                  </a:cubicBezTo>
                  <a:cubicBezTo>
                    <a:pt x="75" y="56"/>
                    <a:pt x="75" y="56"/>
                    <a:pt x="75" y="56"/>
                  </a:cubicBezTo>
                  <a:cubicBezTo>
                    <a:pt x="75" y="58"/>
                    <a:pt x="73" y="59"/>
                    <a:pt x="72" y="59"/>
                  </a:cubicBezTo>
                  <a:close/>
                </a:path>
              </a:pathLst>
            </a:custGeom>
            <a:solidFill>
              <a:srgbClr val="9F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iŝlïďè">
              <a:extLst>
                <a:ext uri="{FF2B5EF4-FFF2-40B4-BE49-F238E27FC236}">
                  <a16:creationId xmlns:a16="http://schemas.microsoft.com/office/drawing/2014/main" id="{97385547-658F-4528-A204-6D12DB8CB762}"/>
                </a:ext>
              </a:extLst>
            </p:cNvPr>
            <p:cNvSpPr/>
            <p:nvPr/>
          </p:nvSpPr>
          <p:spPr bwMode="auto">
            <a:xfrm>
              <a:off x="7286626" y="4367213"/>
              <a:ext cx="1270000" cy="928688"/>
            </a:xfrm>
            <a:custGeom>
              <a:avLst/>
              <a:gdLst>
                <a:gd name="T0" fmla="*/ 63 w 63"/>
                <a:gd name="T1" fmla="*/ 46 h 46"/>
                <a:gd name="T2" fmla="*/ 0 w 63"/>
                <a:gd name="T3" fmla="*/ 46 h 46"/>
                <a:gd name="T4" fmla="*/ 0 w 63"/>
                <a:gd name="T5" fmla="*/ 45 h 46"/>
                <a:gd name="T6" fmla="*/ 0 w 63"/>
                <a:gd name="T7" fmla="*/ 0 h 46"/>
                <a:gd name="T8" fmla="*/ 0 w 63"/>
                <a:gd name="T9" fmla="*/ 0 h 46"/>
                <a:gd name="T10" fmla="*/ 63 w 63"/>
                <a:gd name="T11" fmla="*/ 0 h 46"/>
                <a:gd name="T12" fmla="*/ 63 w 63"/>
                <a:gd name="T13" fmla="*/ 0 h 46"/>
                <a:gd name="T14" fmla="*/ 63 w 63"/>
                <a:gd name="T15" fmla="*/ 45 h 46"/>
                <a:gd name="T16" fmla="*/ 63 w 63"/>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6">
                  <a:moveTo>
                    <a:pt x="63" y="46"/>
                  </a:moveTo>
                  <a:cubicBezTo>
                    <a:pt x="0" y="46"/>
                    <a:pt x="0" y="46"/>
                    <a:pt x="0" y="46"/>
                  </a:cubicBezTo>
                  <a:cubicBezTo>
                    <a:pt x="0" y="46"/>
                    <a:pt x="0" y="46"/>
                    <a:pt x="0" y="45"/>
                  </a:cubicBezTo>
                  <a:cubicBezTo>
                    <a:pt x="0" y="0"/>
                    <a:pt x="0" y="0"/>
                    <a:pt x="0" y="0"/>
                  </a:cubicBezTo>
                  <a:cubicBezTo>
                    <a:pt x="0" y="0"/>
                    <a:pt x="0" y="0"/>
                    <a:pt x="0" y="0"/>
                  </a:cubicBezTo>
                  <a:cubicBezTo>
                    <a:pt x="63" y="0"/>
                    <a:pt x="63" y="0"/>
                    <a:pt x="63" y="0"/>
                  </a:cubicBezTo>
                  <a:cubicBezTo>
                    <a:pt x="63" y="0"/>
                    <a:pt x="63" y="0"/>
                    <a:pt x="63" y="0"/>
                  </a:cubicBezTo>
                  <a:cubicBezTo>
                    <a:pt x="63" y="45"/>
                    <a:pt x="63" y="45"/>
                    <a:pt x="63" y="45"/>
                  </a:cubicBezTo>
                  <a:cubicBezTo>
                    <a:pt x="63" y="46"/>
                    <a:pt x="63" y="46"/>
                    <a:pt x="63" y="46"/>
                  </a:cubicBezTo>
                  <a:close/>
                </a:path>
              </a:pathLst>
            </a:cu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ïś1iḍè">
              <a:extLst>
                <a:ext uri="{FF2B5EF4-FFF2-40B4-BE49-F238E27FC236}">
                  <a16:creationId xmlns:a16="http://schemas.microsoft.com/office/drawing/2014/main" id="{48EFA933-5951-4B63-902A-8208DCEA4CD0}"/>
                </a:ext>
              </a:extLst>
            </p:cNvPr>
            <p:cNvSpPr/>
            <p:nvPr/>
          </p:nvSpPr>
          <p:spPr bwMode="auto">
            <a:xfrm>
              <a:off x="7286626" y="4367213"/>
              <a:ext cx="1270000" cy="908050"/>
            </a:xfrm>
            <a:custGeom>
              <a:avLst/>
              <a:gdLst>
                <a:gd name="T0" fmla="*/ 0 w 63"/>
                <a:gd name="T1" fmla="*/ 45 h 45"/>
                <a:gd name="T2" fmla="*/ 0 w 63"/>
                <a:gd name="T3" fmla="*/ 45 h 45"/>
                <a:gd name="T4" fmla="*/ 0 w 63"/>
                <a:gd name="T5" fmla="*/ 0 h 45"/>
                <a:gd name="T6" fmla="*/ 0 w 63"/>
                <a:gd name="T7" fmla="*/ 0 h 45"/>
                <a:gd name="T8" fmla="*/ 63 w 63"/>
                <a:gd name="T9" fmla="*/ 0 h 45"/>
                <a:gd name="T10" fmla="*/ 63 w 63"/>
                <a:gd name="T11" fmla="*/ 0 h 45"/>
                <a:gd name="T12" fmla="*/ 63 w 63"/>
                <a:gd name="T13" fmla="*/ 45 h 45"/>
                <a:gd name="T14" fmla="*/ 63 w 63"/>
                <a:gd name="T15" fmla="*/ 45 h 45"/>
                <a:gd name="T16" fmla="*/ 0 w 63"/>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5">
                  <a:moveTo>
                    <a:pt x="0" y="45"/>
                  </a:moveTo>
                  <a:cubicBezTo>
                    <a:pt x="0" y="45"/>
                    <a:pt x="0" y="45"/>
                    <a:pt x="0" y="45"/>
                  </a:cubicBezTo>
                  <a:cubicBezTo>
                    <a:pt x="0" y="0"/>
                    <a:pt x="0" y="0"/>
                    <a:pt x="0" y="0"/>
                  </a:cubicBezTo>
                  <a:cubicBezTo>
                    <a:pt x="0" y="0"/>
                    <a:pt x="0" y="0"/>
                    <a:pt x="0" y="0"/>
                  </a:cubicBezTo>
                  <a:cubicBezTo>
                    <a:pt x="63" y="0"/>
                    <a:pt x="63" y="0"/>
                    <a:pt x="63" y="0"/>
                  </a:cubicBezTo>
                  <a:cubicBezTo>
                    <a:pt x="63" y="0"/>
                    <a:pt x="63" y="0"/>
                    <a:pt x="63" y="0"/>
                  </a:cubicBezTo>
                  <a:cubicBezTo>
                    <a:pt x="63" y="45"/>
                    <a:pt x="63" y="45"/>
                    <a:pt x="63" y="45"/>
                  </a:cubicBezTo>
                  <a:cubicBezTo>
                    <a:pt x="63" y="45"/>
                    <a:pt x="63" y="45"/>
                    <a:pt x="63" y="45"/>
                  </a:cubicBezTo>
                  <a:lnTo>
                    <a:pt x="0" y="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íşľîḑê">
              <a:extLst>
                <a:ext uri="{FF2B5EF4-FFF2-40B4-BE49-F238E27FC236}">
                  <a16:creationId xmlns:a16="http://schemas.microsoft.com/office/drawing/2014/main" id="{DCB86780-67C9-4B8D-9622-CD4A8C40EF88}"/>
                </a:ext>
              </a:extLst>
            </p:cNvPr>
            <p:cNvSpPr/>
            <p:nvPr/>
          </p:nvSpPr>
          <p:spPr bwMode="auto">
            <a:xfrm>
              <a:off x="7286626" y="4367213"/>
              <a:ext cx="1270000" cy="908050"/>
            </a:xfrm>
            <a:custGeom>
              <a:avLst/>
              <a:gdLst>
                <a:gd name="T0" fmla="*/ 0 w 63"/>
                <a:gd name="T1" fmla="*/ 45 h 45"/>
                <a:gd name="T2" fmla="*/ 0 w 63"/>
                <a:gd name="T3" fmla="*/ 45 h 45"/>
                <a:gd name="T4" fmla="*/ 63 w 63"/>
                <a:gd name="T5" fmla="*/ 0 h 45"/>
                <a:gd name="T6" fmla="*/ 63 w 63"/>
                <a:gd name="T7" fmla="*/ 0 h 45"/>
                <a:gd name="T8" fmla="*/ 63 w 63"/>
                <a:gd name="T9" fmla="*/ 45 h 45"/>
                <a:gd name="T10" fmla="*/ 63 w 63"/>
                <a:gd name="T11" fmla="*/ 45 h 45"/>
                <a:gd name="T12" fmla="*/ 0 w 63"/>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63" h="45">
                  <a:moveTo>
                    <a:pt x="0" y="45"/>
                  </a:moveTo>
                  <a:cubicBezTo>
                    <a:pt x="0" y="45"/>
                    <a:pt x="0" y="45"/>
                    <a:pt x="0" y="45"/>
                  </a:cubicBezTo>
                  <a:cubicBezTo>
                    <a:pt x="63" y="0"/>
                    <a:pt x="63" y="0"/>
                    <a:pt x="63" y="0"/>
                  </a:cubicBezTo>
                  <a:cubicBezTo>
                    <a:pt x="63" y="0"/>
                    <a:pt x="63" y="0"/>
                    <a:pt x="63" y="0"/>
                  </a:cubicBezTo>
                  <a:cubicBezTo>
                    <a:pt x="63" y="45"/>
                    <a:pt x="63" y="45"/>
                    <a:pt x="63" y="45"/>
                  </a:cubicBezTo>
                  <a:cubicBezTo>
                    <a:pt x="63" y="45"/>
                    <a:pt x="63" y="45"/>
                    <a:pt x="63" y="45"/>
                  </a:cubicBezTo>
                  <a:lnTo>
                    <a:pt x="0" y="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íşľiḋe">
              <a:extLst>
                <a:ext uri="{FF2B5EF4-FFF2-40B4-BE49-F238E27FC236}">
                  <a16:creationId xmlns:a16="http://schemas.microsoft.com/office/drawing/2014/main" id="{F3EBBB94-05A5-4FA7-958D-F68CA034EA18}"/>
                </a:ext>
              </a:extLst>
            </p:cNvPr>
            <p:cNvSpPr/>
            <p:nvPr/>
          </p:nvSpPr>
          <p:spPr bwMode="auto">
            <a:xfrm>
              <a:off x="7588251" y="5456238"/>
              <a:ext cx="646113" cy="161925"/>
            </a:xfrm>
            <a:custGeom>
              <a:avLst/>
              <a:gdLst>
                <a:gd name="T0" fmla="*/ 23 w 32"/>
                <a:gd name="T1" fmla="*/ 0 h 8"/>
                <a:gd name="T2" fmla="*/ 16 w 32"/>
                <a:gd name="T3" fmla="*/ 0 h 8"/>
                <a:gd name="T4" fmla="*/ 10 w 32"/>
                <a:gd name="T5" fmla="*/ 0 h 8"/>
                <a:gd name="T6" fmla="*/ 0 w 32"/>
                <a:gd name="T7" fmla="*/ 8 h 8"/>
                <a:gd name="T8" fmla="*/ 16 w 32"/>
                <a:gd name="T9" fmla="*/ 8 h 8"/>
                <a:gd name="T10" fmla="*/ 32 w 32"/>
                <a:gd name="T11" fmla="*/ 8 h 8"/>
                <a:gd name="T12" fmla="*/ 23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3" y="0"/>
                  </a:moveTo>
                  <a:cubicBezTo>
                    <a:pt x="16" y="0"/>
                    <a:pt x="16" y="0"/>
                    <a:pt x="16" y="0"/>
                  </a:cubicBezTo>
                  <a:cubicBezTo>
                    <a:pt x="10" y="0"/>
                    <a:pt x="10" y="0"/>
                    <a:pt x="10" y="0"/>
                  </a:cubicBezTo>
                  <a:cubicBezTo>
                    <a:pt x="10" y="4"/>
                    <a:pt x="7" y="6"/>
                    <a:pt x="0" y="8"/>
                  </a:cubicBezTo>
                  <a:cubicBezTo>
                    <a:pt x="16" y="8"/>
                    <a:pt x="16" y="8"/>
                    <a:pt x="16" y="8"/>
                  </a:cubicBezTo>
                  <a:cubicBezTo>
                    <a:pt x="32" y="8"/>
                    <a:pt x="32" y="8"/>
                    <a:pt x="32" y="8"/>
                  </a:cubicBezTo>
                  <a:cubicBezTo>
                    <a:pt x="26" y="6"/>
                    <a:pt x="23" y="4"/>
                    <a:pt x="23" y="0"/>
                  </a:cubicBezTo>
                  <a:close/>
                </a:path>
              </a:pathLst>
            </a:custGeom>
            <a:solidFill>
              <a:srgbClr val="71A0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ïṡ1îdê">
              <a:extLst>
                <a:ext uri="{FF2B5EF4-FFF2-40B4-BE49-F238E27FC236}">
                  <a16:creationId xmlns:a16="http://schemas.microsoft.com/office/drawing/2014/main" id="{8A4A02C4-98C9-414C-BB29-547A29A77BF2}"/>
                </a:ext>
              </a:extLst>
            </p:cNvPr>
            <p:cNvSpPr/>
            <p:nvPr/>
          </p:nvSpPr>
          <p:spPr bwMode="auto">
            <a:xfrm>
              <a:off x="7446963" y="5618163"/>
              <a:ext cx="949325" cy="39688"/>
            </a:xfrm>
            <a:custGeom>
              <a:avLst/>
              <a:gdLst>
                <a:gd name="T0" fmla="*/ 47 w 47"/>
                <a:gd name="T1" fmla="*/ 2 h 2"/>
                <a:gd name="T2" fmla="*/ 44 w 47"/>
                <a:gd name="T3" fmla="*/ 0 h 2"/>
                <a:gd name="T4" fmla="*/ 2 w 47"/>
                <a:gd name="T5" fmla="*/ 0 h 2"/>
                <a:gd name="T6" fmla="*/ 0 w 47"/>
                <a:gd name="T7" fmla="*/ 2 h 2"/>
                <a:gd name="T8" fmla="*/ 47 w 47"/>
                <a:gd name="T9" fmla="*/ 2 h 2"/>
              </a:gdLst>
              <a:ahLst/>
              <a:cxnLst>
                <a:cxn ang="0">
                  <a:pos x="T0" y="T1"/>
                </a:cxn>
                <a:cxn ang="0">
                  <a:pos x="T2" y="T3"/>
                </a:cxn>
                <a:cxn ang="0">
                  <a:pos x="T4" y="T5"/>
                </a:cxn>
                <a:cxn ang="0">
                  <a:pos x="T6" y="T7"/>
                </a:cxn>
                <a:cxn ang="0">
                  <a:pos x="T8" y="T9"/>
                </a:cxn>
              </a:cxnLst>
              <a:rect l="0" t="0" r="r" b="b"/>
              <a:pathLst>
                <a:path w="47" h="2">
                  <a:moveTo>
                    <a:pt x="47" y="2"/>
                  </a:moveTo>
                  <a:cubicBezTo>
                    <a:pt x="47" y="1"/>
                    <a:pt x="46" y="0"/>
                    <a:pt x="44" y="0"/>
                  </a:cubicBezTo>
                  <a:cubicBezTo>
                    <a:pt x="2" y="0"/>
                    <a:pt x="2" y="0"/>
                    <a:pt x="2" y="0"/>
                  </a:cubicBezTo>
                  <a:cubicBezTo>
                    <a:pt x="1" y="0"/>
                    <a:pt x="0" y="1"/>
                    <a:pt x="0" y="2"/>
                  </a:cubicBezTo>
                  <a:lnTo>
                    <a:pt x="47" y="2"/>
                  </a:lnTo>
                  <a:close/>
                </a:path>
              </a:pathLst>
            </a:custGeom>
            <a:solidFill>
              <a:srgbClr val="9F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íślíḓè">
              <a:extLst>
                <a:ext uri="{FF2B5EF4-FFF2-40B4-BE49-F238E27FC236}">
                  <a16:creationId xmlns:a16="http://schemas.microsoft.com/office/drawing/2014/main" id="{16AB9126-BD8D-4FE1-A8D7-92FCD6F95371}"/>
                </a:ext>
              </a:extLst>
            </p:cNvPr>
            <p:cNvSpPr/>
            <p:nvPr/>
          </p:nvSpPr>
          <p:spPr bwMode="auto">
            <a:xfrm>
              <a:off x="8496301" y="5356225"/>
              <a:ext cx="60325" cy="39688"/>
            </a:xfrm>
            <a:prstGeom prst="rect">
              <a:avLst/>
            </a:prstGeom>
            <a:solidFill>
              <a:srgbClr val="009E5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6" name="îšḻídè">
              <a:extLst>
                <a:ext uri="{FF2B5EF4-FFF2-40B4-BE49-F238E27FC236}">
                  <a16:creationId xmlns:a16="http://schemas.microsoft.com/office/drawing/2014/main" id="{148EA320-B1E2-492F-A9F0-32CFC077528F}"/>
                </a:ext>
              </a:extLst>
            </p:cNvPr>
            <p:cNvSpPr/>
            <p:nvPr/>
          </p:nvSpPr>
          <p:spPr bwMode="auto">
            <a:xfrm>
              <a:off x="3513138" y="4265613"/>
              <a:ext cx="1493838" cy="1190625"/>
            </a:xfrm>
            <a:custGeom>
              <a:avLst/>
              <a:gdLst>
                <a:gd name="T0" fmla="*/ 72 w 74"/>
                <a:gd name="T1" fmla="*/ 59 h 59"/>
                <a:gd name="T2" fmla="*/ 2 w 74"/>
                <a:gd name="T3" fmla="*/ 59 h 59"/>
                <a:gd name="T4" fmla="*/ 0 w 74"/>
                <a:gd name="T5" fmla="*/ 56 h 59"/>
                <a:gd name="T6" fmla="*/ 0 w 74"/>
                <a:gd name="T7" fmla="*/ 3 h 59"/>
                <a:gd name="T8" fmla="*/ 2 w 74"/>
                <a:gd name="T9" fmla="*/ 0 h 59"/>
                <a:gd name="T10" fmla="*/ 72 w 74"/>
                <a:gd name="T11" fmla="*/ 0 h 59"/>
                <a:gd name="T12" fmla="*/ 74 w 74"/>
                <a:gd name="T13" fmla="*/ 3 h 59"/>
                <a:gd name="T14" fmla="*/ 74 w 74"/>
                <a:gd name="T15" fmla="*/ 56 h 59"/>
                <a:gd name="T16" fmla="*/ 72 w 7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59">
                  <a:moveTo>
                    <a:pt x="72" y="59"/>
                  </a:moveTo>
                  <a:cubicBezTo>
                    <a:pt x="2" y="59"/>
                    <a:pt x="2" y="59"/>
                    <a:pt x="2" y="59"/>
                  </a:cubicBezTo>
                  <a:cubicBezTo>
                    <a:pt x="1" y="59"/>
                    <a:pt x="0" y="58"/>
                    <a:pt x="0" y="56"/>
                  </a:cubicBezTo>
                  <a:cubicBezTo>
                    <a:pt x="0" y="3"/>
                    <a:pt x="0" y="3"/>
                    <a:pt x="0" y="3"/>
                  </a:cubicBezTo>
                  <a:cubicBezTo>
                    <a:pt x="0" y="1"/>
                    <a:pt x="1" y="0"/>
                    <a:pt x="2" y="0"/>
                  </a:cubicBezTo>
                  <a:cubicBezTo>
                    <a:pt x="72" y="0"/>
                    <a:pt x="72" y="0"/>
                    <a:pt x="72" y="0"/>
                  </a:cubicBezTo>
                  <a:cubicBezTo>
                    <a:pt x="73" y="0"/>
                    <a:pt x="74" y="1"/>
                    <a:pt x="74" y="3"/>
                  </a:cubicBezTo>
                  <a:cubicBezTo>
                    <a:pt x="74" y="56"/>
                    <a:pt x="74" y="56"/>
                    <a:pt x="74" y="56"/>
                  </a:cubicBezTo>
                  <a:cubicBezTo>
                    <a:pt x="74" y="58"/>
                    <a:pt x="73" y="59"/>
                    <a:pt x="72" y="59"/>
                  </a:cubicBezTo>
                  <a:close/>
                </a:path>
              </a:pathLst>
            </a:custGeom>
            <a:solidFill>
              <a:srgbClr val="9F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ṥḻîdê">
              <a:extLst>
                <a:ext uri="{FF2B5EF4-FFF2-40B4-BE49-F238E27FC236}">
                  <a16:creationId xmlns:a16="http://schemas.microsoft.com/office/drawing/2014/main" id="{B741498A-D9BA-418C-9AA9-F73197393820}"/>
                </a:ext>
              </a:extLst>
            </p:cNvPr>
            <p:cNvSpPr/>
            <p:nvPr/>
          </p:nvSpPr>
          <p:spPr bwMode="auto">
            <a:xfrm>
              <a:off x="3614738" y="4367213"/>
              <a:ext cx="1290638" cy="928688"/>
            </a:xfrm>
            <a:custGeom>
              <a:avLst/>
              <a:gdLst>
                <a:gd name="T0" fmla="*/ 63 w 64"/>
                <a:gd name="T1" fmla="*/ 46 h 46"/>
                <a:gd name="T2" fmla="*/ 1 w 64"/>
                <a:gd name="T3" fmla="*/ 46 h 46"/>
                <a:gd name="T4" fmla="*/ 0 w 64"/>
                <a:gd name="T5" fmla="*/ 45 h 46"/>
                <a:gd name="T6" fmla="*/ 0 w 64"/>
                <a:gd name="T7" fmla="*/ 0 h 46"/>
                <a:gd name="T8" fmla="*/ 1 w 64"/>
                <a:gd name="T9" fmla="*/ 0 h 46"/>
                <a:gd name="T10" fmla="*/ 63 w 64"/>
                <a:gd name="T11" fmla="*/ 0 h 46"/>
                <a:gd name="T12" fmla="*/ 64 w 64"/>
                <a:gd name="T13" fmla="*/ 0 h 46"/>
                <a:gd name="T14" fmla="*/ 64 w 64"/>
                <a:gd name="T15" fmla="*/ 45 h 46"/>
                <a:gd name="T16" fmla="*/ 63 w 64"/>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46">
                  <a:moveTo>
                    <a:pt x="63" y="46"/>
                  </a:moveTo>
                  <a:cubicBezTo>
                    <a:pt x="1" y="46"/>
                    <a:pt x="1" y="46"/>
                    <a:pt x="1" y="46"/>
                  </a:cubicBezTo>
                  <a:cubicBezTo>
                    <a:pt x="0" y="46"/>
                    <a:pt x="0" y="46"/>
                    <a:pt x="0" y="45"/>
                  </a:cubicBezTo>
                  <a:cubicBezTo>
                    <a:pt x="0" y="0"/>
                    <a:pt x="0" y="0"/>
                    <a:pt x="0" y="0"/>
                  </a:cubicBezTo>
                  <a:cubicBezTo>
                    <a:pt x="0" y="0"/>
                    <a:pt x="0" y="0"/>
                    <a:pt x="1" y="0"/>
                  </a:cubicBezTo>
                  <a:cubicBezTo>
                    <a:pt x="63" y="0"/>
                    <a:pt x="63" y="0"/>
                    <a:pt x="63" y="0"/>
                  </a:cubicBezTo>
                  <a:cubicBezTo>
                    <a:pt x="64" y="0"/>
                    <a:pt x="64" y="0"/>
                    <a:pt x="64" y="0"/>
                  </a:cubicBezTo>
                  <a:cubicBezTo>
                    <a:pt x="64" y="45"/>
                    <a:pt x="64" y="45"/>
                    <a:pt x="64" y="45"/>
                  </a:cubicBezTo>
                  <a:cubicBezTo>
                    <a:pt x="64" y="46"/>
                    <a:pt x="64" y="46"/>
                    <a:pt x="63" y="46"/>
                  </a:cubicBezTo>
                  <a:close/>
                </a:path>
              </a:pathLst>
            </a:cu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îşľíḍê">
              <a:extLst>
                <a:ext uri="{FF2B5EF4-FFF2-40B4-BE49-F238E27FC236}">
                  <a16:creationId xmlns:a16="http://schemas.microsoft.com/office/drawing/2014/main" id="{6D7450A1-1E99-4F93-BF57-C6716E1D6313}"/>
                </a:ext>
              </a:extLst>
            </p:cNvPr>
            <p:cNvSpPr/>
            <p:nvPr/>
          </p:nvSpPr>
          <p:spPr bwMode="auto">
            <a:xfrm>
              <a:off x="3635376" y="4367213"/>
              <a:ext cx="1250950" cy="908050"/>
            </a:xfrm>
            <a:custGeom>
              <a:avLst/>
              <a:gdLst>
                <a:gd name="T0" fmla="*/ 0 w 62"/>
                <a:gd name="T1" fmla="*/ 45 h 45"/>
                <a:gd name="T2" fmla="*/ 0 w 62"/>
                <a:gd name="T3" fmla="*/ 45 h 45"/>
                <a:gd name="T4" fmla="*/ 0 w 62"/>
                <a:gd name="T5" fmla="*/ 0 h 45"/>
                <a:gd name="T6" fmla="*/ 0 w 62"/>
                <a:gd name="T7" fmla="*/ 0 h 45"/>
                <a:gd name="T8" fmla="*/ 62 w 62"/>
                <a:gd name="T9" fmla="*/ 0 h 45"/>
                <a:gd name="T10" fmla="*/ 62 w 62"/>
                <a:gd name="T11" fmla="*/ 0 h 45"/>
                <a:gd name="T12" fmla="*/ 62 w 62"/>
                <a:gd name="T13" fmla="*/ 45 h 45"/>
                <a:gd name="T14" fmla="*/ 62 w 62"/>
                <a:gd name="T15" fmla="*/ 45 h 45"/>
                <a:gd name="T16" fmla="*/ 0 w 62"/>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5">
                  <a:moveTo>
                    <a:pt x="0" y="45"/>
                  </a:moveTo>
                  <a:cubicBezTo>
                    <a:pt x="0" y="45"/>
                    <a:pt x="0" y="45"/>
                    <a:pt x="0" y="45"/>
                  </a:cubicBezTo>
                  <a:cubicBezTo>
                    <a:pt x="0" y="0"/>
                    <a:pt x="0" y="0"/>
                    <a:pt x="0" y="0"/>
                  </a:cubicBezTo>
                  <a:cubicBezTo>
                    <a:pt x="0" y="0"/>
                    <a:pt x="0" y="0"/>
                    <a:pt x="0" y="0"/>
                  </a:cubicBezTo>
                  <a:cubicBezTo>
                    <a:pt x="62" y="0"/>
                    <a:pt x="62" y="0"/>
                    <a:pt x="62" y="0"/>
                  </a:cubicBezTo>
                  <a:cubicBezTo>
                    <a:pt x="62" y="0"/>
                    <a:pt x="62" y="0"/>
                    <a:pt x="62" y="0"/>
                  </a:cubicBezTo>
                  <a:cubicBezTo>
                    <a:pt x="62" y="45"/>
                    <a:pt x="62" y="45"/>
                    <a:pt x="62" y="45"/>
                  </a:cubicBezTo>
                  <a:cubicBezTo>
                    <a:pt x="62" y="45"/>
                    <a:pt x="62" y="45"/>
                    <a:pt x="62" y="45"/>
                  </a:cubicBezTo>
                  <a:lnTo>
                    <a:pt x="0" y="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219" name="î$ľïdè">
              <a:extLst>
                <a:ext uri="{FF2B5EF4-FFF2-40B4-BE49-F238E27FC236}">
                  <a16:creationId xmlns:a16="http://schemas.microsoft.com/office/drawing/2014/main" id="{1B619F5E-BBC5-4FCE-9C6A-1FA593742670}"/>
                </a:ext>
              </a:extLst>
            </p:cNvPr>
            <p:cNvSpPr/>
            <p:nvPr/>
          </p:nvSpPr>
          <p:spPr bwMode="auto">
            <a:xfrm>
              <a:off x="3635376" y="4367213"/>
              <a:ext cx="1250950" cy="908050"/>
            </a:xfrm>
            <a:custGeom>
              <a:avLst/>
              <a:gdLst>
                <a:gd name="T0" fmla="*/ 0 w 62"/>
                <a:gd name="T1" fmla="*/ 45 h 45"/>
                <a:gd name="T2" fmla="*/ 0 w 62"/>
                <a:gd name="T3" fmla="*/ 45 h 45"/>
                <a:gd name="T4" fmla="*/ 62 w 62"/>
                <a:gd name="T5" fmla="*/ 0 h 45"/>
                <a:gd name="T6" fmla="*/ 62 w 62"/>
                <a:gd name="T7" fmla="*/ 0 h 45"/>
                <a:gd name="T8" fmla="*/ 62 w 62"/>
                <a:gd name="T9" fmla="*/ 45 h 45"/>
                <a:gd name="T10" fmla="*/ 62 w 62"/>
                <a:gd name="T11" fmla="*/ 45 h 45"/>
                <a:gd name="T12" fmla="*/ 0 w 62"/>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62" h="45">
                  <a:moveTo>
                    <a:pt x="0" y="45"/>
                  </a:moveTo>
                  <a:cubicBezTo>
                    <a:pt x="0" y="45"/>
                    <a:pt x="0" y="45"/>
                    <a:pt x="0" y="45"/>
                  </a:cubicBezTo>
                  <a:cubicBezTo>
                    <a:pt x="62" y="0"/>
                    <a:pt x="62" y="0"/>
                    <a:pt x="62" y="0"/>
                  </a:cubicBezTo>
                  <a:cubicBezTo>
                    <a:pt x="62" y="0"/>
                    <a:pt x="62" y="0"/>
                    <a:pt x="62" y="0"/>
                  </a:cubicBezTo>
                  <a:cubicBezTo>
                    <a:pt x="62" y="45"/>
                    <a:pt x="62" y="45"/>
                    <a:pt x="62" y="45"/>
                  </a:cubicBezTo>
                  <a:cubicBezTo>
                    <a:pt x="62" y="45"/>
                    <a:pt x="62" y="45"/>
                    <a:pt x="62" y="45"/>
                  </a:cubicBezTo>
                  <a:lnTo>
                    <a:pt x="0" y="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í$liḓe">
              <a:extLst>
                <a:ext uri="{FF2B5EF4-FFF2-40B4-BE49-F238E27FC236}">
                  <a16:creationId xmlns:a16="http://schemas.microsoft.com/office/drawing/2014/main" id="{7D875D1F-1AB3-4950-B200-ADC5C0A92F64}"/>
                </a:ext>
              </a:extLst>
            </p:cNvPr>
            <p:cNvSpPr/>
            <p:nvPr/>
          </p:nvSpPr>
          <p:spPr bwMode="auto">
            <a:xfrm>
              <a:off x="3937001" y="5456238"/>
              <a:ext cx="646113" cy="161925"/>
            </a:xfrm>
            <a:custGeom>
              <a:avLst/>
              <a:gdLst>
                <a:gd name="T0" fmla="*/ 22 w 32"/>
                <a:gd name="T1" fmla="*/ 0 h 8"/>
                <a:gd name="T2" fmla="*/ 16 w 32"/>
                <a:gd name="T3" fmla="*/ 0 h 8"/>
                <a:gd name="T4" fmla="*/ 9 w 32"/>
                <a:gd name="T5" fmla="*/ 0 h 8"/>
                <a:gd name="T6" fmla="*/ 0 w 32"/>
                <a:gd name="T7" fmla="*/ 8 h 8"/>
                <a:gd name="T8" fmla="*/ 16 w 32"/>
                <a:gd name="T9" fmla="*/ 8 h 8"/>
                <a:gd name="T10" fmla="*/ 32 w 32"/>
                <a:gd name="T11" fmla="*/ 8 h 8"/>
                <a:gd name="T12" fmla="*/ 22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2" y="0"/>
                  </a:moveTo>
                  <a:cubicBezTo>
                    <a:pt x="16" y="0"/>
                    <a:pt x="16" y="0"/>
                    <a:pt x="16" y="0"/>
                  </a:cubicBezTo>
                  <a:cubicBezTo>
                    <a:pt x="9" y="0"/>
                    <a:pt x="9" y="0"/>
                    <a:pt x="9" y="0"/>
                  </a:cubicBezTo>
                  <a:cubicBezTo>
                    <a:pt x="9" y="4"/>
                    <a:pt x="6" y="6"/>
                    <a:pt x="0" y="8"/>
                  </a:cubicBezTo>
                  <a:cubicBezTo>
                    <a:pt x="16" y="8"/>
                    <a:pt x="16" y="8"/>
                    <a:pt x="16" y="8"/>
                  </a:cubicBezTo>
                  <a:cubicBezTo>
                    <a:pt x="32" y="8"/>
                    <a:pt x="32" y="8"/>
                    <a:pt x="32" y="8"/>
                  </a:cubicBezTo>
                  <a:cubicBezTo>
                    <a:pt x="26" y="6"/>
                    <a:pt x="22" y="4"/>
                    <a:pt x="22" y="0"/>
                  </a:cubicBezTo>
                  <a:close/>
                </a:path>
              </a:pathLst>
            </a:custGeom>
            <a:solidFill>
              <a:srgbClr val="71A0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işlidé">
              <a:extLst>
                <a:ext uri="{FF2B5EF4-FFF2-40B4-BE49-F238E27FC236}">
                  <a16:creationId xmlns:a16="http://schemas.microsoft.com/office/drawing/2014/main" id="{140D676F-F8E5-4A92-A91D-29CFA46F199F}"/>
                </a:ext>
              </a:extLst>
            </p:cNvPr>
            <p:cNvSpPr/>
            <p:nvPr/>
          </p:nvSpPr>
          <p:spPr bwMode="auto">
            <a:xfrm>
              <a:off x="3776663" y="5618163"/>
              <a:ext cx="947738" cy="39688"/>
            </a:xfrm>
            <a:custGeom>
              <a:avLst/>
              <a:gdLst>
                <a:gd name="T0" fmla="*/ 47 w 47"/>
                <a:gd name="T1" fmla="*/ 2 h 2"/>
                <a:gd name="T2" fmla="*/ 45 w 47"/>
                <a:gd name="T3" fmla="*/ 0 h 2"/>
                <a:gd name="T4" fmla="*/ 3 w 47"/>
                <a:gd name="T5" fmla="*/ 0 h 2"/>
                <a:gd name="T6" fmla="*/ 0 w 47"/>
                <a:gd name="T7" fmla="*/ 2 h 2"/>
                <a:gd name="T8" fmla="*/ 47 w 47"/>
                <a:gd name="T9" fmla="*/ 2 h 2"/>
              </a:gdLst>
              <a:ahLst/>
              <a:cxnLst>
                <a:cxn ang="0">
                  <a:pos x="T0" y="T1"/>
                </a:cxn>
                <a:cxn ang="0">
                  <a:pos x="T2" y="T3"/>
                </a:cxn>
                <a:cxn ang="0">
                  <a:pos x="T4" y="T5"/>
                </a:cxn>
                <a:cxn ang="0">
                  <a:pos x="T6" y="T7"/>
                </a:cxn>
                <a:cxn ang="0">
                  <a:pos x="T8" y="T9"/>
                </a:cxn>
              </a:cxnLst>
              <a:rect l="0" t="0" r="r" b="b"/>
              <a:pathLst>
                <a:path w="47" h="2">
                  <a:moveTo>
                    <a:pt x="47" y="2"/>
                  </a:moveTo>
                  <a:cubicBezTo>
                    <a:pt x="47" y="1"/>
                    <a:pt x="46" y="0"/>
                    <a:pt x="45" y="0"/>
                  </a:cubicBezTo>
                  <a:cubicBezTo>
                    <a:pt x="3" y="0"/>
                    <a:pt x="3" y="0"/>
                    <a:pt x="3" y="0"/>
                  </a:cubicBezTo>
                  <a:cubicBezTo>
                    <a:pt x="2" y="0"/>
                    <a:pt x="0" y="1"/>
                    <a:pt x="0" y="2"/>
                  </a:cubicBezTo>
                  <a:lnTo>
                    <a:pt x="47" y="2"/>
                  </a:lnTo>
                  <a:close/>
                </a:path>
              </a:pathLst>
            </a:custGeom>
            <a:solidFill>
              <a:srgbClr val="9F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ïSḻidê">
              <a:extLst>
                <a:ext uri="{FF2B5EF4-FFF2-40B4-BE49-F238E27FC236}">
                  <a16:creationId xmlns:a16="http://schemas.microsoft.com/office/drawing/2014/main" id="{FC2DFB42-0F9D-4D35-B29A-274542EAAA76}"/>
                </a:ext>
              </a:extLst>
            </p:cNvPr>
            <p:cNvSpPr/>
            <p:nvPr/>
          </p:nvSpPr>
          <p:spPr bwMode="auto">
            <a:xfrm>
              <a:off x="4845051" y="5356225"/>
              <a:ext cx="41275" cy="39688"/>
            </a:xfrm>
            <a:prstGeom prst="rect">
              <a:avLst/>
            </a:prstGeom>
            <a:solidFill>
              <a:srgbClr val="009E5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3" name="íśľiďe">
              <a:extLst>
                <a:ext uri="{FF2B5EF4-FFF2-40B4-BE49-F238E27FC236}">
                  <a16:creationId xmlns:a16="http://schemas.microsoft.com/office/drawing/2014/main" id="{0D5A7A13-2BE7-44B9-B33F-08DF0B2F6E11}"/>
                </a:ext>
              </a:extLst>
            </p:cNvPr>
            <p:cNvSpPr/>
            <p:nvPr/>
          </p:nvSpPr>
          <p:spPr bwMode="auto">
            <a:xfrm>
              <a:off x="5148263" y="1217613"/>
              <a:ext cx="1895475" cy="1493838"/>
            </a:xfrm>
            <a:custGeom>
              <a:avLst/>
              <a:gdLst>
                <a:gd name="T0" fmla="*/ 91 w 94"/>
                <a:gd name="T1" fmla="*/ 74 h 74"/>
                <a:gd name="T2" fmla="*/ 3 w 94"/>
                <a:gd name="T3" fmla="*/ 74 h 74"/>
                <a:gd name="T4" fmla="*/ 0 w 94"/>
                <a:gd name="T5" fmla="*/ 71 h 74"/>
                <a:gd name="T6" fmla="*/ 0 w 94"/>
                <a:gd name="T7" fmla="*/ 3 h 74"/>
                <a:gd name="T8" fmla="*/ 3 w 94"/>
                <a:gd name="T9" fmla="*/ 0 h 74"/>
                <a:gd name="T10" fmla="*/ 91 w 94"/>
                <a:gd name="T11" fmla="*/ 0 h 74"/>
                <a:gd name="T12" fmla="*/ 94 w 94"/>
                <a:gd name="T13" fmla="*/ 3 h 74"/>
                <a:gd name="T14" fmla="*/ 94 w 94"/>
                <a:gd name="T15" fmla="*/ 71 h 74"/>
                <a:gd name="T16" fmla="*/ 91 w 94"/>
                <a:gd name="T1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74">
                  <a:moveTo>
                    <a:pt x="91" y="74"/>
                  </a:moveTo>
                  <a:cubicBezTo>
                    <a:pt x="3" y="74"/>
                    <a:pt x="3" y="74"/>
                    <a:pt x="3" y="74"/>
                  </a:cubicBezTo>
                  <a:cubicBezTo>
                    <a:pt x="1" y="74"/>
                    <a:pt x="0" y="73"/>
                    <a:pt x="0" y="71"/>
                  </a:cubicBezTo>
                  <a:cubicBezTo>
                    <a:pt x="0" y="3"/>
                    <a:pt x="0" y="3"/>
                    <a:pt x="0" y="3"/>
                  </a:cubicBezTo>
                  <a:cubicBezTo>
                    <a:pt x="0" y="1"/>
                    <a:pt x="1" y="0"/>
                    <a:pt x="3" y="0"/>
                  </a:cubicBezTo>
                  <a:cubicBezTo>
                    <a:pt x="91" y="0"/>
                    <a:pt x="91" y="0"/>
                    <a:pt x="91" y="0"/>
                  </a:cubicBezTo>
                  <a:cubicBezTo>
                    <a:pt x="92" y="0"/>
                    <a:pt x="94" y="1"/>
                    <a:pt x="94" y="3"/>
                  </a:cubicBezTo>
                  <a:cubicBezTo>
                    <a:pt x="94" y="71"/>
                    <a:pt x="94" y="71"/>
                    <a:pt x="94" y="71"/>
                  </a:cubicBezTo>
                  <a:cubicBezTo>
                    <a:pt x="94" y="73"/>
                    <a:pt x="92" y="74"/>
                    <a:pt x="91" y="74"/>
                  </a:cubicBezTo>
                  <a:close/>
                </a:path>
              </a:pathLst>
            </a:custGeom>
            <a:solidFill>
              <a:srgbClr val="9F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íṧḻíḑé">
              <a:extLst>
                <a:ext uri="{FF2B5EF4-FFF2-40B4-BE49-F238E27FC236}">
                  <a16:creationId xmlns:a16="http://schemas.microsoft.com/office/drawing/2014/main" id="{EAD93CCC-4309-4497-9D8B-813EBC3F7B8B}"/>
                </a:ext>
              </a:extLst>
            </p:cNvPr>
            <p:cNvSpPr/>
            <p:nvPr/>
          </p:nvSpPr>
          <p:spPr bwMode="auto">
            <a:xfrm>
              <a:off x="5268913" y="1319213"/>
              <a:ext cx="1633538" cy="1190625"/>
            </a:xfrm>
            <a:custGeom>
              <a:avLst/>
              <a:gdLst>
                <a:gd name="T0" fmla="*/ 80 w 81"/>
                <a:gd name="T1" fmla="*/ 59 h 59"/>
                <a:gd name="T2" fmla="*/ 1 w 81"/>
                <a:gd name="T3" fmla="*/ 59 h 59"/>
                <a:gd name="T4" fmla="*/ 0 w 81"/>
                <a:gd name="T5" fmla="*/ 58 h 59"/>
                <a:gd name="T6" fmla="*/ 0 w 81"/>
                <a:gd name="T7" fmla="*/ 1 h 59"/>
                <a:gd name="T8" fmla="*/ 1 w 81"/>
                <a:gd name="T9" fmla="*/ 0 h 59"/>
                <a:gd name="T10" fmla="*/ 80 w 81"/>
                <a:gd name="T11" fmla="*/ 0 h 59"/>
                <a:gd name="T12" fmla="*/ 81 w 81"/>
                <a:gd name="T13" fmla="*/ 1 h 59"/>
                <a:gd name="T14" fmla="*/ 81 w 81"/>
                <a:gd name="T15" fmla="*/ 58 h 59"/>
                <a:gd name="T16" fmla="*/ 80 w 81"/>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9">
                  <a:moveTo>
                    <a:pt x="80" y="59"/>
                  </a:moveTo>
                  <a:cubicBezTo>
                    <a:pt x="1" y="59"/>
                    <a:pt x="1" y="59"/>
                    <a:pt x="1" y="59"/>
                  </a:cubicBezTo>
                  <a:cubicBezTo>
                    <a:pt x="1" y="59"/>
                    <a:pt x="0" y="59"/>
                    <a:pt x="0" y="58"/>
                  </a:cubicBezTo>
                  <a:cubicBezTo>
                    <a:pt x="0" y="1"/>
                    <a:pt x="0" y="1"/>
                    <a:pt x="0" y="1"/>
                  </a:cubicBezTo>
                  <a:cubicBezTo>
                    <a:pt x="0" y="1"/>
                    <a:pt x="1" y="0"/>
                    <a:pt x="1" y="0"/>
                  </a:cubicBezTo>
                  <a:cubicBezTo>
                    <a:pt x="80" y="0"/>
                    <a:pt x="80" y="0"/>
                    <a:pt x="80" y="0"/>
                  </a:cubicBezTo>
                  <a:cubicBezTo>
                    <a:pt x="81" y="0"/>
                    <a:pt x="81" y="1"/>
                    <a:pt x="81" y="1"/>
                  </a:cubicBezTo>
                  <a:cubicBezTo>
                    <a:pt x="81" y="58"/>
                    <a:pt x="81" y="58"/>
                    <a:pt x="81" y="58"/>
                  </a:cubicBezTo>
                  <a:cubicBezTo>
                    <a:pt x="81" y="59"/>
                    <a:pt x="81" y="59"/>
                    <a:pt x="80" y="59"/>
                  </a:cubicBezTo>
                  <a:close/>
                </a:path>
              </a:pathLst>
            </a:custGeom>
            <a:solidFill>
              <a:srgbClr val="546D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ïŝḷîďê">
              <a:extLst>
                <a:ext uri="{FF2B5EF4-FFF2-40B4-BE49-F238E27FC236}">
                  <a16:creationId xmlns:a16="http://schemas.microsoft.com/office/drawing/2014/main" id="{D3EB8FE5-8F44-4ABD-8044-630495E106F6}"/>
                </a:ext>
              </a:extLst>
            </p:cNvPr>
            <p:cNvSpPr/>
            <p:nvPr/>
          </p:nvSpPr>
          <p:spPr bwMode="auto">
            <a:xfrm>
              <a:off x="5289551" y="1339850"/>
              <a:ext cx="1593850" cy="1149350"/>
            </a:xfrm>
            <a:custGeom>
              <a:avLst/>
              <a:gdLst>
                <a:gd name="T0" fmla="*/ 0 w 79"/>
                <a:gd name="T1" fmla="*/ 57 h 57"/>
                <a:gd name="T2" fmla="*/ 0 w 79"/>
                <a:gd name="T3" fmla="*/ 57 h 57"/>
                <a:gd name="T4" fmla="*/ 0 w 79"/>
                <a:gd name="T5" fmla="*/ 0 h 57"/>
                <a:gd name="T6" fmla="*/ 0 w 79"/>
                <a:gd name="T7" fmla="*/ 0 h 57"/>
                <a:gd name="T8" fmla="*/ 79 w 79"/>
                <a:gd name="T9" fmla="*/ 0 h 57"/>
                <a:gd name="T10" fmla="*/ 79 w 79"/>
                <a:gd name="T11" fmla="*/ 0 h 57"/>
                <a:gd name="T12" fmla="*/ 79 w 79"/>
                <a:gd name="T13" fmla="*/ 57 h 57"/>
                <a:gd name="T14" fmla="*/ 79 w 79"/>
                <a:gd name="T15" fmla="*/ 57 h 57"/>
                <a:gd name="T16" fmla="*/ 0 w 79"/>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57">
                  <a:moveTo>
                    <a:pt x="0" y="57"/>
                  </a:moveTo>
                  <a:cubicBezTo>
                    <a:pt x="0" y="57"/>
                    <a:pt x="0" y="57"/>
                    <a:pt x="0" y="57"/>
                  </a:cubicBezTo>
                  <a:cubicBezTo>
                    <a:pt x="0" y="0"/>
                    <a:pt x="0" y="0"/>
                    <a:pt x="0" y="0"/>
                  </a:cubicBezTo>
                  <a:cubicBezTo>
                    <a:pt x="0" y="0"/>
                    <a:pt x="0" y="0"/>
                    <a:pt x="0" y="0"/>
                  </a:cubicBezTo>
                  <a:cubicBezTo>
                    <a:pt x="79" y="0"/>
                    <a:pt x="79" y="0"/>
                    <a:pt x="79" y="0"/>
                  </a:cubicBezTo>
                  <a:cubicBezTo>
                    <a:pt x="79" y="0"/>
                    <a:pt x="79" y="0"/>
                    <a:pt x="79" y="0"/>
                  </a:cubicBezTo>
                  <a:cubicBezTo>
                    <a:pt x="79" y="57"/>
                    <a:pt x="79" y="57"/>
                    <a:pt x="79" y="57"/>
                  </a:cubicBezTo>
                  <a:cubicBezTo>
                    <a:pt x="79" y="57"/>
                    <a:pt x="79" y="57"/>
                    <a:pt x="79" y="57"/>
                  </a:cubicBezTo>
                  <a:lnTo>
                    <a:pt x="0" y="5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iṧḷïḍe">
              <a:extLst>
                <a:ext uri="{FF2B5EF4-FFF2-40B4-BE49-F238E27FC236}">
                  <a16:creationId xmlns:a16="http://schemas.microsoft.com/office/drawing/2014/main" id="{98A0E448-0582-4BA5-8840-413B88DC108C}"/>
                </a:ext>
              </a:extLst>
            </p:cNvPr>
            <p:cNvSpPr/>
            <p:nvPr/>
          </p:nvSpPr>
          <p:spPr bwMode="auto">
            <a:xfrm>
              <a:off x="5289551" y="1339850"/>
              <a:ext cx="1593850" cy="1149350"/>
            </a:xfrm>
            <a:custGeom>
              <a:avLst/>
              <a:gdLst>
                <a:gd name="T0" fmla="*/ 0 w 79"/>
                <a:gd name="T1" fmla="*/ 57 h 57"/>
                <a:gd name="T2" fmla="*/ 0 w 79"/>
                <a:gd name="T3" fmla="*/ 57 h 57"/>
                <a:gd name="T4" fmla="*/ 79 w 79"/>
                <a:gd name="T5" fmla="*/ 0 h 57"/>
                <a:gd name="T6" fmla="*/ 79 w 79"/>
                <a:gd name="T7" fmla="*/ 0 h 57"/>
                <a:gd name="T8" fmla="*/ 79 w 79"/>
                <a:gd name="T9" fmla="*/ 57 h 57"/>
                <a:gd name="T10" fmla="*/ 79 w 79"/>
                <a:gd name="T11" fmla="*/ 57 h 57"/>
                <a:gd name="T12" fmla="*/ 0 w 79"/>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79" h="57">
                  <a:moveTo>
                    <a:pt x="0" y="57"/>
                  </a:moveTo>
                  <a:cubicBezTo>
                    <a:pt x="0" y="57"/>
                    <a:pt x="0" y="57"/>
                    <a:pt x="0" y="57"/>
                  </a:cubicBezTo>
                  <a:cubicBezTo>
                    <a:pt x="79" y="0"/>
                    <a:pt x="79" y="0"/>
                    <a:pt x="79" y="0"/>
                  </a:cubicBezTo>
                  <a:cubicBezTo>
                    <a:pt x="79" y="0"/>
                    <a:pt x="79" y="0"/>
                    <a:pt x="79" y="0"/>
                  </a:cubicBezTo>
                  <a:cubicBezTo>
                    <a:pt x="79" y="57"/>
                    <a:pt x="79" y="57"/>
                    <a:pt x="79" y="57"/>
                  </a:cubicBezTo>
                  <a:cubicBezTo>
                    <a:pt x="79" y="57"/>
                    <a:pt x="79" y="57"/>
                    <a:pt x="79" y="57"/>
                  </a:cubicBezTo>
                  <a:lnTo>
                    <a:pt x="0"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227" name="îṥḻîḑè">
              <a:extLst>
                <a:ext uri="{FF2B5EF4-FFF2-40B4-BE49-F238E27FC236}">
                  <a16:creationId xmlns:a16="http://schemas.microsoft.com/office/drawing/2014/main" id="{3995316D-46BA-4190-B2D9-1FE6CB5A484B}"/>
                </a:ext>
              </a:extLst>
            </p:cNvPr>
            <p:cNvSpPr/>
            <p:nvPr/>
          </p:nvSpPr>
          <p:spPr bwMode="auto">
            <a:xfrm>
              <a:off x="5672138" y="2711450"/>
              <a:ext cx="827088" cy="201613"/>
            </a:xfrm>
            <a:custGeom>
              <a:avLst/>
              <a:gdLst>
                <a:gd name="T0" fmla="*/ 29 w 41"/>
                <a:gd name="T1" fmla="*/ 0 h 10"/>
                <a:gd name="T2" fmla="*/ 21 w 41"/>
                <a:gd name="T3" fmla="*/ 0 h 10"/>
                <a:gd name="T4" fmla="*/ 12 w 41"/>
                <a:gd name="T5" fmla="*/ 0 h 10"/>
                <a:gd name="T6" fmla="*/ 0 w 41"/>
                <a:gd name="T7" fmla="*/ 10 h 10"/>
                <a:gd name="T8" fmla="*/ 21 w 41"/>
                <a:gd name="T9" fmla="*/ 10 h 10"/>
                <a:gd name="T10" fmla="*/ 41 w 41"/>
                <a:gd name="T11" fmla="*/ 10 h 10"/>
                <a:gd name="T12" fmla="*/ 29 w 4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1" h="10">
                  <a:moveTo>
                    <a:pt x="29" y="0"/>
                  </a:moveTo>
                  <a:cubicBezTo>
                    <a:pt x="21" y="0"/>
                    <a:pt x="21" y="0"/>
                    <a:pt x="21" y="0"/>
                  </a:cubicBezTo>
                  <a:cubicBezTo>
                    <a:pt x="12" y="0"/>
                    <a:pt x="12" y="0"/>
                    <a:pt x="12" y="0"/>
                  </a:cubicBezTo>
                  <a:cubicBezTo>
                    <a:pt x="12" y="5"/>
                    <a:pt x="8" y="8"/>
                    <a:pt x="0" y="10"/>
                  </a:cubicBezTo>
                  <a:cubicBezTo>
                    <a:pt x="21" y="10"/>
                    <a:pt x="21" y="10"/>
                    <a:pt x="21" y="10"/>
                  </a:cubicBezTo>
                  <a:cubicBezTo>
                    <a:pt x="41" y="10"/>
                    <a:pt x="41" y="10"/>
                    <a:pt x="41" y="10"/>
                  </a:cubicBezTo>
                  <a:cubicBezTo>
                    <a:pt x="33" y="8"/>
                    <a:pt x="29" y="5"/>
                    <a:pt x="29" y="0"/>
                  </a:cubicBezTo>
                  <a:close/>
                </a:path>
              </a:pathLst>
            </a:custGeom>
            <a:solidFill>
              <a:srgbClr val="71A0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ïṩlîḓê">
              <a:extLst>
                <a:ext uri="{FF2B5EF4-FFF2-40B4-BE49-F238E27FC236}">
                  <a16:creationId xmlns:a16="http://schemas.microsoft.com/office/drawing/2014/main" id="{F580A6BC-AE57-4220-9C96-01B852A1AA43}"/>
                </a:ext>
              </a:extLst>
            </p:cNvPr>
            <p:cNvSpPr/>
            <p:nvPr/>
          </p:nvSpPr>
          <p:spPr bwMode="auto">
            <a:xfrm>
              <a:off x="5491163" y="2913063"/>
              <a:ext cx="1190625" cy="60325"/>
            </a:xfrm>
            <a:custGeom>
              <a:avLst/>
              <a:gdLst>
                <a:gd name="T0" fmla="*/ 59 w 59"/>
                <a:gd name="T1" fmla="*/ 3 h 3"/>
                <a:gd name="T2" fmla="*/ 56 w 59"/>
                <a:gd name="T3" fmla="*/ 0 h 3"/>
                <a:gd name="T4" fmla="*/ 3 w 59"/>
                <a:gd name="T5" fmla="*/ 0 h 3"/>
                <a:gd name="T6" fmla="*/ 0 w 59"/>
                <a:gd name="T7" fmla="*/ 3 h 3"/>
                <a:gd name="T8" fmla="*/ 59 w 59"/>
                <a:gd name="T9" fmla="*/ 3 h 3"/>
              </a:gdLst>
              <a:ahLst/>
              <a:cxnLst>
                <a:cxn ang="0">
                  <a:pos x="T0" y="T1"/>
                </a:cxn>
                <a:cxn ang="0">
                  <a:pos x="T2" y="T3"/>
                </a:cxn>
                <a:cxn ang="0">
                  <a:pos x="T4" y="T5"/>
                </a:cxn>
                <a:cxn ang="0">
                  <a:pos x="T6" y="T7"/>
                </a:cxn>
                <a:cxn ang="0">
                  <a:pos x="T8" y="T9"/>
                </a:cxn>
              </a:cxnLst>
              <a:rect l="0" t="0" r="r" b="b"/>
              <a:pathLst>
                <a:path w="59" h="3">
                  <a:moveTo>
                    <a:pt x="59" y="3"/>
                  </a:moveTo>
                  <a:cubicBezTo>
                    <a:pt x="59" y="1"/>
                    <a:pt x="58" y="0"/>
                    <a:pt x="56" y="0"/>
                  </a:cubicBezTo>
                  <a:cubicBezTo>
                    <a:pt x="3" y="0"/>
                    <a:pt x="3" y="0"/>
                    <a:pt x="3" y="0"/>
                  </a:cubicBezTo>
                  <a:cubicBezTo>
                    <a:pt x="1" y="0"/>
                    <a:pt x="0" y="1"/>
                    <a:pt x="0" y="3"/>
                  </a:cubicBezTo>
                  <a:lnTo>
                    <a:pt x="59" y="3"/>
                  </a:lnTo>
                  <a:close/>
                </a:path>
              </a:pathLst>
            </a:custGeom>
            <a:solidFill>
              <a:srgbClr val="9F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i$liḓê">
              <a:extLst>
                <a:ext uri="{FF2B5EF4-FFF2-40B4-BE49-F238E27FC236}">
                  <a16:creationId xmlns:a16="http://schemas.microsoft.com/office/drawing/2014/main" id="{A78EB3FF-CBB4-4012-8E25-AC5C8950B271}"/>
                </a:ext>
              </a:extLst>
            </p:cNvPr>
            <p:cNvSpPr/>
            <p:nvPr/>
          </p:nvSpPr>
          <p:spPr bwMode="auto">
            <a:xfrm>
              <a:off x="6823076" y="2590800"/>
              <a:ext cx="79375" cy="39688"/>
            </a:xfrm>
            <a:prstGeom prst="rect">
              <a:avLst/>
            </a:prstGeom>
            <a:solidFill>
              <a:srgbClr val="009E5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Tree>
    <p:extLst>
      <p:ext uri="{BB962C8B-B14F-4D97-AF65-F5344CB8AC3E}">
        <p14:creationId xmlns:p14="http://schemas.microsoft.com/office/powerpoint/2010/main" val="584270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id="{99837094-545E-4256-82E1-731FF05D4584}"/>
              </a:ext>
            </a:extLst>
          </p:cNvPr>
          <p:cNvGrpSpPr/>
          <p:nvPr/>
        </p:nvGrpSpPr>
        <p:grpSpPr>
          <a:xfrm>
            <a:off x="2078904" y="1339519"/>
            <a:ext cx="6579904" cy="4354169"/>
            <a:chOff x="3581133" y="1330190"/>
            <a:chExt cx="4320000" cy="3718118"/>
          </a:xfrm>
        </p:grpSpPr>
        <p:sp>
          <p:nvSpPr>
            <p:cNvPr id="6" name="ïsḻíḑè">
              <a:extLst>
                <a:ext uri="{FF2B5EF4-FFF2-40B4-BE49-F238E27FC236}">
                  <a16:creationId xmlns:a16="http://schemas.microsoft.com/office/drawing/2014/main" id="{33A3E27C-7B49-4965-BB78-03565575B84C}"/>
                </a:ext>
              </a:extLst>
            </p:cNvPr>
            <p:cNvSpPr txBox="1"/>
            <p:nvPr/>
          </p:nvSpPr>
          <p:spPr>
            <a:xfrm>
              <a:off x="3581133" y="1358965"/>
              <a:ext cx="466794" cy="461665"/>
            </a:xfrm>
            <a:prstGeom prst="rect">
              <a:avLst/>
            </a:prstGeom>
            <a:noFill/>
          </p:spPr>
          <p:txBody>
            <a:bodyPr wrap="none" anchor="ctr">
              <a:noAutofit/>
            </a:bodyPr>
            <a:lstStyle/>
            <a:p>
              <a:pPr algn="ctr"/>
              <a:r>
                <a:rPr lang="en-US" altLang="zh-CN" sz="3600" dirty="0">
                  <a:solidFill>
                    <a:srgbClr val="0F6D9E"/>
                  </a:solidFill>
                  <a:latin typeface="Impact" panose="020B0806030902050204" pitchFamily="34" charset="0"/>
                </a:rPr>
                <a:t>01</a:t>
              </a:r>
            </a:p>
          </p:txBody>
        </p:sp>
        <p:cxnSp>
          <p:nvCxnSpPr>
            <p:cNvPr id="7" name="直接连接符 6">
              <a:extLst>
                <a:ext uri="{FF2B5EF4-FFF2-40B4-BE49-F238E27FC236}">
                  <a16:creationId xmlns:a16="http://schemas.microsoft.com/office/drawing/2014/main" id="{1CA09406-80F9-4CD8-8064-5F2199567E6F}"/>
                </a:ext>
              </a:extLst>
            </p:cNvPr>
            <p:cNvCxnSpPr/>
            <p:nvPr/>
          </p:nvCxnSpPr>
          <p:spPr>
            <a:xfrm>
              <a:off x="4179599" y="1330190"/>
              <a:ext cx="0" cy="519214"/>
            </a:xfrm>
            <a:prstGeom prst="line">
              <a:avLst/>
            </a:prstGeom>
            <a:ln w="28575">
              <a:solidFill>
                <a:srgbClr val="0F6D9E"/>
              </a:solidFill>
            </a:ln>
          </p:spPr>
          <p:style>
            <a:lnRef idx="1">
              <a:schemeClr val="accent1"/>
            </a:lnRef>
            <a:fillRef idx="0">
              <a:schemeClr val="accent1"/>
            </a:fillRef>
            <a:effectRef idx="0">
              <a:schemeClr val="accent1"/>
            </a:effectRef>
            <a:fontRef idx="minor">
              <a:schemeClr val="tx1"/>
            </a:fontRef>
          </p:style>
        </p:cxnSp>
        <p:sp>
          <p:nvSpPr>
            <p:cNvPr id="9" name="ï$ļïdè">
              <a:extLst>
                <a:ext uri="{FF2B5EF4-FFF2-40B4-BE49-F238E27FC236}">
                  <a16:creationId xmlns:a16="http://schemas.microsoft.com/office/drawing/2014/main" id="{4D5C24C6-4DD0-4193-AD42-019C1134797B}"/>
                </a:ext>
              </a:extLst>
            </p:cNvPr>
            <p:cNvSpPr txBox="1"/>
            <p:nvPr/>
          </p:nvSpPr>
          <p:spPr bwMode="auto">
            <a:xfrm>
              <a:off x="4284453" y="1414334"/>
              <a:ext cx="3610267" cy="35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2400" b="1" dirty="0"/>
                <a:t>教育统计工作概述</a:t>
              </a:r>
            </a:p>
          </p:txBody>
        </p:sp>
        <p:sp>
          <p:nvSpPr>
            <p:cNvPr id="10" name="işļïḋê">
              <a:extLst>
                <a:ext uri="{FF2B5EF4-FFF2-40B4-BE49-F238E27FC236}">
                  <a16:creationId xmlns:a16="http://schemas.microsoft.com/office/drawing/2014/main" id="{E5BFB403-D112-4CA8-A8B6-6A3D5A4877EF}"/>
                </a:ext>
              </a:extLst>
            </p:cNvPr>
            <p:cNvSpPr txBox="1"/>
            <p:nvPr/>
          </p:nvSpPr>
          <p:spPr>
            <a:xfrm>
              <a:off x="3581133" y="2158691"/>
              <a:ext cx="503663" cy="461665"/>
            </a:xfrm>
            <a:prstGeom prst="rect">
              <a:avLst/>
            </a:prstGeom>
            <a:noFill/>
          </p:spPr>
          <p:txBody>
            <a:bodyPr wrap="none" anchor="ctr">
              <a:noAutofit/>
            </a:bodyPr>
            <a:lstStyle/>
            <a:p>
              <a:pPr algn="ctr"/>
              <a:r>
                <a:rPr lang="en-US" altLang="zh-CN" sz="3600" dirty="0">
                  <a:solidFill>
                    <a:srgbClr val="5B9BD5"/>
                  </a:solidFill>
                  <a:latin typeface="Impact" panose="020B0806030902050204" pitchFamily="34" charset="0"/>
                </a:rPr>
                <a:t>02</a:t>
              </a:r>
            </a:p>
          </p:txBody>
        </p:sp>
        <p:cxnSp>
          <p:nvCxnSpPr>
            <p:cNvPr id="11" name="直接连接符 10">
              <a:extLst>
                <a:ext uri="{FF2B5EF4-FFF2-40B4-BE49-F238E27FC236}">
                  <a16:creationId xmlns:a16="http://schemas.microsoft.com/office/drawing/2014/main" id="{6A0C2696-72FE-46F6-A01E-D355BFFFCBF6}"/>
                </a:ext>
              </a:extLst>
            </p:cNvPr>
            <p:cNvCxnSpPr/>
            <p:nvPr/>
          </p:nvCxnSpPr>
          <p:spPr>
            <a:xfrm>
              <a:off x="4198033" y="2129916"/>
              <a:ext cx="0" cy="519214"/>
            </a:xfrm>
            <a:prstGeom prst="line">
              <a:avLst/>
            </a:prstGeom>
            <a:ln w="28575" cap="flat" cmpd="sng" algn="ctr">
              <a:solidFill>
                <a:srgbClr val="5B9BD5"/>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îṩļíḍê">
              <a:extLst>
                <a:ext uri="{FF2B5EF4-FFF2-40B4-BE49-F238E27FC236}">
                  <a16:creationId xmlns:a16="http://schemas.microsoft.com/office/drawing/2014/main" id="{4D5C24C6-4DD0-4193-AD42-019C1134797B}"/>
                </a:ext>
              </a:extLst>
            </p:cNvPr>
            <p:cNvSpPr txBox="1"/>
            <p:nvPr/>
          </p:nvSpPr>
          <p:spPr bwMode="auto">
            <a:xfrm>
              <a:off x="4290866" y="2214060"/>
              <a:ext cx="3610267" cy="35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2400" b="1" dirty="0"/>
                <a:t>教育事业统计调查制度</a:t>
              </a:r>
            </a:p>
          </p:txBody>
        </p:sp>
        <p:sp>
          <p:nvSpPr>
            <p:cNvPr id="14" name="iśḷíḑe">
              <a:extLst>
                <a:ext uri="{FF2B5EF4-FFF2-40B4-BE49-F238E27FC236}">
                  <a16:creationId xmlns:a16="http://schemas.microsoft.com/office/drawing/2014/main" id="{A73CAE85-F8EB-4261-AD87-644F3DFBCCF6}"/>
                </a:ext>
              </a:extLst>
            </p:cNvPr>
            <p:cNvSpPr txBox="1"/>
            <p:nvPr/>
          </p:nvSpPr>
          <p:spPr>
            <a:xfrm>
              <a:off x="3581133" y="2958417"/>
              <a:ext cx="513282" cy="461665"/>
            </a:xfrm>
            <a:prstGeom prst="rect">
              <a:avLst/>
            </a:prstGeom>
            <a:noFill/>
          </p:spPr>
          <p:txBody>
            <a:bodyPr wrap="none" anchor="ctr">
              <a:noAutofit/>
            </a:bodyPr>
            <a:lstStyle/>
            <a:p>
              <a:pPr algn="ctr"/>
              <a:r>
                <a:rPr lang="en-US" altLang="zh-CN" sz="3600" dirty="0">
                  <a:solidFill>
                    <a:srgbClr val="0F6D9E"/>
                  </a:solidFill>
                  <a:latin typeface="Impact" panose="020B0806030902050204" pitchFamily="34" charset="0"/>
                </a:rPr>
                <a:t>03</a:t>
              </a:r>
            </a:p>
          </p:txBody>
        </p:sp>
        <p:cxnSp>
          <p:nvCxnSpPr>
            <p:cNvPr id="15" name="直接连接符 14">
              <a:extLst>
                <a:ext uri="{FF2B5EF4-FFF2-40B4-BE49-F238E27FC236}">
                  <a16:creationId xmlns:a16="http://schemas.microsoft.com/office/drawing/2014/main" id="{1BDFB946-A16A-43D5-BFFC-3558B447272B}"/>
                </a:ext>
              </a:extLst>
            </p:cNvPr>
            <p:cNvCxnSpPr/>
            <p:nvPr/>
          </p:nvCxnSpPr>
          <p:spPr>
            <a:xfrm>
              <a:off x="4202843" y="2929642"/>
              <a:ext cx="0" cy="519214"/>
            </a:xfrm>
            <a:prstGeom prst="line">
              <a:avLst/>
            </a:prstGeom>
            <a:ln w="28575" cap="flat" cmpd="sng" algn="ctr">
              <a:solidFill>
                <a:srgbClr val="4472C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ísḷiḍè">
              <a:extLst>
                <a:ext uri="{FF2B5EF4-FFF2-40B4-BE49-F238E27FC236}">
                  <a16:creationId xmlns:a16="http://schemas.microsoft.com/office/drawing/2014/main" id="{4D5C24C6-4DD0-4193-AD42-019C1134797B}"/>
                </a:ext>
              </a:extLst>
            </p:cNvPr>
            <p:cNvSpPr txBox="1"/>
            <p:nvPr/>
          </p:nvSpPr>
          <p:spPr bwMode="auto">
            <a:xfrm>
              <a:off x="4290865" y="3013786"/>
              <a:ext cx="3610267" cy="35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2400" b="1" dirty="0"/>
                <a:t>中国教育监测与评价统计指标体系</a:t>
              </a:r>
            </a:p>
          </p:txBody>
        </p:sp>
        <p:sp>
          <p:nvSpPr>
            <p:cNvPr id="18" name="ïsḻiďè">
              <a:extLst>
                <a:ext uri="{FF2B5EF4-FFF2-40B4-BE49-F238E27FC236}">
                  <a16:creationId xmlns:a16="http://schemas.microsoft.com/office/drawing/2014/main" id="{B74B76E7-858F-40EE-BE2D-D7D9FACC2761}"/>
                </a:ext>
              </a:extLst>
            </p:cNvPr>
            <p:cNvSpPr txBox="1"/>
            <p:nvPr/>
          </p:nvSpPr>
          <p:spPr>
            <a:xfrm>
              <a:off x="3581133" y="3758143"/>
              <a:ext cx="503663" cy="461665"/>
            </a:xfrm>
            <a:prstGeom prst="rect">
              <a:avLst/>
            </a:prstGeom>
            <a:noFill/>
          </p:spPr>
          <p:txBody>
            <a:bodyPr wrap="none" anchor="ctr">
              <a:noAutofit/>
            </a:bodyPr>
            <a:lstStyle/>
            <a:p>
              <a:pPr algn="ctr"/>
              <a:r>
                <a:rPr lang="en-US" altLang="zh-CN" sz="3600" dirty="0">
                  <a:solidFill>
                    <a:srgbClr val="5B9BD5"/>
                  </a:solidFill>
                  <a:latin typeface="Impact" panose="020B0806030902050204" pitchFamily="34" charset="0"/>
                </a:rPr>
                <a:t>04</a:t>
              </a:r>
            </a:p>
          </p:txBody>
        </p:sp>
        <p:cxnSp>
          <p:nvCxnSpPr>
            <p:cNvPr id="19" name="直接连接符 18">
              <a:extLst>
                <a:ext uri="{FF2B5EF4-FFF2-40B4-BE49-F238E27FC236}">
                  <a16:creationId xmlns:a16="http://schemas.microsoft.com/office/drawing/2014/main" id="{AE64DF07-940F-4975-8CB5-E01CBE6A9C85}"/>
                </a:ext>
              </a:extLst>
            </p:cNvPr>
            <p:cNvCxnSpPr/>
            <p:nvPr/>
          </p:nvCxnSpPr>
          <p:spPr>
            <a:xfrm>
              <a:off x="4198033" y="3729368"/>
              <a:ext cx="0" cy="519214"/>
            </a:xfrm>
            <a:prstGeom prst="line">
              <a:avLst/>
            </a:prstGeom>
            <a:ln w="28575" cap="flat" cmpd="sng" algn="ctr">
              <a:solidFill>
                <a:srgbClr val="5B9BD5"/>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íṩḷîďé">
              <a:extLst>
                <a:ext uri="{FF2B5EF4-FFF2-40B4-BE49-F238E27FC236}">
                  <a16:creationId xmlns:a16="http://schemas.microsoft.com/office/drawing/2014/main" id="{4D5C24C6-4DD0-4193-AD42-019C1134797B}"/>
                </a:ext>
              </a:extLst>
            </p:cNvPr>
            <p:cNvSpPr txBox="1"/>
            <p:nvPr/>
          </p:nvSpPr>
          <p:spPr bwMode="auto">
            <a:xfrm>
              <a:off x="4284452" y="3813512"/>
              <a:ext cx="3610267" cy="35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2400" b="1" dirty="0"/>
                <a:t>学校（机构）代码</a:t>
              </a:r>
            </a:p>
          </p:txBody>
        </p:sp>
        <p:sp>
          <p:nvSpPr>
            <p:cNvPr id="22" name="îṧľîḍé">
              <a:extLst>
                <a:ext uri="{FF2B5EF4-FFF2-40B4-BE49-F238E27FC236}">
                  <a16:creationId xmlns:a16="http://schemas.microsoft.com/office/drawing/2014/main" id="{B28C484E-EB30-43A1-B7F2-C751B9AD7A97}"/>
                </a:ext>
              </a:extLst>
            </p:cNvPr>
            <p:cNvSpPr txBox="1"/>
            <p:nvPr/>
          </p:nvSpPr>
          <p:spPr>
            <a:xfrm>
              <a:off x="3581133" y="4557869"/>
              <a:ext cx="514885" cy="461665"/>
            </a:xfrm>
            <a:prstGeom prst="rect">
              <a:avLst/>
            </a:prstGeom>
            <a:noFill/>
          </p:spPr>
          <p:txBody>
            <a:bodyPr wrap="none" anchor="ctr">
              <a:noAutofit/>
            </a:bodyPr>
            <a:lstStyle/>
            <a:p>
              <a:pPr algn="ctr"/>
              <a:r>
                <a:rPr lang="en-US" altLang="zh-CN" sz="3600" dirty="0">
                  <a:solidFill>
                    <a:srgbClr val="0F6D9E"/>
                  </a:solidFill>
                  <a:latin typeface="Impact" panose="020B0806030902050204" pitchFamily="34" charset="0"/>
                </a:rPr>
                <a:t>05</a:t>
              </a:r>
            </a:p>
          </p:txBody>
        </p:sp>
        <p:cxnSp>
          <p:nvCxnSpPr>
            <p:cNvPr id="23" name="直接连接符 22">
              <a:extLst>
                <a:ext uri="{FF2B5EF4-FFF2-40B4-BE49-F238E27FC236}">
                  <a16:creationId xmlns:a16="http://schemas.microsoft.com/office/drawing/2014/main" id="{23969739-1702-4D41-BC72-8FCEBC45D93D}"/>
                </a:ext>
              </a:extLst>
            </p:cNvPr>
            <p:cNvCxnSpPr/>
            <p:nvPr/>
          </p:nvCxnSpPr>
          <p:spPr>
            <a:xfrm>
              <a:off x="4203644" y="4529094"/>
              <a:ext cx="0" cy="519214"/>
            </a:xfrm>
            <a:prstGeom prst="line">
              <a:avLst/>
            </a:prstGeom>
            <a:ln w="28575" cap="flat" cmpd="sng" algn="ctr">
              <a:solidFill>
                <a:srgbClr val="4472C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íṣ1iḓè">
              <a:extLst>
                <a:ext uri="{FF2B5EF4-FFF2-40B4-BE49-F238E27FC236}">
                  <a16:creationId xmlns:a16="http://schemas.microsoft.com/office/drawing/2014/main" id="{4D5C24C6-4DD0-4193-AD42-019C1134797B}"/>
                </a:ext>
              </a:extLst>
            </p:cNvPr>
            <p:cNvSpPr txBox="1"/>
            <p:nvPr/>
          </p:nvSpPr>
          <p:spPr bwMode="auto">
            <a:xfrm>
              <a:off x="4290864" y="4613238"/>
              <a:ext cx="3610267" cy="35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fontScale="92500"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2400" b="1" dirty="0"/>
                <a:t>2019</a:t>
              </a:r>
              <a:r>
                <a:rPr lang="zh-CN" altLang="en-US" sz="2400" b="1" dirty="0"/>
                <a:t>年教育事业统计调查制度修订</a:t>
              </a:r>
            </a:p>
          </p:txBody>
        </p:sp>
      </p:grpSp>
      <p:grpSp>
        <p:nvGrpSpPr>
          <p:cNvPr id="39" name="组合 38">
            <a:extLst>
              <a:ext uri="{FF2B5EF4-FFF2-40B4-BE49-F238E27FC236}">
                <a16:creationId xmlns:a16="http://schemas.microsoft.com/office/drawing/2014/main" id="{A019E4B5-9B40-4F3F-BA38-B5A56B491ECD}"/>
              </a:ext>
            </a:extLst>
          </p:cNvPr>
          <p:cNvGrpSpPr/>
          <p:nvPr/>
        </p:nvGrpSpPr>
        <p:grpSpPr>
          <a:xfrm>
            <a:off x="0" y="240001"/>
            <a:ext cx="12194072" cy="523220"/>
            <a:chOff x="0" y="240001"/>
            <a:chExt cx="12194072" cy="523220"/>
          </a:xfrm>
        </p:grpSpPr>
        <p:grpSp>
          <p:nvGrpSpPr>
            <p:cNvPr id="31" name="组合 30">
              <a:extLst>
                <a:ext uri="{FF2B5EF4-FFF2-40B4-BE49-F238E27FC236}">
                  <a16:creationId xmlns:a16="http://schemas.microsoft.com/office/drawing/2014/main" id="{171990AF-5FCE-4169-8DB4-0E1DC3F8C7DC}"/>
                </a:ext>
              </a:extLst>
            </p:cNvPr>
            <p:cNvGrpSpPr/>
            <p:nvPr/>
          </p:nvGrpSpPr>
          <p:grpSpPr>
            <a:xfrm>
              <a:off x="0" y="240001"/>
              <a:ext cx="11582204" cy="523220"/>
              <a:chOff x="1" y="378896"/>
              <a:chExt cx="11582203" cy="523220"/>
            </a:xfrm>
          </p:grpSpPr>
          <p:sp>
            <p:nvSpPr>
              <p:cNvPr id="32" name="文本框 31">
                <a:extLst>
                  <a:ext uri="{FF2B5EF4-FFF2-40B4-BE49-F238E27FC236}">
                    <a16:creationId xmlns:a16="http://schemas.microsoft.com/office/drawing/2014/main" id="{D1DB0B12-C538-4630-98E8-A79F6BD1ECA5}"/>
                  </a:ext>
                </a:extLst>
              </p:cNvPr>
              <p:cNvSpPr txBox="1"/>
              <p:nvPr/>
            </p:nvSpPr>
            <p:spPr>
              <a:xfrm>
                <a:off x="611871" y="378896"/>
                <a:ext cx="10970333"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目  录</a:t>
                </a:r>
              </a:p>
            </p:txBody>
          </p:sp>
          <p:grpSp>
            <p:nvGrpSpPr>
              <p:cNvPr id="33" name="组合 32">
                <a:extLst>
                  <a:ext uri="{FF2B5EF4-FFF2-40B4-BE49-F238E27FC236}">
                    <a16:creationId xmlns:a16="http://schemas.microsoft.com/office/drawing/2014/main" id="{BAC315C2-4FBF-4680-8ED1-072C90245481}"/>
                  </a:ext>
                </a:extLst>
              </p:cNvPr>
              <p:cNvGrpSpPr/>
              <p:nvPr/>
            </p:nvGrpSpPr>
            <p:grpSpPr>
              <a:xfrm>
                <a:off x="1" y="425063"/>
                <a:ext cx="529962" cy="430887"/>
                <a:chOff x="1" y="363398"/>
                <a:chExt cx="529962" cy="430887"/>
              </a:xfrm>
            </p:grpSpPr>
            <p:sp>
              <p:nvSpPr>
                <p:cNvPr id="34" name="矩形 33">
                  <a:extLst>
                    <a:ext uri="{FF2B5EF4-FFF2-40B4-BE49-F238E27FC236}">
                      <a16:creationId xmlns:a16="http://schemas.microsoft.com/office/drawing/2014/main" id="{04850D70-BFAB-4044-AC65-9AAA16F64C95}"/>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5" name="矩形 34">
                  <a:extLst>
                    <a:ext uri="{FF2B5EF4-FFF2-40B4-BE49-F238E27FC236}">
                      <a16:creationId xmlns:a16="http://schemas.microsoft.com/office/drawing/2014/main" id="{6783AC2E-74A0-40BA-81D0-807F69EF19F8}"/>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840BA1D7-1542-4CDC-8AB3-E6FDC64BBEE0}"/>
                </a:ext>
              </a:extLst>
            </p:cNvPr>
            <p:cNvGrpSpPr/>
            <p:nvPr/>
          </p:nvGrpSpPr>
          <p:grpSpPr>
            <a:xfrm rot="10800000">
              <a:off x="11664110" y="286167"/>
              <a:ext cx="529962" cy="430887"/>
              <a:chOff x="152400" y="438568"/>
              <a:chExt cx="529962" cy="430887"/>
            </a:xfrm>
          </p:grpSpPr>
          <p:sp>
            <p:nvSpPr>
              <p:cNvPr id="36" name="矩形 35">
                <a:extLst>
                  <a:ext uri="{FF2B5EF4-FFF2-40B4-BE49-F238E27FC236}">
                    <a16:creationId xmlns:a16="http://schemas.microsoft.com/office/drawing/2014/main" id="{5F334E12-6F3E-4524-8767-3A223C67D9D9}"/>
                  </a:ext>
                </a:extLst>
              </p:cNvPr>
              <p:cNvSpPr/>
              <p:nvPr/>
            </p:nvSpPr>
            <p:spPr>
              <a:xfrm>
                <a:off x="152400" y="43856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7" name="矩形 36">
                <a:extLst>
                  <a:ext uri="{FF2B5EF4-FFF2-40B4-BE49-F238E27FC236}">
                    <a16:creationId xmlns:a16="http://schemas.microsoft.com/office/drawing/2014/main" id="{9078CB6A-0BCC-4DF1-8668-849A89F32C3E}"/>
                  </a:ext>
                </a:extLst>
              </p:cNvPr>
              <p:cNvSpPr/>
              <p:nvPr/>
            </p:nvSpPr>
            <p:spPr>
              <a:xfrm>
                <a:off x="547449" y="43856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sp>
        <p:nvSpPr>
          <p:cNvPr id="40" name="文本框 39">
            <a:extLst>
              <a:ext uri="{FF2B5EF4-FFF2-40B4-BE49-F238E27FC236}">
                <a16:creationId xmlns:a16="http://schemas.microsoft.com/office/drawing/2014/main" id="{E3846E1E-2CD5-46D8-AB50-8AF971626882}"/>
              </a:ext>
            </a:extLst>
          </p:cNvPr>
          <p:cNvSpPr txBox="1"/>
          <p:nvPr/>
        </p:nvSpPr>
        <p:spPr>
          <a:xfrm>
            <a:off x="0" y="6126222"/>
            <a:ext cx="12192000" cy="400110"/>
          </a:xfrm>
          <a:prstGeom prst="rect">
            <a:avLst/>
          </a:prstGeom>
          <a:solidFill>
            <a:srgbClr val="C00000"/>
          </a:solidFill>
        </p:spPr>
        <p:txBody>
          <a:bodyPr wrap="square" rtlCol="0">
            <a:spAutoFit/>
          </a:bodyPr>
          <a:lstStyle/>
          <a:p>
            <a:r>
              <a:rPr lang="zh-CN" altLang="en-US" sz="2000" b="1" dirty="0">
                <a:solidFill>
                  <a:schemeClr val="bg1"/>
                </a:solidFill>
              </a:rPr>
              <a:t>注：此为培训教材，最终修订内容以</a:t>
            </a:r>
            <a:r>
              <a:rPr lang="en-US" altLang="zh-CN" sz="2000" b="1" dirty="0">
                <a:solidFill>
                  <a:schemeClr val="bg1"/>
                </a:solidFill>
              </a:rPr>
              <a:t>《</a:t>
            </a:r>
            <a:r>
              <a:rPr lang="zh-CN" altLang="en-US" sz="2000" b="1" dirty="0">
                <a:solidFill>
                  <a:schemeClr val="bg1"/>
                </a:solidFill>
              </a:rPr>
              <a:t>教育部办公厅关于做好</a:t>
            </a:r>
            <a:r>
              <a:rPr lang="en-US" altLang="zh-CN" sz="2000" b="1" dirty="0">
                <a:solidFill>
                  <a:schemeClr val="bg1"/>
                </a:solidFill>
              </a:rPr>
              <a:t>2019</a:t>
            </a:r>
            <a:r>
              <a:rPr lang="zh-CN" altLang="en-US" sz="2000" b="1" dirty="0">
                <a:solidFill>
                  <a:schemeClr val="bg1"/>
                </a:solidFill>
              </a:rPr>
              <a:t>年度教育事业统计工作的通知</a:t>
            </a:r>
            <a:r>
              <a:rPr lang="en-US" altLang="zh-CN" sz="2000" b="1" dirty="0">
                <a:solidFill>
                  <a:schemeClr val="bg1"/>
                </a:solidFill>
              </a:rPr>
              <a:t>》</a:t>
            </a:r>
            <a:r>
              <a:rPr lang="zh-CN" altLang="en-US" sz="2000" b="1" dirty="0">
                <a:solidFill>
                  <a:schemeClr val="bg1"/>
                </a:solidFill>
              </a:rPr>
              <a:t>为准</a:t>
            </a:r>
          </a:p>
        </p:txBody>
      </p:sp>
      <p:sp>
        <p:nvSpPr>
          <p:cNvPr id="110" name="presentation-screen_16639">
            <a:extLst>
              <a:ext uri="{FF2B5EF4-FFF2-40B4-BE49-F238E27FC236}">
                <a16:creationId xmlns:a16="http://schemas.microsoft.com/office/drawing/2014/main" id="{A8F5B795-614C-42AD-AE96-16A44C7C2C76}"/>
              </a:ext>
            </a:extLst>
          </p:cNvPr>
          <p:cNvSpPr>
            <a:spLocks noChangeAspect="1"/>
          </p:cNvSpPr>
          <p:nvPr/>
        </p:nvSpPr>
        <p:spPr bwMode="auto">
          <a:xfrm>
            <a:off x="10748067" y="5374422"/>
            <a:ext cx="494540" cy="609685"/>
          </a:xfrm>
          <a:custGeom>
            <a:avLst/>
            <a:gdLst>
              <a:gd name="connsiteX0" fmla="*/ 365264 w 492194"/>
              <a:gd name="connsiteY0" fmla="*/ 129805 h 606792"/>
              <a:gd name="connsiteX1" fmla="*/ 377720 w 492194"/>
              <a:gd name="connsiteY1" fmla="*/ 129898 h 606792"/>
              <a:gd name="connsiteX2" fmla="*/ 386424 w 492194"/>
              <a:gd name="connsiteY2" fmla="*/ 151320 h 606792"/>
              <a:gd name="connsiteX3" fmla="*/ 331049 w 492194"/>
              <a:gd name="connsiteY3" fmla="*/ 280446 h 606792"/>
              <a:gd name="connsiteX4" fmla="*/ 319794 w 492194"/>
              <a:gd name="connsiteY4" fmla="*/ 289884 h 606792"/>
              <a:gd name="connsiteX5" fmla="*/ 305388 w 492194"/>
              <a:gd name="connsiteY5" fmla="*/ 286288 h 606792"/>
              <a:gd name="connsiteX6" fmla="*/ 247162 w 492194"/>
              <a:gd name="connsiteY6" fmla="*/ 235806 h 606792"/>
              <a:gd name="connsiteX7" fmla="*/ 213697 w 492194"/>
              <a:gd name="connsiteY7" fmla="*/ 283292 h 606792"/>
              <a:gd name="connsiteX8" fmla="*/ 199141 w 492194"/>
              <a:gd name="connsiteY8" fmla="*/ 290333 h 606792"/>
              <a:gd name="connsiteX9" fmla="*/ 185785 w 492194"/>
              <a:gd name="connsiteY9" fmla="*/ 281345 h 606792"/>
              <a:gd name="connsiteX10" fmla="*/ 154421 w 492194"/>
              <a:gd name="connsiteY10" fmla="*/ 219628 h 606792"/>
              <a:gd name="connsiteX11" fmla="*/ 123207 w 492194"/>
              <a:gd name="connsiteY11" fmla="*/ 281345 h 606792"/>
              <a:gd name="connsiteX12" fmla="*/ 108650 w 492194"/>
              <a:gd name="connsiteY12" fmla="*/ 290333 h 606792"/>
              <a:gd name="connsiteX13" fmla="*/ 101297 w 492194"/>
              <a:gd name="connsiteY13" fmla="*/ 288535 h 606792"/>
              <a:gd name="connsiteX14" fmla="*/ 94094 w 492194"/>
              <a:gd name="connsiteY14" fmla="*/ 266665 h 606792"/>
              <a:gd name="connsiteX15" fmla="*/ 139864 w 492194"/>
              <a:gd name="connsiteY15" fmla="*/ 176036 h 606792"/>
              <a:gd name="connsiteX16" fmla="*/ 154421 w 492194"/>
              <a:gd name="connsiteY16" fmla="*/ 167198 h 606792"/>
              <a:gd name="connsiteX17" fmla="*/ 168977 w 492194"/>
              <a:gd name="connsiteY17" fmla="*/ 176036 h 606792"/>
              <a:gd name="connsiteX18" fmla="*/ 202592 w 492194"/>
              <a:gd name="connsiteY18" fmla="*/ 242397 h 606792"/>
              <a:gd name="connsiteX19" fmla="*/ 230805 w 492194"/>
              <a:gd name="connsiteY19" fmla="*/ 202251 h 606792"/>
              <a:gd name="connsiteX20" fmla="*/ 242210 w 492194"/>
              <a:gd name="connsiteY20" fmla="*/ 195360 h 606792"/>
              <a:gd name="connsiteX21" fmla="*/ 254815 w 492194"/>
              <a:gd name="connsiteY21" fmla="*/ 199255 h 606792"/>
              <a:gd name="connsiteX22" fmla="*/ 309890 w 492194"/>
              <a:gd name="connsiteY22" fmla="*/ 247041 h 606792"/>
              <a:gd name="connsiteX23" fmla="*/ 356410 w 492194"/>
              <a:gd name="connsiteY23" fmla="*/ 138587 h 606792"/>
              <a:gd name="connsiteX24" fmla="*/ 365264 w 492194"/>
              <a:gd name="connsiteY24" fmla="*/ 129805 h 606792"/>
              <a:gd name="connsiteX25" fmla="*/ 76230 w 492194"/>
              <a:gd name="connsiteY25" fmla="*/ 101881 h 606792"/>
              <a:gd name="connsiteX26" fmla="*/ 76230 w 492194"/>
              <a:gd name="connsiteY26" fmla="*/ 322424 h 606792"/>
              <a:gd name="connsiteX27" fmla="*/ 415964 w 492194"/>
              <a:gd name="connsiteY27" fmla="*/ 322424 h 606792"/>
              <a:gd name="connsiteX28" fmla="*/ 415964 w 492194"/>
              <a:gd name="connsiteY28" fmla="*/ 101881 h 606792"/>
              <a:gd name="connsiteX29" fmla="*/ 227940 w 492194"/>
              <a:gd name="connsiteY29" fmla="*/ 0 h 606792"/>
              <a:gd name="connsiteX30" fmla="*/ 264254 w 492194"/>
              <a:gd name="connsiteY30" fmla="*/ 0 h 606792"/>
              <a:gd name="connsiteX31" fmla="*/ 307771 w 492194"/>
              <a:gd name="connsiteY31" fmla="*/ 12885 h 606792"/>
              <a:gd name="connsiteX32" fmla="*/ 307771 w 492194"/>
              <a:gd name="connsiteY32" fmla="*/ 25920 h 606792"/>
              <a:gd name="connsiteX33" fmla="*/ 448527 w 492194"/>
              <a:gd name="connsiteY33" fmla="*/ 25920 h 606792"/>
              <a:gd name="connsiteX34" fmla="*/ 492194 w 492194"/>
              <a:gd name="connsiteY34" fmla="*/ 69369 h 606792"/>
              <a:gd name="connsiteX35" fmla="*/ 492194 w 492194"/>
              <a:gd name="connsiteY35" fmla="*/ 355086 h 606792"/>
              <a:gd name="connsiteX36" fmla="*/ 448527 w 492194"/>
              <a:gd name="connsiteY36" fmla="*/ 398535 h 606792"/>
              <a:gd name="connsiteX37" fmla="*/ 273558 w 492194"/>
              <a:gd name="connsiteY37" fmla="*/ 398535 h 606792"/>
              <a:gd name="connsiteX38" fmla="*/ 273558 w 492194"/>
              <a:gd name="connsiteY38" fmla="*/ 433594 h 606792"/>
              <a:gd name="connsiteX39" fmla="*/ 272357 w 492194"/>
              <a:gd name="connsiteY39" fmla="*/ 433594 h 606792"/>
              <a:gd name="connsiteX40" fmla="*/ 277159 w 492194"/>
              <a:gd name="connsiteY40" fmla="*/ 438239 h 606792"/>
              <a:gd name="connsiteX41" fmla="*/ 279260 w 492194"/>
              <a:gd name="connsiteY41" fmla="*/ 441385 h 606792"/>
              <a:gd name="connsiteX42" fmla="*/ 399608 w 492194"/>
              <a:gd name="connsiteY42" fmla="*/ 539221 h 606792"/>
              <a:gd name="connsiteX43" fmla="*/ 405010 w 492194"/>
              <a:gd name="connsiteY43" fmla="*/ 592708 h 606792"/>
              <a:gd name="connsiteX44" fmla="*/ 375598 w 492194"/>
              <a:gd name="connsiteY44" fmla="*/ 606792 h 606792"/>
              <a:gd name="connsiteX45" fmla="*/ 351439 w 492194"/>
              <a:gd name="connsiteY45" fmla="*/ 598252 h 606792"/>
              <a:gd name="connsiteX46" fmla="*/ 246097 w 492194"/>
              <a:gd name="connsiteY46" fmla="*/ 512552 h 606792"/>
              <a:gd name="connsiteX47" fmla="*/ 140606 w 492194"/>
              <a:gd name="connsiteY47" fmla="*/ 598252 h 606792"/>
              <a:gd name="connsiteX48" fmla="*/ 116596 w 492194"/>
              <a:gd name="connsiteY48" fmla="*/ 606792 h 606792"/>
              <a:gd name="connsiteX49" fmla="*/ 87034 w 492194"/>
              <a:gd name="connsiteY49" fmla="*/ 592708 h 606792"/>
              <a:gd name="connsiteX50" fmla="*/ 92587 w 492194"/>
              <a:gd name="connsiteY50" fmla="*/ 539221 h 606792"/>
              <a:gd name="connsiteX51" fmla="*/ 212934 w 492194"/>
              <a:gd name="connsiteY51" fmla="*/ 441385 h 606792"/>
              <a:gd name="connsiteX52" fmla="*/ 215035 w 492194"/>
              <a:gd name="connsiteY52" fmla="*/ 438239 h 606792"/>
              <a:gd name="connsiteX53" fmla="*/ 219837 w 492194"/>
              <a:gd name="connsiteY53" fmla="*/ 433594 h 606792"/>
              <a:gd name="connsiteX54" fmla="*/ 218636 w 492194"/>
              <a:gd name="connsiteY54" fmla="*/ 433594 h 606792"/>
              <a:gd name="connsiteX55" fmla="*/ 218636 w 492194"/>
              <a:gd name="connsiteY55" fmla="*/ 398535 h 606792"/>
              <a:gd name="connsiteX56" fmla="*/ 43517 w 492194"/>
              <a:gd name="connsiteY56" fmla="*/ 398535 h 606792"/>
              <a:gd name="connsiteX57" fmla="*/ 0 w 492194"/>
              <a:gd name="connsiteY57" fmla="*/ 355086 h 606792"/>
              <a:gd name="connsiteX58" fmla="*/ 0 w 492194"/>
              <a:gd name="connsiteY58" fmla="*/ 69369 h 606792"/>
              <a:gd name="connsiteX59" fmla="*/ 43517 w 492194"/>
              <a:gd name="connsiteY59" fmla="*/ 25920 h 606792"/>
              <a:gd name="connsiteX60" fmla="*/ 184423 w 492194"/>
              <a:gd name="connsiteY60" fmla="*/ 25920 h 606792"/>
              <a:gd name="connsiteX61" fmla="*/ 184423 w 492194"/>
              <a:gd name="connsiteY61" fmla="*/ 12885 h 606792"/>
              <a:gd name="connsiteX62" fmla="*/ 227940 w 492194"/>
              <a:gd name="connsiteY62" fmla="*/ 0 h 60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92194" h="606792">
                <a:moveTo>
                  <a:pt x="365264" y="129805"/>
                </a:moveTo>
                <a:cubicBezTo>
                  <a:pt x="369128" y="128251"/>
                  <a:pt x="373593" y="128176"/>
                  <a:pt x="377720" y="129898"/>
                </a:cubicBezTo>
                <a:cubicBezTo>
                  <a:pt x="386123" y="133494"/>
                  <a:pt x="389875" y="143081"/>
                  <a:pt x="386424" y="151320"/>
                </a:cubicBezTo>
                <a:lnTo>
                  <a:pt x="331049" y="280446"/>
                </a:lnTo>
                <a:cubicBezTo>
                  <a:pt x="329098" y="285240"/>
                  <a:pt x="324896" y="288685"/>
                  <a:pt x="319794" y="289884"/>
                </a:cubicBezTo>
                <a:cubicBezTo>
                  <a:pt x="314692" y="291082"/>
                  <a:pt x="309289" y="289734"/>
                  <a:pt x="305388" y="286288"/>
                </a:cubicBezTo>
                <a:lnTo>
                  <a:pt x="247162" y="235806"/>
                </a:lnTo>
                <a:lnTo>
                  <a:pt x="213697" y="283292"/>
                </a:lnTo>
                <a:cubicBezTo>
                  <a:pt x="210396" y="288086"/>
                  <a:pt x="204843" y="290633"/>
                  <a:pt x="199141" y="290333"/>
                </a:cubicBezTo>
                <a:cubicBezTo>
                  <a:pt x="193438" y="289884"/>
                  <a:pt x="188336" y="286438"/>
                  <a:pt x="185785" y="281345"/>
                </a:cubicBezTo>
                <a:lnTo>
                  <a:pt x="154421" y="219628"/>
                </a:lnTo>
                <a:lnTo>
                  <a:pt x="123207" y="281345"/>
                </a:lnTo>
                <a:cubicBezTo>
                  <a:pt x="120356" y="287037"/>
                  <a:pt x="114503" y="290333"/>
                  <a:pt x="108650" y="290333"/>
                </a:cubicBezTo>
                <a:cubicBezTo>
                  <a:pt x="106099" y="290333"/>
                  <a:pt x="103548" y="289734"/>
                  <a:pt x="101297" y="288535"/>
                </a:cubicBezTo>
                <a:cubicBezTo>
                  <a:pt x="93194" y="284491"/>
                  <a:pt x="90042" y="274754"/>
                  <a:pt x="94094" y="266665"/>
                </a:cubicBezTo>
                <a:lnTo>
                  <a:pt x="139864" y="176036"/>
                </a:lnTo>
                <a:cubicBezTo>
                  <a:pt x="142715" y="170644"/>
                  <a:pt x="148268" y="167198"/>
                  <a:pt x="154421" y="167198"/>
                </a:cubicBezTo>
                <a:cubicBezTo>
                  <a:pt x="160573" y="167198"/>
                  <a:pt x="166276" y="170644"/>
                  <a:pt x="168977" y="176036"/>
                </a:cubicBezTo>
                <a:lnTo>
                  <a:pt x="202592" y="242397"/>
                </a:lnTo>
                <a:lnTo>
                  <a:pt x="230805" y="202251"/>
                </a:lnTo>
                <a:cubicBezTo>
                  <a:pt x="233356" y="198506"/>
                  <a:pt x="237558" y="195960"/>
                  <a:pt x="242210" y="195360"/>
                </a:cubicBezTo>
                <a:cubicBezTo>
                  <a:pt x="246712" y="194911"/>
                  <a:pt x="251364" y="196259"/>
                  <a:pt x="254815" y="199255"/>
                </a:cubicBezTo>
                <a:lnTo>
                  <a:pt x="309890" y="247041"/>
                </a:lnTo>
                <a:lnTo>
                  <a:pt x="356410" y="138587"/>
                </a:lnTo>
                <a:cubicBezTo>
                  <a:pt x="358136" y="134393"/>
                  <a:pt x="361400" y="131359"/>
                  <a:pt x="365264" y="129805"/>
                </a:cubicBezTo>
                <a:close/>
                <a:moveTo>
                  <a:pt x="76230" y="101881"/>
                </a:moveTo>
                <a:lnTo>
                  <a:pt x="76230" y="322424"/>
                </a:lnTo>
                <a:lnTo>
                  <a:pt x="415964" y="322424"/>
                </a:lnTo>
                <a:lnTo>
                  <a:pt x="415964" y="101881"/>
                </a:lnTo>
                <a:close/>
                <a:moveTo>
                  <a:pt x="227940" y="0"/>
                </a:moveTo>
                <a:lnTo>
                  <a:pt x="264254" y="0"/>
                </a:lnTo>
                <a:cubicBezTo>
                  <a:pt x="288264" y="0"/>
                  <a:pt x="307771" y="5843"/>
                  <a:pt x="307771" y="12885"/>
                </a:cubicBezTo>
                <a:lnTo>
                  <a:pt x="307771" y="25920"/>
                </a:lnTo>
                <a:lnTo>
                  <a:pt x="448527" y="25920"/>
                </a:lnTo>
                <a:cubicBezTo>
                  <a:pt x="472686" y="25920"/>
                  <a:pt x="492194" y="45247"/>
                  <a:pt x="492194" y="69369"/>
                </a:cubicBezTo>
                <a:lnTo>
                  <a:pt x="492194" y="355086"/>
                </a:lnTo>
                <a:cubicBezTo>
                  <a:pt x="492194" y="379058"/>
                  <a:pt x="472686" y="398535"/>
                  <a:pt x="448527" y="398535"/>
                </a:cubicBezTo>
                <a:lnTo>
                  <a:pt x="273558" y="398535"/>
                </a:lnTo>
                <a:lnTo>
                  <a:pt x="273558" y="433594"/>
                </a:lnTo>
                <a:lnTo>
                  <a:pt x="272357" y="433594"/>
                </a:lnTo>
                <a:cubicBezTo>
                  <a:pt x="274008" y="434942"/>
                  <a:pt x="275659" y="436441"/>
                  <a:pt x="277159" y="438239"/>
                </a:cubicBezTo>
                <a:cubicBezTo>
                  <a:pt x="277910" y="439287"/>
                  <a:pt x="278510" y="440336"/>
                  <a:pt x="279260" y="441385"/>
                </a:cubicBezTo>
                <a:lnTo>
                  <a:pt x="399608" y="539221"/>
                </a:lnTo>
                <a:cubicBezTo>
                  <a:pt x="415964" y="552405"/>
                  <a:pt x="418365" y="576378"/>
                  <a:pt x="405010" y="592708"/>
                </a:cubicBezTo>
                <a:cubicBezTo>
                  <a:pt x="397507" y="601998"/>
                  <a:pt x="386553" y="606792"/>
                  <a:pt x="375598" y="606792"/>
                </a:cubicBezTo>
                <a:cubicBezTo>
                  <a:pt x="367045" y="606792"/>
                  <a:pt x="358642" y="603945"/>
                  <a:pt x="351439" y="598252"/>
                </a:cubicBezTo>
                <a:lnTo>
                  <a:pt x="246097" y="512552"/>
                </a:lnTo>
                <a:lnTo>
                  <a:pt x="140606" y="598252"/>
                </a:lnTo>
                <a:cubicBezTo>
                  <a:pt x="133553" y="603945"/>
                  <a:pt x="124999" y="606792"/>
                  <a:pt x="116596" y="606792"/>
                </a:cubicBezTo>
                <a:cubicBezTo>
                  <a:pt x="105492" y="606792"/>
                  <a:pt x="94537" y="601998"/>
                  <a:pt x="87034" y="592708"/>
                </a:cubicBezTo>
                <a:cubicBezTo>
                  <a:pt x="73829" y="576378"/>
                  <a:pt x="76230" y="552405"/>
                  <a:pt x="92587" y="539221"/>
                </a:cubicBezTo>
                <a:lnTo>
                  <a:pt x="212934" y="441385"/>
                </a:lnTo>
                <a:cubicBezTo>
                  <a:pt x="213534" y="440336"/>
                  <a:pt x="214135" y="439287"/>
                  <a:pt x="215035" y="438239"/>
                </a:cubicBezTo>
                <a:cubicBezTo>
                  <a:pt x="216385" y="436441"/>
                  <a:pt x="218036" y="434942"/>
                  <a:pt x="219837" y="433594"/>
                </a:cubicBezTo>
                <a:lnTo>
                  <a:pt x="218636" y="433594"/>
                </a:lnTo>
                <a:lnTo>
                  <a:pt x="218636" y="398535"/>
                </a:lnTo>
                <a:lnTo>
                  <a:pt x="43517" y="398535"/>
                </a:lnTo>
                <a:cubicBezTo>
                  <a:pt x="19508" y="398535"/>
                  <a:pt x="0" y="379058"/>
                  <a:pt x="0" y="355086"/>
                </a:cubicBezTo>
                <a:lnTo>
                  <a:pt x="0" y="69369"/>
                </a:lnTo>
                <a:cubicBezTo>
                  <a:pt x="0" y="45247"/>
                  <a:pt x="19508" y="25920"/>
                  <a:pt x="43517" y="25920"/>
                </a:cubicBezTo>
                <a:lnTo>
                  <a:pt x="184423" y="25920"/>
                </a:lnTo>
                <a:lnTo>
                  <a:pt x="184423" y="12885"/>
                </a:lnTo>
                <a:cubicBezTo>
                  <a:pt x="184423" y="5843"/>
                  <a:pt x="203931" y="0"/>
                  <a:pt x="227940" y="0"/>
                </a:cubicBezTo>
                <a:close/>
              </a:path>
            </a:pathLst>
          </a:custGeom>
          <a:solidFill>
            <a:schemeClr val="accent1"/>
          </a:solidFill>
          <a:ln>
            <a:noFill/>
          </a:ln>
        </p:spPr>
      </p:sp>
      <p:sp>
        <p:nvSpPr>
          <p:cNvPr id="111" name="growth-graph_72486">
            <a:extLst>
              <a:ext uri="{FF2B5EF4-FFF2-40B4-BE49-F238E27FC236}">
                <a16:creationId xmlns:a16="http://schemas.microsoft.com/office/drawing/2014/main" id="{8356B5B2-6CC8-42B7-ADF7-817E16D07CA8}"/>
              </a:ext>
            </a:extLst>
          </p:cNvPr>
          <p:cNvSpPr>
            <a:spLocks noChangeAspect="1"/>
          </p:cNvSpPr>
          <p:nvPr/>
        </p:nvSpPr>
        <p:spPr bwMode="auto">
          <a:xfrm>
            <a:off x="9808253" y="5416814"/>
            <a:ext cx="609685" cy="524902"/>
          </a:xfrm>
          <a:custGeom>
            <a:avLst/>
            <a:gdLst>
              <a:gd name="connsiteX0" fmla="*/ 472704 w 609314"/>
              <a:gd name="connsiteY0" fmla="*/ 427057 h 524583"/>
              <a:gd name="connsiteX1" fmla="*/ 472704 w 609314"/>
              <a:gd name="connsiteY1" fmla="*/ 494176 h 524583"/>
              <a:gd name="connsiteX2" fmla="*/ 503159 w 609314"/>
              <a:gd name="connsiteY2" fmla="*/ 494176 h 524583"/>
              <a:gd name="connsiteX3" fmla="*/ 503159 w 609314"/>
              <a:gd name="connsiteY3" fmla="*/ 430209 h 524583"/>
              <a:gd name="connsiteX4" fmla="*/ 374003 w 609314"/>
              <a:gd name="connsiteY4" fmla="*/ 415561 h 524583"/>
              <a:gd name="connsiteX5" fmla="*/ 374003 w 609314"/>
              <a:gd name="connsiteY5" fmla="*/ 494176 h 524583"/>
              <a:gd name="connsiteX6" fmla="*/ 404458 w 609314"/>
              <a:gd name="connsiteY6" fmla="*/ 494176 h 524583"/>
              <a:gd name="connsiteX7" fmla="*/ 404458 w 609314"/>
              <a:gd name="connsiteY7" fmla="*/ 420011 h 524583"/>
              <a:gd name="connsiteX8" fmla="*/ 381617 w 609314"/>
              <a:gd name="connsiteY8" fmla="*/ 417693 h 524583"/>
              <a:gd name="connsiteX9" fmla="*/ 374003 w 609314"/>
              <a:gd name="connsiteY9" fmla="*/ 415561 h 524583"/>
              <a:gd name="connsiteX10" fmla="*/ 275210 w 609314"/>
              <a:gd name="connsiteY10" fmla="*/ 323041 h 524583"/>
              <a:gd name="connsiteX11" fmla="*/ 275210 w 609314"/>
              <a:gd name="connsiteY11" fmla="*/ 494176 h 524583"/>
              <a:gd name="connsiteX12" fmla="*/ 305665 w 609314"/>
              <a:gd name="connsiteY12" fmla="*/ 494176 h 524583"/>
              <a:gd name="connsiteX13" fmla="*/ 305665 w 609314"/>
              <a:gd name="connsiteY13" fmla="*/ 353077 h 524583"/>
              <a:gd name="connsiteX14" fmla="*/ 206964 w 609314"/>
              <a:gd name="connsiteY14" fmla="*/ 317756 h 524583"/>
              <a:gd name="connsiteX15" fmla="*/ 176509 w 609314"/>
              <a:gd name="connsiteY15" fmla="*/ 322855 h 524583"/>
              <a:gd name="connsiteX16" fmla="*/ 176509 w 609314"/>
              <a:gd name="connsiteY16" fmla="*/ 494176 h 524583"/>
              <a:gd name="connsiteX17" fmla="*/ 206964 w 609314"/>
              <a:gd name="connsiteY17" fmla="*/ 494176 h 524583"/>
              <a:gd name="connsiteX18" fmla="*/ 77809 w 609314"/>
              <a:gd name="connsiteY18" fmla="*/ 262504 h 524583"/>
              <a:gd name="connsiteX19" fmla="*/ 77809 w 609314"/>
              <a:gd name="connsiteY19" fmla="*/ 494176 h 524583"/>
              <a:gd name="connsiteX20" fmla="*/ 108171 w 609314"/>
              <a:gd name="connsiteY20" fmla="*/ 494176 h 524583"/>
              <a:gd name="connsiteX21" fmla="*/ 108171 w 609314"/>
              <a:gd name="connsiteY21" fmla="*/ 301533 h 524583"/>
              <a:gd name="connsiteX22" fmla="*/ 30374 w 609314"/>
              <a:gd name="connsiteY22" fmla="*/ 159693 h 524583"/>
              <a:gd name="connsiteX23" fmla="*/ 42340 w 609314"/>
              <a:gd name="connsiteY23" fmla="*/ 167758 h 524583"/>
              <a:gd name="connsiteX24" fmla="*/ 142805 w 609314"/>
              <a:gd name="connsiteY24" fmla="*/ 296341 h 524583"/>
              <a:gd name="connsiteX25" fmla="*/ 254504 w 609314"/>
              <a:gd name="connsiteY25" fmla="*/ 279005 h 524583"/>
              <a:gd name="connsiteX26" fmla="*/ 283102 w 609314"/>
              <a:gd name="connsiteY26" fmla="*/ 287998 h 524583"/>
              <a:gd name="connsiteX27" fmla="*/ 383103 w 609314"/>
              <a:gd name="connsiteY27" fmla="*/ 386730 h 524583"/>
              <a:gd name="connsiteX28" fmla="*/ 514672 w 609314"/>
              <a:gd name="connsiteY28" fmla="*/ 400265 h 524583"/>
              <a:gd name="connsiteX29" fmla="*/ 535285 w 609314"/>
              <a:gd name="connsiteY29" fmla="*/ 410370 h 524583"/>
              <a:gd name="connsiteX30" fmla="*/ 602323 w 609314"/>
              <a:gd name="connsiteY30" fmla="*/ 481568 h 524583"/>
              <a:gd name="connsiteX31" fmla="*/ 607244 w 609314"/>
              <a:gd name="connsiteY31" fmla="*/ 509101 h 524583"/>
              <a:gd name="connsiteX32" fmla="*/ 583753 w 609314"/>
              <a:gd name="connsiteY32" fmla="*/ 524583 h 524583"/>
              <a:gd name="connsiteX33" fmla="*/ 36212 w 609314"/>
              <a:gd name="connsiteY33" fmla="*/ 524583 h 524583"/>
              <a:gd name="connsiteX34" fmla="*/ 0 w 609314"/>
              <a:gd name="connsiteY34" fmla="*/ 488428 h 524583"/>
              <a:gd name="connsiteX35" fmla="*/ 0 w 609314"/>
              <a:gd name="connsiteY35" fmla="*/ 182313 h 524583"/>
              <a:gd name="connsiteX36" fmla="*/ 15970 w 609314"/>
              <a:gd name="connsiteY36" fmla="*/ 159971 h 524583"/>
              <a:gd name="connsiteX37" fmla="*/ 30374 w 609314"/>
              <a:gd name="connsiteY37" fmla="*/ 159693 h 524583"/>
              <a:gd name="connsiteX38" fmla="*/ 478826 w 609314"/>
              <a:gd name="connsiteY38" fmla="*/ 0 h 524583"/>
              <a:gd name="connsiteX39" fmla="*/ 534536 w 609314"/>
              <a:gd name="connsiteY39" fmla="*/ 0 h 524583"/>
              <a:gd name="connsiteX40" fmla="*/ 547164 w 609314"/>
              <a:gd name="connsiteY40" fmla="*/ 12511 h 524583"/>
              <a:gd name="connsiteX41" fmla="*/ 547164 w 609314"/>
              <a:gd name="connsiteY41" fmla="*/ 68117 h 524583"/>
              <a:gd name="connsiteX42" fmla="*/ 539365 w 609314"/>
              <a:gd name="connsiteY42" fmla="*/ 79701 h 524583"/>
              <a:gd name="connsiteX43" fmla="*/ 525623 w 609314"/>
              <a:gd name="connsiteY43" fmla="*/ 77014 h 524583"/>
              <a:gd name="connsiteX44" fmla="*/ 512159 w 609314"/>
              <a:gd name="connsiteY44" fmla="*/ 63483 h 524583"/>
              <a:gd name="connsiteX45" fmla="*/ 444657 w 609314"/>
              <a:gd name="connsiteY45" fmla="*/ 130951 h 524583"/>
              <a:gd name="connsiteX46" fmla="*/ 421351 w 609314"/>
              <a:gd name="connsiteY46" fmla="*/ 140496 h 524583"/>
              <a:gd name="connsiteX47" fmla="*/ 398324 w 609314"/>
              <a:gd name="connsiteY47" fmla="*/ 131136 h 524583"/>
              <a:gd name="connsiteX48" fmla="*/ 329244 w 609314"/>
              <a:gd name="connsiteY48" fmla="*/ 63576 h 524583"/>
              <a:gd name="connsiteX49" fmla="*/ 249021 w 609314"/>
              <a:gd name="connsiteY49" fmla="*/ 94993 h 524583"/>
              <a:gd name="connsiteX50" fmla="*/ 236950 w 609314"/>
              <a:gd name="connsiteY50" fmla="*/ 97309 h 524583"/>
              <a:gd name="connsiteX51" fmla="*/ 88853 w 609314"/>
              <a:gd name="connsiteY51" fmla="*/ 97309 h 524583"/>
              <a:gd name="connsiteX52" fmla="*/ 68519 w 609314"/>
              <a:gd name="connsiteY52" fmla="*/ 77014 h 524583"/>
              <a:gd name="connsiteX53" fmla="*/ 88853 w 609314"/>
              <a:gd name="connsiteY53" fmla="*/ 56810 h 524583"/>
              <a:gd name="connsiteX54" fmla="*/ 235557 w 609314"/>
              <a:gd name="connsiteY54" fmla="*/ 56810 h 524583"/>
              <a:gd name="connsiteX55" fmla="*/ 319123 w 609314"/>
              <a:gd name="connsiteY55" fmla="*/ 24096 h 524583"/>
              <a:gd name="connsiteX56" fmla="*/ 354128 w 609314"/>
              <a:gd name="connsiteY56" fmla="*/ 31139 h 524583"/>
              <a:gd name="connsiteX57" fmla="*/ 421351 w 609314"/>
              <a:gd name="connsiteY57" fmla="*/ 96846 h 524583"/>
              <a:gd name="connsiteX58" fmla="*/ 483468 w 609314"/>
              <a:gd name="connsiteY58" fmla="*/ 34846 h 524583"/>
              <a:gd name="connsiteX59" fmla="*/ 470005 w 609314"/>
              <a:gd name="connsiteY59" fmla="*/ 21408 h 524583"/>
              <a:gd name="connsiteX60" fmla="*/ 467220 w 609314"/>
              <a:gd name="connsiteY60" fmla="*/ 7692 h 524583"/>
              <a:gd name="connsiteX61" fmla="*/ 478826 w 609314"/>
              <a:gd name="connsiteY61" fmla="*/ 0 h 52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9314" h="524583">
                <a:moveTo>
                  <a:pt x="472704" y="427057"/>
                </a:moveTo>
                <a:lnTo>
                  <a:pt x="472704" y="494176"/>
                </a:lnTo>
                <a:lnTo>
                  <a:pt x="503159" y="494176"/>
                </a:lnTo>
                <a:lnTo>
                  <a:pt x="503159" y="430209"/>
                </a:lnTo>
                <a:close/>
                <a:moveTo>
                  <a:pt x="374003" y="415561"/>
                </a:moveTo>
                <a:lnTo>
                  <a:pt x="374003" y="494176"/>
                </a:lnTo>
                <a:lnTo>
                  <a:pt x="404458" y="494176"/>
                </a:lnTo>
                <a:lnTo>
                  <a:pt x="404458" y="420011"/>
                </a:lnTo>
                <a:lnTo>
                  <a:pt x="381617" y="417693"/>
                </a:lnTo>
                <a:cubicBezTo>
                  <a:pt x="378924" y="417415"/>
                  <a:pt x="376510" y="416488"/>
                  <a:pt x="374003" y="415561"/>
                </a:cubicBezTo>
                <a:close/>
                <a:moveTo>
                  <a:pt x="275210" y="323041"/>
                </a:moveTo>
                <a:lnTo>
                  <a:pt x="275210" y="494176"/>
                </a:lnTo>
                <a:lnTo>
                  <a:pt x="305665" y="494176"/>
                </a:lnTo>
                <a:lnTo>
                  <a:pt x="305665" y="353077"/>
                </a:lnTo>
                <a:close/>
                <a:moveTo>
                  <a:pt x="206964" y="317756"/>
                </a:moveTo>
                <a:lnTo>
                  <a:pt x="176509" y="322855"/>
                </a:lnTo>
                <a:lnTo>
                  <a:pt x="176509" y="494176"/>
                </a:lnTo>
                <a:lnTo>
                  <a:pt x="206964" y="494176"/>
                </a:lnTo>
                <a:close/>
                <a:moveTo>
                  <a:pt x="77809" y="262504"/>
                </a:moveTo>
                <a:lnTo>
                  <a:pt x="77809" y="494176"/>
                </a:lnTo>
                <a:lnTo>
                  <a:pt x="108171" y="494176"/>
                </a:lnTo>
                <a:lnTo>
                  <a:pt x="108171" y="301533"/>
                </a:lnTo>
                <a:close/>
                <a:moveTo>
                  <a:pt x="30374" y="159693"/>
                </a:moveTo>
                <a:cubicBezTo>
                  <a:pt x="35051" y="161060"/>
                  <a:pt x="39323" y="163818"/>
                  <a:pt x="42340" y="167758"/>
                </a:cubicBezTo>
                <a:lnTo>
                  <a:pt x="142805" y="296341"/>
                </a:lnTo>
                <a:cubicBezTo>
                  <a:pt x="143176" y="296898"/>
                  <a:pt x="254504" y="279005"/>
                  <a:pt x="254504" y="279005"/>
                </a:cubicBezTo>
                <a:cubicBezTo>
                  <a:pt x="265182" y="277244"/>
                  <a:pt x="275581" y="280674"/>
                  <a:pt x="283102" y="287998"/>
                </a:cubicBezTo>
                <a:lnTo>
                  <a:pt x="383103" y="386730"/>
                </a:lnTo>
                <a:lnTo>
                  <a:pt x="514672" y="400265"/>
                </a:lnTo>
                <a:cubicBezTo>
                  <a:pt x="522472" y="401006"/>
                  <a:pt x="529900" y="404622"/>
                  <a:pt x="535285" y="410370"/>
                </a:cubicBezTo>
                <a:lnTo>
                  <a:pt x="602323" y="481568"/>
                </a:lnTo>
                <a:cubicBezTo>
                  <a:pt x="609380" y="488984"/>
                  <a:pt x="611237" y="499831"/>
                  <a:pt x="607244" y="509101"/>
                </a:cubicBezTo>
                <a:cubicBezTo>
                  <a:pt x="603159" y="518465"/>
                  <a:pt x="593967" y="524583"/>
                  <a:pt x="583753" y="524583"/>
                </a:cubicBezTo>
                <a:lnTo>
                  <a:pt x="36212" y="524583"/>
                </a:lnTo>
                <a:cubicBezTo>
                  <a:pt x="16249" y="524583"/>
                  <a:pt x="0" y="508360"/>
                  <a:pt x="0" y="488428"/>
                </a:cubicBezTo>
                <a:lnTo>
                  <a:pt x="0" y="182313"/>
                </a:lnTo>
                <a:cubicBezTo>
                  <a:pt x="0" y="172208"/>
                  <a:pt x="6407" y="163216"/>
                  <a:pt x="15970" y="159971"/>
                </a:cubicBezTo>
                <a:cubicBezTo>
                  <a:pt x="20613" y="158349"/>
                  <a:pt x="25696" y="158325"/>
                  <a:pt x="30374" y="159693"/>
                </a:cubicBezTo>
                <a:close/>
                <a:moveTo>
                  <a:pt x="478826" y="0"/>
                </a:moveTo>
                <a:lnTo>
                  <a:pt x="534536" y="0"/>
                </a:lnTo>
                <a:cubicBezTo>
                  <a:pt x="541500" y="0"/>
                  <a:pt x="547164" y="5561"/>
                  <a:pt x="547164" y="12511"/>
                </a:cubicBezTo>
                <a:lnTo>
                  <a:pt x="547164" y="68117"/>
                </a:lnTo>
                <a:cubicBezTo>
                  <a:pt x="547164" y="73121"/>
                  <a:pt x="544100" y="77755"/>
                  <a:pt x="539365" y="79701"/>
                </a:cubicBezTo>
                <a:cubicBezTo>
                  <a:pt x="534629" y="81647"/>
                  <a:pt x="529244" y="80535"/>
                  <a:pt x="525623" y="77014"/>
                </a:cubicBezTo>
                <a:lnTo>
                  <a:pt x="512159" y="63483"/>
                </a:lnTo>
                <a:lnTo>
                  <a:pt x="444657" y="130951"/>
                </a:lnTo>
                <a:cubicBezTo>
                  <a:pt x="438250" y="137253"/>
                  <a:pt x="429801" y="140496"/>
                  <a:pt x="421351" y="140496"/>
                </a:cubicBezTo>
                <a:cubicBezTo>
                  <a:pt x="412995" y="140496"/>
                  <a:pt x="404731" y="137345"/>
                  <a:pt x="398324" y="131136"/>
                </a:cubicBezTo>
                <a:lnTo>
                  <a:pt x="329244" y="63576"/>
                </a:lnTo>
                <a:lnTo>
                  <a:pt x="249021" y="94993"/>
                </a:lnTo>
                <a:cubicBezTo>
                  <a:pt x="245121" y="96568"/>
                  <a:pt x="241128" y="97309"/>
                  <a:pt x="236950" y="97309"/>
                </a:cubicBezTo>
                <a:lnTo>
                  <a:pt x="88853" y="97309"/>
                </a:lnTo>
                <a:cubicBezTo>
                  <a:pt x="77618" y="97309"/>
                  <a:pt x="68519" y="88227"/>
                  <a:pt x="68519" y="77014"/>
                </a:cubicBezTo>
                <a:cubicBezTo>
                  <a:pt x="68519" y="65892"/>
                  <a:pt x="77618" y="56810"/>
                  <a:pt x="88853" y="56810"/>
                </a:cubicBezTo>
                <a:lnTo>
                  <a:pt x="235557" y="56810"/>
                </a:lnTo>
                <a:lnTo>
                  <a:pt x="319123" y="24096"/>
                </a:lnTo>
                <a:cubicBezTo>
                  <a:pt x="331101" y="19369"/>
                  <a:pt x="344935" y="22150"/>
                  <a:pt x="354128" y="31139"/>
                </a:cubicBezTo>
                <a:lnTo>
                  <a:pt x="421351" y="96846"/>
                </a:lnTo>
                <a:lnTo>
                  <a:pt x="483468" y="34846"/>
                </a:lnTo>
                <a:lnTo>
                  <a:pt x="470005" y="21408"/>
                </a:lnTo>
                <a:cubicBezTo>
                  <a:pt x="466384" y="17794"/>
                  <a:pt x="465270" y="12419"/>
                  <a:pt x="467220" y="7692"/>
                </a:cubicBezTo>
                <a:cubicBezTo>
                  <a:pt x="469169" y="3059"/>
                  <a:pt x="473812" y="0"/>
                  <a:pt x="478826" y="0"/>
                </a:cubicBezTo>
                <a:close/>
              </a:path>
            </a:pathLst>
          </a:custGeom>
          <a:solidFill>
            <a:schemeClr val="accent1"/>
          </a:solidFill>
          <a:ln>
            <a:noFill/>
          </a:ln>
        </p:spPr>
      </p:sp>
      <p:sp>
        <p:nvSpPr>
          <p:cNvPr id="114" name="graphs_385542">
            <a:extLst>
              <a:ext uri="{FF2B5EF4-FFF2-40B4-BE49-F238E27FC236}">
                <a16:creationId xmlns:a16="http://schemas.microsoft.com/office/drawing/2014/main" id="{0106D26C-5EB3-4673-95D2-292FCC14FA7E}"/>
              </a:ext>
            </a:extLst>
          </p:cNvPr>
          <p:cNvSpPr>
            <a:spLocks noChangeAspect="1"/>
          </p:cNvSpPr>
          <p:nvPr/>
        </p:nvSpPr>
        <p:spPr bwMode="auto">
          <a:xfrm>
            <a:off x="8868439" y="5505196"/>
            <a:ext cx="609685" cy="376983"/>
          </a:xfrm>
          <a:custGeom>
            <a:avLst/>
            <a:gdLst>
              <a:gd name="connsiteX0" fmla="*/ 495191 w 607156"/>
              <a:gd name="connsiteY0" fmla="*/ 322544 h 375420"/>
              <a:gd name="connsiteX1" fmla="*/ 506674 w 607156"/>
              <a:gd name="connsiteY1" fmla="*/ 341140 h 375420"/>
              <a:gd name="connsiteX2" fmla="*/ 607156 w 607156"/>
              <a:gd name="connsiteY2" fmla="*/ 341140 h 375420"/>
              <a:gd name="connsiteX3" fmla="*/ 607156 w 607156"/>
              <a:gd name="connsiteY3" fmla="*/ 348292 h 375420"/>
              <a:gd name="connsiteX4" fmla="*/ 502368 w 607156"/>
              <a:gd name="connsiteY4" fmla="*/ 348292 h 375420"/>
              <a:gd name="connsiteX5" fmla="*/ 489449 w 607156"/>
              <a:gd name="connsiteY5" fmla="*/ 325405 h 375420"/>
              <a:gd name="connsiteX6" fmla="*/ 112015 w 607156"/>
              <a:gd name="connsiteY6" fmla="*/ 292428 h 375420"/>
              <a:gd name="connsiteX7" fmla="*/ 442090 w 607156"/>
              <a:gd name="connsiteY7" fmla="*/ 292428 h 375420"/>
              <a:gd name="connsiteX8" fmla="*/ 489449 w 607156"/>
              <a:gd name="connsiteY8" fmla="*/ 375420 h 375420"/>
              <a:gd name="connsiteX9" fmla="*/ 63221 w 607156"/>
              <a:gd name="connsiteY9" fmla="*/ 375420 h 375420"/>
              <a:gd name="connsiteX10" fmla="*/ 111965 w 607156"/>
              <a:gd name="connsiteY10" fmla="*/ 234954 h 375420"/>
              <a:gd name="connsiteX11" fmla="*/ 117707 w 607156"/>
              <a:gd name="connsiteY11" fmla="*/ 237821 h 375420"/>
              <a:gd name="connsiteX12" fmla="*/ 104788 w 607156"/>
              <a:gd name="connsiteY12" fmla="*/ 259323 h 375420"/>
              <a:gd name="connsiteX13" fmla="*/ 0 w 607156"/>
              <a:gd name="connsiteY13" fmla="*/ 259323 h 375420"/>
              <a:gd name="connsiteX14" fmla="*/ 0 w 607156"/>
              <a:gd name="connsiteY14" fmla="*/ 253589 h 375420"/>
              <a:gd name="connsiteX15" fmla="*/ 101917 w 607156"/>
              <a:gd name="connsiteY15" fmla="*/ 253589 h 375420"/>
              <a:gd name="connsiteX16" fmla="*/ 167895 w 607156"/>
              <a:gd name="connsiteY16" fmla="*/ 193572 h 375420"/>
              <a:gd name="connsiteX17" fmla="*/ 387534 w 607156"/>
              <a:gd name="connsiteY17" fmla="*/ 193572 h 375420"/>
              <a:gd name="connsiteX18" fmla="*/ 436343 w 607156"/>
              <a:gd name="connsiteY18" fmla="*/ 279553 h 375420"/>
              <a:gd name="connsiteX19" fmla="*/ 119086 w 607156"/>
              <a:gd name="connsiteY19" fmla="*/ 279553 h 375420"/>
              <a:gd name="connsiteX20" fmla="*/ 384784 w 607156"/>
              <a:gd name="connsiteY20" fmla="*/ 128972 h 375420"/>
              <a:gd name="connsiteX21" fmla="*/ 396268 w 607156"/>
              <a:gd name="connsiteY21" fmla="*/ 147607 h 375420"/>
              <a:gd name="connsiteX22" fmla="*/ 498185 w 607156"/>
              <a:gd name="connsiteY22" fmla="*/ 147607 h 375420"/>
              <a:gd name="connsiteX23" fmla="*/ 498185 w 607156"/>
              <a:gd name="connsiteY23" fmla="*/ 153341 h 375420"/>
              <a:gd name="connsiteX24" fmla="*/ 391962 w 607156"/>
              <a:gd name="connsiteY24" fmla="*/ 153341 h 375420"/>
              <a:gd name="connsiteX25" fmla="*/ 380478 w 607156"/>
              <a:gd name="connsiteY25" fmla="*/ 131839 h 375420"/>
              <a:gd name="connsiteX26" fmla="*/ 225429 w 607156"/>
              <a:gd name="connsiteY26" fmla="*/ 96096 h 375420"/>
              <a:gd name="connsiteX27" fmla="*/ 333102 w 607156"/>
              <a:gd name="connsiteY27" fmla="*/ 96096 h 375420"/>
              <a:gd name="connsiteX28" fmla="*/ 380478 w 607156"/>
              <a:gd name="connsiteY28" fmla="*/ 180698 h 375420"/>
              <a:gd name="connsiteX29" fmla="*/ 175181 w 607156"/>
              <a:gd name="connsiteY29" fmla="*/ 180698 h 375420"/>
              <a:gd name="connsiteX30" fmla="*/ 222594 w 607156"/>
              <a:gd name="connsiteY30" fmla="*/ 35864 h 375420"/>
              <a:gd name="connsiteX31" fmla="*/ 226907 w 607156"/>
              <a:gd name="connsiteY31" fmla="*/ 38738 h 375420"/>
              <a:gd name="connsiteX32" fmla="*/ 212532 w 607156"/>
              <a:gd name="connsiteY32" fmla="*/ 64601 h 375420"/>
              <a:gd name="connsiteX33" fmla="*/ 107591 w 607156"/>
              <a:gd name="connsiteY33" fmla="*/ 64601 h 375420"/>
              <a:gd name="connsiteX34" fmla="*/ 107591 w 607156"/>
              <a:gd name="connsiteY34" fmla="*/ 58854 h 375420"/>
              <a:gd name="connsiteX35" fmla="*/ 209656 w 607156"/>
              <a:gd name="connsiteY35" fmla="*/ 58854 h 375420"/>
              <a:gd name="connsiteX36" fmla="*/ 279925 w 607156"/>
              <a:gd name="connsiteY36" fmla="*/ 0 h 375420"/>
              <a:gd name="connsiteX37" fmla="*/ 325763 w 607156"/>
              <a:gd name="connsiteY37" fmla="*/ 83222 h 375420"/>
              <a:gd name="connsiteX38" fmla="*/ 232655 w 607156"/>
              <a:gd name="connsiteY38" fmla="*/ 83222 h 37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156" h="375420">
                <a:moveTo>
                  <a:pt x="495191" y="322544"/>
                </a:moveTo>
                <a:lnTo>
                  <a:pt x="506674" y="341140"/>
                </a:lnTo>
                <a:lnTo>
                  <a:pt x="607156" y="341140"/>
                </a:lnTo>
                <a:lnTo>
                  <a:pt x="607156" y="348292"/>
                </a:lnTo>
                <a:lnTo>
                  <a:pt x="502368" y="348292"/>
                </a:lnTo>
                <a:lnTo>
                  <a:pt x="489449" y="325405"/>
                </a:lnTo>
                <a:close/>
                <a:moveTo>
                  <a:pt x="112015" y="292428"/>
                </a:moveTo>
                <a:lnTo>
                  <a:pt x="442090" y="292428"/>
                </a:lnTo>
                <a:lnTo>
                  <a:pt x="489449" y="375420"/>
                </a:lnTo>
                <a:lnTo>
                  <a:pt x="63221" y="375420"/>
                </a:lnTo>
                <a:close/>
                <a:moveTo>
                  <a:pt x="111965" y="234954"/>
                </a:moveTo>
                <a:lnTo>
                  <a:pt x="117707" y="237821"/>
                </a:lnTo>
                <a:lnTo>
                  <a:pt x="104788" y="259323"/>
                </a:lnTo>
                <a:lnTo>
                  <a:pt x="0" y="259323"/>
                </a:lnTo>
                <a:lnTo>
                  <a:pt x="0" y="253589"/>
                </a:lnTo>
                <a:lnTo>
                  <a:pt x="101917" y="253589"/>
                </a:lnTo>
                <a:close/>
                <a:moveTo>
                  <a:pt x="167895" y="193572"/>
                </a:moveTo>
                <a:lnTo>
                  <a:pt x="387534" y="193572"/>
                </a:lnTo>
                <a:lnTo>
                  <a:pt x="436343" y="279553"/>
                </a:lnTo>
                <a:lnTo>
                  <a:pt x="119086" y="279553"/>
                </a:lnTo>
                <a:close/>
                <a:moveTo>
                  <a:pt x="384784" y="128972"/>
                </a:moveTo>
                <a:lnTo>
                  <a:pt x="396268" y="147607"/>
                </a:lnTo>
                <a:lnTo>
                  <a:pt x="498185" y="147607"/>
                </a:lnTo>
                <a:lnTo>
                  <a:pt x="498185" y="153341"/>
                </a:lnTo>
                <a:lnTo>
                  <a:pt x="391962" y="153341"/>
                </a:lnTo>
                <a:lnTo>
                  <a:pt x="380478" y="131839"/>
                </a:lnTo>
                <a:close/>
                <a:moveTo>
                  <a:pt x="225429" y="96096"/>
                </a:moveTo>
                <a:lnTo>
                  <a:pt x="333102" y="96096"/>
                </a:lnTo>
                <a:lnTo>
                  <a:pt x="380478" y="180698"/>
                </a:lnTo>
                <a:lnTo>
                  <a:pt x="175181" y="180698"/>
                </a:lnTo>
                <a:close/>
                <a:moveTo>
                  <a:pt x="222594" y="35864"/>
                </a:moveTo>
                <a:lnTo>
                  <a:pt x="226907" y="38738"/>
                </a:lnTo>
                <a:lnTo>
                  <a:pt x="212532" y="64601"/>
                </a:lnTo>
                <a:lnTo>
                  <a:pt x="107591" y="64601"/>
                </a:lnTo>
                <a:lnTo>
                  <a:pt x="107591" y="58854"/>
                </a:lnTo>
                <a:lnTo>
                  <a:pt x="209656" y="58854"/>
                </a:lnTo>
                <a:close/>
                <a:moveTo>
                  <a:pt x="279925" y="0"/>
                </a:moveTo>
                <a:lnTo>
                  <a:pt x="325763" y="83222"/>
                </a:lnTo>
                <a:lnTo>
                  <a:pt x="232655" y="83222"/>
                </a:lnTo>
                <a:close/>
              </a:path>
            </a:pathLst>
          </a:custGeom>
          <a:solidFill>
            <a:schemeClr val="accent1"/>
          </a:solidFill>
          <a:ln>
            <a:noFill/>
          </a:ln>
        </p:spPr>
        <p:txBody>
          <a:bodyPr/>
          <a:lstStyle/>
          <a:p>
            <a:endParaRPr lang="zh-CN" altLang="en-US"/>
          </a:p>
        </p:txBody>
      </p:sp>
      <p:sp>
        <p:nvSpPr>
          <p:cNvPr id="115" name="business-presentation_71975">
            <a:extLst>
              <a:ext uri="{FF2B5EF4-FFF2-40B4-BE49-F238E27FC236}">
                <a16:creationId xmlns:a16="http://schemas.microsoft.com/office/drawing/2014/main" id="{C2C9A30B-8F7E-454C-878B-F9B8C15BF26E}"/>
              </a:ext>
            </a:extLst>
          </p:cNvPr>
          <p:cNvSpPr>
            <a:spLocks noChangeAspect="1"/>
          </p:cNvSpPr>
          <p:nvPr/>
        </p:nvSpPr>
        <p:spPr bwMode="auto">
          <a:xfrm>
            <a:off x="10198640" y="4553624"/>
            <a:ext cx="609684" cy="597654"/>
          </a:xfrm>
          <a:custGeom>
            <a:avLst/>
            <a:gdLst>
              <a:gd name="connsiteX0" fmla="*/ 297008 w 607921"/>
              <a:gd name="connsiteY0" fmla="*/ 395378 h 595925"/>
              <a:gd name="connsiteX1" fmla="*/ 358683 w 607921"/>
              <a:gd name="connsiteY1" fmla="*/ 457042 h 595925"/>
              <a:gd name="connsiteX2" fmla="*/ 341443 w 607921"/>
              <a:gd name="connsiteY2" fmla="*/ 499563 h 595925"/>
              <a:gd name="connsiteX3" fmla="*/ 360803 w 607921"/>
              <a:gd name="connsiteY3" fmla="*/ 507202 h 595925"/>
              <a:gd name="connsiteX4" fmla="*/ 380440 w 607921"/>
              <a:gd name="connsiteY4" fmla="*/ 532880 h 595925"/>
              <a:gd name="connsiteX5" fmla="*/ 399799 w 607921"/>
              <a:gd name="connsiteY5" fmla="*/ 592152 h 595925"/>
              <a:gd name="connsiteX6" fmla="*/ 419067 w 607921"/>
              <a:gd name="connsiteY6" fmla="*/ 532880 h 595925"/>
              <a:gd name="connsiteX7" fmla="*/ 438703 w 607921"/>
              <a:gd name="connsiteY7" fmla="*/ 507202 h 595925"/>
              <a:gd name="connsiteX8" fmla="*/ 458063 w 607921"/>
              <a:gd name="connsiteY8" fmla="*/ 499563 h 595925"/>
              <a:gd name="connsiteX9" fmla="*/ 440824 w 607921"/>
              <a:gd name="connsiteY9" fmla="*/ 457042 h 595925"/>
              <a:gd name="connsiteX10" fmla="*/ 502591 w 607921"/>
              <a:gd name="connsiteY10" fmla="*/ 395378 h 595925"/>
              <a:gd name="connsiteX11" fmla="*/ 564265 w 607921"/>
              <a:gd name="connsiteY11" fmla="*/ 457042 h 595925"/>
              <a:gd name="connsiteX12" fmla="*/ 547026 w 607921"/>
              <a:gd name="connsiteY12" fmla="*/ 499563 h 595925"/>
              <a:gd name="connsiteX13" fmla="*/ 566386 w 607921"/>
              <a:gd name="connsiteY13" fmla="*/ 507202 h 595925"/>
              <a:gd name="connsiteX14" fmla="*/ 586022 w 607921"/>
              <a:gd name="connsiteY14" fmla="*/ 532880 h 595925"/>
              <a:gd name="connsiteX15" fmla="*/ 606580 w 607921"/>
              <a:gd name="connsiteY15" fmla="*/ 595925 h 595925"/>
              <a:gd name="connsiteX16" fmla="*/ 192926 w 607921"/>
              <a:gd name="connsiteY16" fmla="*/ 595925 h 595925"/>
              <a:gd name="connsiteX17" fmla="*/ 213484 w 607921"/>
              <a:gd name="connsiteY17" fmla="*/ 532880 h 595925"/>
              <a:gd name="connsiteX18" fmla="*/ 233121 w 607921"/>
              <a:gd name="connsiteY18" fmla="*/ 507202 h 595925"/>
              <a:gd name="connsiteX19" fmla="*/ 252481 w 607921"/>
              <a:gd name="connsiteY19" fmla="*/ 499563 h 595925"/>
              <a:gd name="connsiteX20" fmla="*/ 235241 w 607921"/>
              <a:gd name="connsiteY20" fmla="*/ 457042 h 595925"/>
              <a:gd name="connsiteX21" fmla="*/ 297008 w 607921"/>
              <a:gd name="connsiteY21" fmla="*/ 395378 h 595925"/>
              <a:gd name="connsiteX22" fmla="*/ 109883 w 607921"/>
              <a:gd name="connsiteY22" fmla="*/ 273029 h 595925"/>
              <a:gd name="connsiteX23" fmla="*/ 83334 w 607921"/>
              <a:gd name="connsiteY23" fmla="*/ 325861 h 595925"/>
              <a:gd name="connsiteX24" fmla="*/ 70336 w 607921"/>
              <a:gd name="connsiteY24" fmla="*/ 338747 h 595925"/>
              <a:gd name="connsiteX25" fmla="*/ 98360 w 607921"/>
              <a:gd name="connsiteY25" fmla="*/ 338747 h 595925"/>
              <a:gd name="connsiteX26" fmla="*/ 109883 w 607921"/>
              <a:gd name="connsiteY26" fmla="*/ 338747 h 595925"/>
              <a:gd name="connsiteX27" fmla="*/ 109883 w 607921"/>
              <a:gd name="connsiteY27" fmla="*/ 317485 h 595925"/>
              <a:gd name="connsiteX28" fmla="*/ 169711 w 607921"/>
              <a:gd name="connsiteY28" fmla="*/ 184577 h 595925"/>
              <a:gd name="connsiteX29" fmla="*/ 167314 w 607921"/>
              <a:gd name="connsiteY29" fmla="*/ 186694 h 595925"/>
              <a:gd name="connsiteX30" fmla="*/ 164641 w 607921"/>
              <a:gd name="connsiteY30" fmla="*/ 202065 h 595925"/>
              <a:gd name="connsiteX31" fmla="*/ 150168 w 607921"/>
              <a:gd name="connsiteY31" fmla="*/ 286375 h 595925"/>
              <a:gd name="connsiteX32" fmla="*/ 153394 w 607921"/>
              <a:gd name="connsiteY32" fmla="*/ 298433 h 595925"/>
              <a:gd name="connsiteX33" fmla="*/ 174873 w 607921"/>
              <a:gd name="connsiteY33" fmla="*/ 324020 h 595925"/>
              <a:gd name="connsiteX34" fmla="*/ 177547 w 607921"/>
              <a:gd name="connsiteY34" fmla="*/ 325309 h 595925"/>
              <a:gd name="connsiteX35" fmla="*/ 180220 w 607921"/>
              <a:gd name="connsiteY35" fmla="*/ 324020 h 595925"/>
              <a:gd name="connsiteX36" fmla="*/ 201699 w 607921"/>
              <a:gd name="connsiteY36" fmla="*/ 298433 h 595925"/>
              <a:gd name="connsiteX37" fmla="*/ 204925 w 607921"/>
              <a:gd name="connsiteY37" fmla="*/ 286375 h 595925"/>
              <a:gd name="connsiteX38" fmla="*/ 190452 w 607921"/>
              <a:gd name="connsiteY38" fmla="*/ 202065 h 595925"/>
              <a:gd name="connsiteX39" fmla="*/ 187779 w 607921"/>
              <a:gd name="connsiteY39" fmla="*/ 186694 h 595925"/>
              <a:gd name="connsiteX40" fmla="*/ 185382 w 607921"/>
              <a:gd name="connsiteY40" fmla="*/ 184577 h 595925"/>
              <a:gd name="connsiteX41" fmla="*/ 170448 w 607921"/>
              <a:gd name="connsiteY41" fmla="*/ 151810 h 595925"/>
              <a:gd name="connsiteX42" fmla="*/ 168052 w 607921"/>
              <a:gd name="connsiteY42" fmla="*/ 154295 h 595925"/>
              <a:gd name="connsiteX43" fmla="*/ 168052 w 607921"/>
              <a:gd name="connsiteY43" fmla="*/ 171415 h 595925"/>
              <a:gd name="connsiteX44" fmla="*/ 170448 w 607921"/>
              <a:gd name="connsiteY44" fmla="*/ 173900 h 595925"/>
              <a:gd name="connsiteX45" fmla="*/ 185014 w 607921"/>
              <a:gd name="connsiteY45" fmla="*/ 173900 h 595925"/>
              <a:gd name="connsiteX46" fmla="*/ 187502 w 607921"/>
              <a:gd name="connsiteY46" fmla="*/ 171415 h 595925"/>
              <a:gd name="connsiteX47" fmla="*/ 187502 w 607921"/>
              <a:gd name="connsiteY47" fmla="*/ 154295 h 595925"/>
              <a:gd name="connsiteX48" fmla="*/ 185014 w 607921"/>
              <a:gd name="connsiteY48" fmla="*/ 151810 h 595925"/>
              <a:gd name="connsiteX49" fmla="*/ 138922 w 607921"/>
              <a:gd name="connsiteY49" fmla="*/ 142330 h 595925"/>
              <a:gd name="connsiteX50" fmla="*/ 215987 w 607921"/>
              <a:gd name="connsiteY50" fmla="*/ 142330 h 595925"/>
              <a:gd name="connsiteX51" fmla="*/ 260420 w 607921"/>
              <a:gd name="connsiteY51" fmla="*/ 170403 h 595925"/>
              <a:gd name="connsiteX52" fmla="*/ 278857 w 607921"/>
              <a:gd name="connsiteY52" fmla="*/ 209520 h 595925"/>
              <a:gd name="connsiteX53" fmla="*/ 311951 w 607921"/>
              <a:gd name="connsiteY53" fmla="*/ 185313 h 595925"/>
              <a:gd name="connsiteX54" fmla="*/ 353710 w 607921"/>
              <a:gd name="connsiteY54" fmla="*/ 191848 h 595925"/>
              <a:gd name="connsiteX55" fmla="*/ 347165 w 607921"/>
              <a:gd name="connsiteY55" fmla="*/ 233543 h 595925"/>
              <a:gd name="connsiteX56" fmla="*/ 284849 w 607921"/>
              <a:gd name="connsiteY56" fmla="*/ 279104 h 595925"/>
              <a:gd name="connsiteX57" fmla="*/ 259775 w 607921"/>
              <a:gd name="connsiteY57" fmla="*/ 283890 h 595925"/>
              <a:gd name="connsiteX58" fmla="*/ 245302 w 607921"/>
              <a:gd name="connsiteY58" fmla="*/ 275054 h 595925"/>
              <a:gd name="connsiteX59" fmla="*/ 245302 w 607921"/>
              <a:gd name="connsiteY59" fmla="*/ 299537 h 595925"/>
              <a:gd name="connsiteX60" fmla="*/ 245302 w 607921"/>
              <a:gd name="connsiteY60" fmla="*/ 338747 h 595925"/>
              <a:gd name="connsiteX61" fmla="*/ 477145 w 607921"/>
              <a:gd name="connsiteY61" fmla="*/ 338747 h 595925"/>
              <a:gd name="connsiteX62" fmla="*/ 507012 w 607921"/>
              <a:gd name="connsiteY62" fmla="*/ 368568 h 595925"/>
              <a:gd name="connsiteX63" fmla="*/ 505998 w 607921"/>
              <a:gd name="connsiteY63" fmla="*/ 375840 h 595925"/>
              <a:gd name="connsiteX64" fmla="*/ 502495 w 607921"/>
              <a:gd name="connsiteY64" fmla="*/ 375472 h 595925"/>
              <a:gd name="connsiteX65" fmla="*/ 445894 w 607921"/>
              <a:gd name="connsiteY65" fmla="*/ 398482 h 595925"/>
              <a:gd name="connsiteX66" fmla="*/ 353618 w 607921"/>
              <a:gd name="connsiteY66" fmla="*/ 398482 h 595925"/>
              <a:gd name="connsiteX67" fmla="*/ 297017 w 607921"/>
              <a:gd name="connsiteY67" fmla="*/ 375472 h 595925"/>
              <a:gd name="connsiteX68" fmla="*/ 240324 w 607921"/>
              <a:gd name="connsiteY68" fmla="*/ 398482 h 595925"/>
              <a:gd name="connsiteX69" fmla="*/ 29867 w 607921"/>
              <a:gd name="connsiteY69" fmla="*/ 398482 h 595925"/>
              <a:gd name="connsiteX70" fmla="*/ 0 w 607921"/>
              <a:gd name="connsiteY70" fmla="*/ 368568 h 595925"/>
              <a:gd name="connsiteX71" fmla="*/ 16685 w 607921"/>
              <a:gd name="connsiteY71" fmla="*/ 341968 h 595925"/>
              <a:gd name="connsiteX72" fmla="*/ 29867 w 607921"/>
              <a:gd name="connsiteY72" fmla="*/ 338747 h 595925"/>
              <a:gd name="connsiteX73" fmla="*/ 42589 w 607921"/>
              <a:gd name="connsiteY73" fmla="*/ 338747 h 595925"/>
              <a:gd name="connsiteX74" fmla="*/ 29867 w 607921"/>
              <a:gd name="connsiteY74" fmla="*/ 299077 h 595925"/>
              <a:gd name="connsiteX75" fmla="*/ 94949 w 607921"/>
              <a:gd name="connsiteY75" fmla="*/ 169390 h 595925"/>
              <a:gd name="connsiteX76" fmla="*/ 138922 w 607921"/>
              <a:gd name="connsiteY76" fmla="*/ 142330 h 595925"/>
              <a:gd name="connsiteX77" fmla="*/ 303662 w 607921"/>
              <a:gd name="connsiteY77" fmla="*/ 39856 h 595925"/>
              <a:gd name="connsiteX78" fmla="*/ 303662 w 607921"/>
              <a:gd name="connsiteY78" fmla="*/ 114782 h 595925"/>
              <a:gd name="connsiteX79" fmla="*/ 360164 w 607921"/>
              <a:gd name="connsiteY79" fmla="*/ 114782 h 595925"/>
              <a:gd name="connsiteX80" fmla="*/ 368828 w 607921"/>
              <a:gd name="connsiteY80" fmla="*/ 119845 h 595925"/>
              <a:gd name="connsiteX81" fmla="*/ 401917 w 607921"/>
              <a:gd name="connsiteY81" fmla="*/ 177926 h 595925"/>
              <a:gd name="connsiteX82" fmla="*/ 433625 w 607921"/>
              <a:gd name="connsiteY82" fmla="*/ 144882 h 595925"/>
              <a:gd name="connsiteX83" fmla="*/ 447358 w 607921"/>
              <a:gd name="connsiteY83" fmla="*/ 144329 h 595925"/>
              <a:gd name="connsiteX84" fmla="*/ 493720 w 607921"/>
              <a:gd name="connsiteY84" fmla="*/ 184462 h 595925"/>
              <a:gd name="connsiteX85" fmla="*/ 568011 w 607921"/>
              <a:gd name="connsiteY85" fmla="*/ 184462 h 595925"/>
              <a:gd name="connsiteX86" fmla="*/ 568011 w 607921"/>
              <a:gd name="connsiteY86" fmla="*/ 39856 h 595925"/>
              <a:gd name="connsiteX87" fmla="*/ 177567 w 607921"/>
              <a:gd name="connsiteY87" fmla="*/ 1835 h 595925"/>
              <a:gd name="connsiteX88" fmla="*/ 239146 w 607921"/>
              <a:gd name="connsiteY88" fmla="*/ 63344 h 595925"/>
              <a:gd name="connsiteX89" fmla="*/ 193607 w 607921"/>
              <a:gd name="connsiteY89" fmla="*/ 122458 h 595925"/>
              <a:gd name="connsiteX90" fmla="*/ 177567 w 607921"/>
              <a:gd name="connsiteY90" fmla="*/ 124760 h 595925"/>
              <a:gd name="connsiteX91" fmla="*/ 161619 w 607921"/>
              <a:gd name="connsiteY91" fmla="*/ 122458 h 595925"/>
              <a:gd name="connsiteX92" fmla="*/ 116080 w 607921"/>
              <a:gd name="connsiteY92" fmla="*/ 63344 h 595925"/>
              <a:gd name="connsiteX93" fmla="*/ 177567 w 607921"/>
              <a:gd name="connsiteY93" fmla="*/ 1835 h 595925"/>
              <a:gd name="connsiteX94" fmla="*/ 299607 w 607921"/>
              <a:gd name="connsiteY94" fmla="*/ 0 h 595925"/>
              <a:gd name="connsiteX95" fmla="*/ 572066 w 607921"/>
              <a:gd name="connsiteY95" fmla="*/ 0 h 595925"/>
              <a:gd name="connsiteX96" fmla="*/ 607921 w 607921"/>
              <a:gd name="connsiteY96" fmla="*/ 35806 h 595925"/>
              <a:gd name="connsiteX97" fmla="*/ 607921 w 607921"/>
              <a:gd name="connsiteY97" fmla="*/ 253865 h 595925"/>
              <a:gd name="connsiteX98" fmla="*/ 572066 w 607921"/>
              <a:gd name="connsiteY98" fmla="*/ 289671 h 595925"/>
              <a:gd name="connsiteX99" fmla="*/ 304123 w 607921"/>
              <a:gd name="connsiteY99" fmla="*/ 289671 h 595925"/>
              <a:gd name="connsiteX100" fmla="*/ 358689 w 607921"/>
              <a:gd name="connsiteY100" fmla="*/ 249815 h 595925"/>
              <a:gd name="connsiteX101" fmla="*/ 568011 w 607921"/>
              <a:gd name="connsiteY101" fmla="*/ 249815 h 595925"/>
              <a:gd name="connsiteX102" fmla="*/ 568011 w 607921"/>
              <a:gd name="connsiteY102" fmla="*/ 204344 h 595925"/>
              <a:gd name="connsiteX103" fmla="*/ 489941 w 607921"/>
              <a:gd name="connsiteY103" fmla="*/ 204344 h 595925"/>
              <a:gd name="connsiteX104" fmla="*/ 483397 w 607921"/>
              <a:gd name="connsiteY104" fmla="*/ 201950 h 595925"/>
              <a:gd name="connsiteX105" fmla="*/ 441459 w 607921"/>
              <a:gd name="connsiteY105" fmla="*/ 165500 h 595925"/>
              <a:gd name="connsiteX106" fmla="*/ 407079 w 607921"/>
              <a:gd name="connsiteY106" fmla="*/ 201306 h 595925"/>
              <a:gd name="connsiteX107" fmla="*/ 399890 w 607921"/>
              <a:gd name="connsiteY107" fmla="*/ 204344 h 595925"/>
              <a:gd name="connsiteX108" fmla="*/ 398691 w 607921"/>
              <a:gd name="connsiteY108" fmla="*/ 204344 h 595925"/>
              <a:gd name="connsiteX109" fmla="*/ 391226 w 607921"/>
              <a:gd name="connsiteY109" fmla="*/ 199373 h 595925"/>
              <a:gd name="connsiteX110" fmla="*/ 354357 w 607921"/>
              <a:gd name="connsiteY110" fmla="*/ 134756 h 595925"/>
              <a:gd name="connsiteX111" fmla="*/ 303662 w 607921"/>
              <a:gd name="connsiteY111" fmla="*/ 134756 h 595925"/>
              <a:gd name="connsiteX112" fmla="*/ 303662 w 607921"/>
              <a:gd name="connsiteY112" fmla="*/ 167249 h 595925"/>
              <a:gd name="connsiteX113" fmla="*/ 300160 w 607921"/>
              <a:gd name="connsiteY113" fmla="*/ 169274 h 595925"/>
              <a:gd name="connsiteX114" fmla="*/ 286611 w 607921"/>
              <a:gd name="connsiteY114" fmla="*/ 179215 h 595925"/>
              <a:gd name="connsiteX115" fmla="*/ 278500 w 607921"/>
              <a:gd name="connsiteY115" fmla="*/ 161910 h 595925"/>
              <a:gd name="connsiteX116" fmla="*/ 263844 w 607921"/>
              <a:gd name="connsiteY116" fmla="*/ 141936 h 595925"/>
              <a:gd name="connsiteX117" fmla="*/ 263844 w 607921"/>
              <a:gd name="connsiteY117" fmla="*/ 35806 h 595925"/>
              <a:gd name="connsiteX118" fmla="*/ 299607 w 607921"/>
              <a:gd name="connsiteY118" fmla="*/ 0 h 59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921" h="595925">
                <a:moveTo>
                  <a:pt x="297008" y="395378"/>
                </a:moveTo>
                <a:cubicBezTo>
                  <a:pt x="331026" y="395378"/>
                  <a:pt x="358683" y="422989"/>
                  <a:pt x="358683" y="457042"/>
                </a:cubicBezTo>
                <a:cubicBezTo>
                  <a:pt x="358683" y="473609"/>
                  <a:pt x="352045" y="488519"/>
                  <a:pt x="341443" y="499563"/>
                </a:cubicBezTo>
                <a:cubicBezTo>
                  <a:pt x="348450" y="500667"/>
                  <a:pt x="354995" y="503429"/>
                  <a:pt x="360803" y="507202"/>
                </a:cubicBezTo>
                <a:cubicBezTo>
                  <a:pt x="369838" y="513184"/>
                  <a:pt x="376936" y="522020"/>
                  <a:pt x="380440" y="532880"/>
                </a:cubicBezTo>
                <a:lnTo>
                  <a:pt x="399799" y="592152"/>
                </a:lnTo>
                <a:lnTo>
                  <a:pt x="419067" y="532880"/>
                </a:lnTo>
                <a:cubicBezTo>
                  <a:pt x="422570" y="522020"/>
                  <a:pt x="429669" y="513184"/>
                  <a:pt x="438703" y="507202"/>
                </a:cubicBezTo>
                <a:cubicBezTo>
                  <a:pt x="444511" y="503429"/>
                  <a:pt x="451057" y="500760"/>
                  <a:pt x="458063" y="499563"/>
                </a:cubicBezTo>
                <a:cubicBezTo>
                  <a:pt x="447461" y="488519"/>
                  <a:pt x="440824" y="473609"/>
                  <a:pt x="440824" y="457042"/>
                </a:cubicBezTo>
                <a:cubicBezTo>
                  <a:pt x="440824" y="422989"/>
                  <a:pt x="468480" y="395378"/>
                  <a:pt x="502591" y="395378"/>
                </a:cubicBezTo>
                <a:cubicBezTo>
                  <a:pt x="536608" y="395378"/>
                  <a:pt x="564265" y="422989"/>
                  <a:pt x="564265" y="457042"/>
                </a:cubicBezTo>
                <a:cubicBezTo>
                  <a:pt x="564265" y="473609"/>
                  <a:pt x="557628" y="488519"/>
                  <a:pt x="547026" y="499563"/>
                </a:cubicBezTo>
                <a:cubicBezTo>
                  <a:pt x="554032" y="500667"/>
                  <a:pt x="560578" y="503429"/>
                  <a:pt x="566386" y="507202"/>
                </a:cubicBezTo>
                <a:cubicBezTo>
                  <a:pt x="575420" y="513184"/>
                  <a:pt x="582519" y="522020"/>
                  <a:pt x="586022" y="532880"/>
                </a:cubicBezTo>
                <a:lnTo>
                  <a:pt x="606580" y="595925"/>
                </a:lnTo>
                <a:lnTo>
                  <a:pt x="192926" y="595925"/>
                </a:lnTo>
                <a:lnTo>
                  <a:pt x="213484" y="532880"/>
                </a:lnTo>
                <a:cubicBezTo>
                  <a:pt x="216988" y="522020"/>
                  <a:pt x="224086" y="513184"/>
                  <a:pt x="233121" y="507202"/>
                </a:cubicBezTo>
                <a:cubicBezTo>
                  <a:pt x="238929" y="503429"/>
                  <a:pt x="245474" y="500760"/>
                  <a:pt x="252481" y="499563"/>
                </a:cubicBezTo>
                <a:cubicBezTo>
                  <a:pt x="241879" y="488519"/>
                  <a:pt x="235241" y="473609"/>
                  <a:pt x="235241" y="457042"/>
                </a:cubicBezTo>
                <a:cubicBezTo>
                  <a:pt x="235241" y="422989"/>
                  <a:pt x="262898" y="395378"/>
                  <a:pt x="297008" y="395378"/>
                </a:cubicBezTo>
                <a:close/>
                <a:moveTo>
                  <a:pt x="109883" y="273029"/>
                </a:moveTo>
                <a:lnTo>
                  <a:pt x="83334" y="325861"/>
                </a:lnTo>
                <a:cubicBezTo>
                  <a:pt x="80384" y="331660"/>
                  <a:pt x="75775" y="335986"/>
                  <a:pt x="70336" y="338747"/>
                </a:cubicBezTo>
                <a:lnTo>
                  <a:pt x="98360" y="338747"/>
                </a:lnTo>
                <a:lnTo>
                  <a:pt x="109883" y="338747"/>
                </a:lnTo>
                <a:lnTo>
                  <a:pt x="109883" y="317485"/>
                </a:lnTo>
                <a:close/>
                <a:moveTo>
                  <a:pt x="169711" y="184577"/>
                </a:moveTo>
                <a:cubicBezTo>
                  <a:pt x="168513" y="184577"/>
                  <a:pt x="167499" y="185498"/>
                  <a:pt x="167314" y="186694"/>
                </a:cubicBezTo>
                <a:lnTo>
                  <a:pt x="164641" y="202065"/>
                </a:lnTo>
                <a:lnTo>
                  <a:pt x="150168" y="286375"/>
                </a:lnTo>
                <a:cubicBezTo>
                  <a:pt x="149431" y="290701"/>
                  <a:pt x="150629" y="295027"/>
                  <a:pt x="153394" y="298433"/>
                </a:cubicBezTo>
                <a:lnTo>
                  <a:pt x="174873" y="324020"/>
                </a:lnTo>
                <a:cubicBezTo>
                  <a:pt x="175519" y="324849"/>
                  <a:pt x="176533" y="325309"/>
                  <a:pt x="177547" y="325309"/>
                </a:cubicBezTo>
                <a:cubicBezTo>
                  <a:pt x="178561" y="325309"/>
                  <a:pt x="179575" y="324849"/>
                  <a:pt x="180220" y="324020"/>
                </a:cubicBezTo>
                <a:lnTo>
                  <a:pt x="201699" y="298433"/>
                </a:lnTo>
                <a:cubicBezTo>
                  <a:pt x="204464" y="295027"/>
                  <a:pt x="205663" y="290701"/>
                  <a:pt x="204925" y="286375"/>
                </a:cubicBezTo>
                <a:lnTo>
                  <a:pt x="190452" y="202065"/>
                </a:lnTo>
                <a:lnTo>
                  <a:pt x="187779" y="186694"/>
                </a:lnTo>
                <a:cubicBezTo>
                  <a:pt x="187595" y="185498"/>
                  <a:pt x="186581" y="184577"/>
                  <a:pt x="185382" y="184577"/>
                </a:cubicBezTo>
                <a:close/>
                <a:moveTo>
                  <a:pt x="170448" y="151810"/>
                </a:moveTo>
                <a:cubicBezTo>
                  <a:pt x="169158" y="151810"/>
                  <a:pt x="168052" y="152915"/>
                  <a:pt x="168052" y="154295"/>
                </a:cubicBezTo>
                <a:lnTo>
                  <a:pt x="168052" y="171415"/>
                </a:lnTo>
                <a:cubicBezTo>
                  <a:pt x="168052" y="172796"/>
                  <a:pt x="169158" y="173900"/>
                  <a:pt x="170448" y="173900"/>
                </a:cubicBezTo>
                <a:lnTo>
                  <a:pt x="185014" y="173900"/>
                </a:lnTo>
                <a:cubicBezTo>
                  <a:pt x="186396" y="173900"/>
                  <a:pt x="187502" y="172796"/>
                  <a:pt x="187502" y="171415"/>
                </a:cubicBezTo>
                <a:lnTo>
                  <a:pt x="187502" y="154295"/>
                </a:lnTo>
                <a:cubicBezTo>
                  <a:pt x="187502" y="152915"/>
                  <a:pt x="186396" y="151810"/>
                  <a:pt x="185014" y="151810"/>
                </a:cubicBezTo>
                <a:close/>
                <a:moveTo>
                  <a:pt x="138922" y="142330"/>
                </a:moveTo>
                <a:lnTo>
                  <a:pt x="215987" y="142330"/>
                </a:lnTo>
                <a:cubicBezTo>
                  <a:pt x="234885" y="142330"/>
                  <a:pt x="252400" y="153375"/>
                  <a:pt x="260420" y="170403"/>
                </a:cubicBezTo>
                <a:lnTo>
                  <a:pt x="278857" y="209520"/>
                </a:lnTo>
                <a:lnTo>
                  <a:pt x="311951" y="185313"/>
                </a:lnTo>
                <a:cubicBezTo>
                  <a:pt x="325225" y="175649"/>
                  <a:pt x="344031" y="178502"/>
                  <a:pt x="353710" y="191848"/>
                </a:cubicBezTo>
                <a:cubicBezTo>
                  <a:pt x="363482" y="205194"/>
                  <a:pt x="360532" y="223879"/>
                  <a:pt x="347165" y="233543"/>
                </a:cubicBezTo>
                <a:lnTo>
                  <a:pt x="284849" y="279104"/>
                </a:lnTo>
                <a:cubicBezTo>
                  <a:pt x="277566" y="284350"/>
                  <a:pt x="268440" y="286099"/>
                  <a:pt x="259775" y="283890"/>
                </a:cubicBezTo>
                <a:cubicBezTo>
                  <a:pt x="254152" y="282417"/>
                  <a:pt x="249174" y="279196"/>
                  <a:pt x="245302" y="275054"/>
                </a:cubicBezTo>
                <a:lnTo>
                  <a:pt x="245302" y="299537"/>
                </a:lnTo>
                <a:lnTo>
                  <a:pt x="245302" y="338747"/>
                </a:lnTo>
                <a:lnTo>
                  <a:pt x="477145" y="338747"/>
                </a:lnTo>
                <a:cubicBezTo>
                  <a:pt x="493646" y="338747"/>
                  <a:pt x="507012" y="352093"/>
                  <a:pt x="507012" y="368568"/>
                </a:cubicBezTo>
                <a:cubicBezTo>
                  <a:pt x="507012" y="371146"/>
                  <a:pt x="506643" y="373447"/>
                  <a:pt x="505998" y="375840"/>
                </a:cubicBezTo>
                <a:cubicBezTo>
                  <a:pt x="504800" y="375748"/>
                  <a:pt x="503694" y="375472"/>
                  <a:pt x="502495" y="375472"/>
                </a:cubicBezTo>
                <a:cubicBezTo>
                  <a:pt x="480555" y="375472"/>
                  <a:pt x="460644" y="384308"/>
                  <a:pt x="445894" y="398482"/>
                </a:cubicBezTo>
                <a:lnTo>
                  <a:pt x="353618" y="398482"/>
                </a:lnTo>
                <a:cubicBezTo>
                  <a:pt x="338869" y="384308"/>
                  <a:pt x="318957" y="375472"/>
                  <a:pt x="297017" y="375472"/>
                </a:cubicBezTo>
                <a:cubicBezTo>
                  <a:pt x="274985" y="375472"/>
                  <a:pt x="255073" y="384308"/>
                  <a:pt x="240324" y="398482"/>
                </a:cubicBezTo>
                <a:lnTo>
                  <a:pt x="29867" y="398482"/>
                </a:lnTo>
                <a:cubicBezTo>
                  <a:pt x="13366" y="398482"/>
                  <a:pt x="0" y="385136"/>
                  <a:pt x="0" y="368568"/>
                </a:cubicBezTo>
                <a:cubicBezTo>
                  <a:pt x="0" y="356879"/>
                  <a:pt x="6821" y="346847"/>
                  <a:pt x="16685" y="341968"/>
                </a:cubicBezTo>
                <a:cubicBezTo>
                  <a:pt x="20741" y="339943"/>
                  <a:pt x="25166" y="338747"/>
                  <a:pt x="29867" y="338747"/>
                </a:cubicBezTo>
                <a:lnTo>
                  <a:pt x="42589" y="338747"/>
                </a:lnTo>
                <a:cubicBezTo>
                  <a:pt x="28300" y="331200"/>
                  <a:pt x="22585" y="313620"/>
                  <a:pt x="29867" y="299077"/>
                </a:cubicBezTo>
                <a:lnTo>
                  <a:pt x="94949" y="169390"/>
                </a:lnTo>
                <a:cubicBezTo>
                  <a:pt x="103338" y="152731"/>
                  <a:pt x="120116" y="142330"/>
                  <a:pt x="138922" y="142330"/>
                </a:cubicBezTo>
                <a:close/>
                <a:moveTo>
                  <a:pt x="303662" y="39856"/>
                </a:moveTo>
                <a:lnTo>
                  <a:pt x="303662" y="114782"/>
                </a:lnTo>
                <a:lnTo>
                  <a:pt x="360164" y="114782"/>
                </a:lnTo>
                <a:cubicBezTo>
                  <a:pt x="363758" y="114782"/>
                  <a:pt x="367077" y="116715"/>
                  <a:pt x="368828" y="119845"/>
                </a:cubicBezTo>
                <a:lnTo>
                  <a:pt x="401917" y="177926"/>
                </a:lnTo>
                <a:lnTo>
                  <a:pt x="433625" y="144882"/>
                </a:lnTo>
                <a:cubicBezTo>
                  <a:pt x="437311" y="141108"/>
                  <a:pt x="443303" y="140831"/>
                  <a:pt x="447358" y="144329"/>
                </a:cubicBezTo>
                <a:lnTo>
                  <a:pt x="493720" y="184462"/>
                </a:lnTo>
                <a:lnTo>
                  <a:pt x="568011" y="184462"/>
                </a:lnTo>
                <a:lnTo>
                  <a:pt x="568011" y="39856"/>
                </a:lnTo>
                <a:close/>
                <a:moveTo>
                  <a:pt x="177567" y="1835"/>
                </a:moveTo>
                <a:cubicBezTo>
                  <a:pt x="211583" y="1835"/>
                  <a:pt x="239146" y="29367"/>
                  <a:pt x="239146" y="63344"/>
                </a:cubicBezTo>
                <a:cubicBezTo>
                  <a:pt x="239146" y="91704"/>
                  <a:pt x="219788" y="115368"/>
                  <a:pt x="193607" y="122458"/>
                </a:cubicBezTo>
                <a:cubicBezTo>
                  <a:pt x="188445" y="123839"/>
                  <a:pt x="183190" y="124760"/>
                  <a:pt x="177567" y="124760"/>
                </a:cubicBezTo>
                <a:cubicBezTo>
                  <a:pt x="172036" y="124760"/>
                  <a:pt x="166689" y="123839"/>
                  <a:pt x="161619" y="122458"/>
                </a:cubicBezTo>
                <a:cubicBezTo>
                  <a:pt x="135439" y="115368"/>
                  <a:pt x="116080" y="91704"/>
                  <a:pt x="116080" y="63344"/>
                </a:cubicBezTo>
                <a:cubicBezTo>
                  <a:pt x="116080" y="29367"/>
                  <a:pt x="143551" y="1835"/>
                  <a:pt x="177567" y="1835"/>
                </a:cubicBezTo>
                <a:close/>
                <a:moveTo>
                  <a:pt x="299607" y="0"/>
                </a:moveTo>
                <a:lnTo>
                  <a:pt x="572066" y="0"/>
                </a:lnTo>
                <a:cubicBezTo>
                  <a:pt x="591791" y="0"/>
                  <a:pt x="607921" y="16108"/>
                  <a:pt x="607921" y="35806"/>
                </a:cubicBezTo>
                <a:lnTo>
                  <a:pt x="607921" y="253865"/>
                </a:lnTo>
                <a:cubicBezTo>
                  <a:pt x="607921" y="273563"/>
                  <a:pt x="591791" y="289671"/>
                  <a:pt x="572066" y="289671"/>
                </a:cubicBezTo>
                <a:lnTo>
                  <a:pt x="304123" y="289671"/>
                </a:lnTo>
                <a:lnTo>
                  <a:pt x="358689" y="249815"/>
                </a:lnTo>
                <a:lnTo>
                  <a:pt x="568011" y="249815"/>
                </a:lnTo>
                <a:lnTo>
                  <a:pt x="568011" y="204344"/>
                </a:lnTo>
                <a:lnTo>
                  <a:pt x="489941" y="204344"/>
                </a:lnTo>
                <a:cubicBezTo>
                  <a:pt x="487545" y="204344"/>
                  <a:pt x="485241" y="203515"/>
                  <a:pt x="483397" y="201950"/>
                </a:cubicBezTo>
                <a:lnTo>
                  <a:pt x="441459" y="165500"/>
                </a:lnTo>
                <a:lnTo>
                  <a:pt x="407079" y="201306"/>
                </a:lnTo>
                <a:cubicBezTo>
                  <a:pt x="405236" y="203239"/>
                  <a:pt x="402655" y="204344"/>
                  <a:pt x="399890" y="204344"/>
                </a:cubicBezTo>
                <a:cubicBezTo>
                  <a:pt x="399521" y="204344"/>
                  <a:pt x="399060" y="204344"/>
                  <a:pt x="398691" y="204344"/>
                </a:cubicBezTo>
                <a:cubicBezTo>
                  <a:pt x="395558" y="203883"/>
                  <a:pt x="392792" y="202043"/>
                  <a:pt x="391226" y="199373"/>
                </a:cubicBezTo>
                <a:lnTo>
                  <a:pt x="354357" y="134756"/>
                </a:lnTo>
                <a:lnTo>
                  <a:pt x="303662" y="134756"/>
                </a:lnTo>
                <a:lnTo>
                  <a:pt x="303662" y="167249"/>
                </a:lnTo>
                <a:cubicBezTo>
                  <a:pt x="302556" y="167893"/>
                  <a:pt x="301266" y="168445"/>
                  <a:pt x="300160" y="169274"/>
                </a:cubicBezTo>
                <a:lnTo>
                  <a:pt x="286611" y="179215"/>
                </a:lnTo>
                <a:lnTo>
                  <a:pt x="278500" y="161910"/>
                </a:lnTo>
                <a:cubicBezTo>
                  <a:pt x="274813" y="154270"/>
                  <a:pt x="269743" y="147643"/>
                  <a:pt x="263844" y="141936"/>
                </a:cubicBezTo>
                <a:lnTo>
                  <a:pt x="263844" y="35806"/>
                </a:lnTo>
                <a:cubicBezTo>
                  <a:pt x="263844" y="16108"/>
                  <a:pt x="279882" y="0"/>
                  <a:pt x="299607" y="0"/>
                </a:cubicBezTo>
                <a:close/>
              </a:path>
            </a:pathLst>
          </a:custGeom>
          <a:solidFill>
            <a:schemeClr val="accent1"/>
          </a:solidFill>
          <a:ln>
            <a:noFill/>
          </a:ln>
        </p:spPr>
      </p:sp>
      <p:sp>
        <p:nvSpPr>
          <p:cNvPr id="117" name="soccer-graphic_16661">
            <a:extLst>
              <a:ext uri="{FF2B5EF4-FFF2-40B4-BE49-F238E27FC236}">
                <a16:creationId xmlns:a16="http://schemas.microsoft.com/office/drawing/2014/main" id="{C2F1A372-3858-4647-932E-8E1A3107151A}"/>
              </a:ext>
            </a:extLst>
          </p:cNvPr>
          <p:cNvSpPr>
            <a:spLocks noChangeAspect="1"/>
          </p:cNvSpPr>
          <p:nvPr/>
        </p:nvSpPr>
        <p:spPr bwMode="auto">
          <a:xfrm>
            <a:off x="9345080" y="4533973"/>
            <a:ext cx="603982" cy="609685"/>
          </a:xfrm>
          <a:custGeom>
            <a:avLst/>
            <a:gdLst>
              <a:gd name="connsiteX0" fmla="*/ 281309 w 597691"/>
              <a:gd name="connsiteY0" fmla="*/ 524089 h 603334"/>
              <a:gd name="connsiteX1" fmla="*/ 256756 w 597691"/>
              <a:gd name="connsiteY1" fmla="*/ 548611 h 603334"/>
              <a:gd name="connsiteX2" fmla="*/ 281309 w 597691"/>
              <a:gd name="connsiteY2" fmla="*/ 573132 h 603334"/>
              <a:gd name="connsiteX3" fmla="*/ 305862 w 597691"/>
              <a:gd name="connsiteY3" fmla="*/ 548611 h 603334"/>
              <a:gd name="connsiteX4" fmla="*/ 281309 w 597691"/>
              <a:gd name="connsiteY4" fmla="*/ 524089 h 603334"/>
              <a:gd name="connsiteX5" fmla="*/ 281309 w 597691"/>
              <a:gd name="connsiteY5" fmla="*/ 493887 h 603334"/>
              <a:gd name="connsiteX6" fmla="*/ 336103 w 597691"/>
              <a:gd name="connsiteY6" fmla="*/ 548611 h 603334"/>
              <a:gd name="connsiteX7" fmla="*/ 281309 w 597691"/>
              <a:gd name="connsiteY7" fmla="*/ 603334 h 603334"/>
              <a:gd name="connsiteX8" fmla="*/ 226515 w 597691"/>
              <a:gd name="connsiteY8" fmla="*/ 548611 h 603334"/>
              <a:gd name="connsiteX9" fmla="*/ 281309 w 597691"/>
              <a:gd name="connsiteY9" fmla="*/ 493887 h 603334"/>
              <a:gd name="connsiteX10" fmla="*/ 172129 w 597691"/>
              <a:gd name="connsiteY10" fmla="*/ 362777 h 603334"/>
              <a:gd name="connsiteX11" fmla="*/ 202241 w 597691"/>
              <a:gd name="connsiteY11" fmla="*/ 392848 h 603334"/>
              <a:gd name="connsiteX12" fmla="*/ 232352 w 597691"/>
              <a:gd name="connsiteY12" fmla="*/ 362777 h 603334"/>
              <a:gd name="connsiteX13" fmla="*/ 255802 w 597691"/>
              <a:gd name="connsiteY13" fmla="*/ 386196 h 603334"/>
              <a:gd name="connsiteX14" fmla="*/ 225830 w 597691"/>
              <a:gd name="connsiteY14" fmla="*/ 416267 h 603334"/>
              <a:gd name="connsiteX15" fmla="*/ 255941 w 597691"/>
              <a:gd name="connsiteY15" fmla="*/ 446337 h 603334"/>
              <a:gd name="connsiteX16" fmla="*/ 232352 w 597691"/>
              <a:gd name="connsiteY16" fmla="*/ 469895 h 603334"/>
              <a:gd name="connsiteX17" fmla="*/ 202241 w 597691"/>
              <a:gd name="connsiteY17" fmla="*/ 439824 h 603334"/>
              <a:gd name="connsiteX18" fmla="*/ 172129 w 597691"/>
              <a:gd name="connsiteY18" fmla="*/ 469895 h 603334"/>
              <a:gd name="connsiteX19" fmla="*/ 148540 w 597691"/>
              <a:gd name="connsiteY19" fmla="*/ 446476 h 603334"/>
              <a:gd name="connsiteX20" fmla="*/ 178651 w 597691"/>
              <a:gd name="connsiteY20" fmla="*/ 416405 h 603334"/>
              <a:gd name="connsiteX21" fmla="*/ 148540 w 597691"/>
              <a:gd name="connsiteY21" fmla="*/ 386335 h 603334"/>
              <a:gd name="connsiteX22" fmla="*/ 543036 w 597691"/>
              <a:gd name="connsiteY22" fmla="*/ 321357 h 603334"/>
              <a:gd name="connsiteX23" fmla="*/ 518344 w 597691"/>
              <a:gd name="connsiteY23" fmla="*/ 346018 h 603334"/>
              <a:gd name="connsiteX24" fmla="*/ 543036 w 597691"/>
              <a:gd name="connsiteY24" fmla="*/ 370539 h 603334"/>
              <a:gd name="connsiteX25" fmla="*/ 567589 w 597691"/>
              <a:gd name="connsiteY25" fmla="*/ 346018 h 603334"/>
              <a:gd name="connsiteX26" fmla="*/ 543036 w 597691"/>
              <a:gd name="connsiteY26" fmla="*/ 321357 h 603334"/>
              <a:gd name="connsiteX27" fmla="*/ 543036 w 597691"/>
              <a:gd name="connsiteY27" fmla="*/ 291294 h 603334"/>
              <a:gd name="connsiteX28" fmla="*/ 597691 w 597691"/>
              <a:gd name="connsiteY28" fmla="*/ 346018 h 603334"/>
              <a:gd name="connsiteX29" fmla="*/ 543036 w 597691"/>
              <a:gd name="connsiteY29" fmla="*/ 400741 h 603334"/>
              <a:gd name="connsiteX30" fmla="*/ 488242 w 597691"/>
              <a:gd name="connsiteY30" fmla="*/ 346018 h 603334"/>
              <a:gd name="connsiteX31" fmla="*/ 543036 w 597691"/>
              <a:gd name="connsiteY31" fmla="*/ 291294 h 603334"/>
              <a:gd name="connsiteX32" fmla="*/ 54829 w 597691"/>
              <a:gd name="connsiteY32" fmla="*/ 277270 h 603334"/>
              <a:gd name="connsiteX33" fmla="*/ 30260 w 597691"/>
              <a:gd name="connsiteY33" fmla="*/ 301808 h 603334"/>
              <a:gd name="connsiteX34" fmla="*/ 54829 w 597691"/>
              <a:gd name="connsiteY34" fmla="*/ 326484 h 603334"/>
              <a:gd name="connsiteX35" fmla="*/ 79537 w 597691"/>
              <a:gd name="connsiteY35" fmla="*/ 301808 h 603334"/>
              <a:gd name="connsiteX36" fmla="*/ 54829 w 597691"/>
              <a:gd name="connsiteY36" fmla="*/ 277270 h 603334"/>
              <a:gd name="connsiteX37" fmla="*/ 54829 w 597691"/>
              <a:gd name="connsiteY37" fmla="*/ 247049 h 603334"/>
              <a:gd name="connsiteX38" fmla="*/ 109659 w 597691"/>
              <a:gd name="connsiteY38" fmla="*/ 301808 h 603334"/>
              <a:gd name="connsiteX39" fmla="*/ 54829 w 597691"/>
              <a:gd name="connsiteY39" fmla="*/ 356566 h 603334"/>
              <a:gd name="connsiteX40" fmla="*/ 0 w 597691"/>
              <a:gd name="connsiteY40" fmla="*/ 301808 h 603334"/>
              <a:gd name="connsiteX41" fmla="*/ 54829 w 597691"/>
              <a:gd name="connsiteY41" fmla="*/ 247049 h 603334"/>
              <a:gd name="connsiteX42" fmla="*/ 405491 w 597691"/>
              <a:gd name="connsiteY42" fmla="*/ 160042 h 603334"/>
              <a:gd name="connsiteX43" fmla="*/ 435601 w 597691"/>
              <a:gd name="connsiteY43" fmla="*/ 190113 h 603334"/>
              <a:gd name="connsiteX44" fmla="*/ 465711 w 597691"/>
              <a:gd name="connsiteY44" fmla="*/ 160042 h 603334"/>
              <a:gd name="connsiteX45" fmla="*/ 489300 w 597691"/>
              <a:gd name="connsiteY45" fmla="*/ 183600 h 603334"/>
              <a:gd name="connsiteX46" fmla="*/ 459190 w 597691"/>
              <a:gd name="connsiteY46" fmla="*/ 213670 h 603334"/>
              <a:gd name="connsiteX47" fmla="*/ 489300 w 597691"/>
              <a:gd name="connsiteY47" fmla="*/ 243602 h 603334"/>
              <a:gd name="connsiteX48" fmla="*/ 465711 w 597691"/>
              <a:gd name="connsiteY48" fmla="*/ 267160 h 603334"/>
              <a:gd name="connsiteX49" fmla="*/ 435601 w 597691"/>
              <a:gd name="connsiteY49" fmla="*/ 237089 h 603334"/>
              <a:gd name="connsiteX50" fmla="*/ 405630 w 597691"/>
              <a:gd name="connsiteY50" fmla="*/ 267160 h 603334"/>
              <a:gd name="connsiteX51" fmla="*/ 382041 w 597691"/>
              <a:gd name="connsiteY51" fmla="*/ 243741 h 603334"/>
              <a:gd name="connsiteX52" fmla="*/ 412151 w 597691"/>
              <a:gd name="connsiteY52" fmla="*/ 213670 h 603334"/>
              <a:gd name="connsiteX53" fmla="*/ 382041 w 597691"/>
              <a:gd name="connsiteY53" fmla="*/ 183600 h 603334"/>
              <a:gd name="connsiteX54" fmla="*/ 347925 w 597691"/>
              <a:gd name="connsiteY54" fmla="*/ 0 h 603334"/>
              <a:gd name="connsiteX55" fmla="*/ 418976 w 597691"/>
              <a:gd name="connsiteY55" fmla="*/ 70946 h 603334"/>
              <a:gd name="connsiteX56" fmla="*/ 374292 w 597691"/>
              <a:gd name="connsiteY56" fmla="*/ 70946 h 603334"/>
              <a:gd name="connsiteX57" fmla="*/ 374292 w 597691"/>
              <a:gd name="connsiteY57" fmla="*/ 112101 h 603334"/>
              <a:gd name="connsiteX58" fmla="*/ 365549 w 597691"/>
              <a:gd name="connsiteY58" fmla="*/ 131223 h 603334"/>
              <a:gd name="connsiteX59" fmla="*/ 202770 w 597691"/>
              <a:gd name="connsiteY59" fmla="*/ 270484 h 603334"/>
              <a:gd name="connsiteX60" fmla="*/ 441318 w 597691"/>
              <a:gd name="connsiteY60" fmla="*/ 325357 h 603334"/>
              <a:gd name="connsiteX61" fmla="*/ 459498 w 597691"/>
              <a:gd name="connsiteY61" fmla="*/ 341569 h 603334"/>
              <a:gd name="connsiteX62" fmla="*/ 455196 w 597691"/>
              <a:gd name="connsiteY62" fmla="*/ 365680 h 603334"/>
              <a:gd name="connsiteX63" fmla="*/ 349452 w 597691"/>
              <a:gd name="connsiteY63" fmla="*/ 495933 h 603334"/>
              <a:gd name="connsiteX64" fmla="*/ 310318 w 597691"/>
              <a:gd name="connsiteY64" fmla="*/ 464340 h 603334"/>
              <a:gd name="connsiteX65" fmla="*/ 390806 w 597691"/>
              <a:gd name="connsiteY65" fmla="*/ 365264 h 603334"/>
              <a:gd name="connsiteX66" fmla="*/ 142821 w 597691"/>
              <a:gd name="connsiteY66" fmla="*/ 308313 h 603334"/>
              <a:gd name="connsiteX67" fmla="*/ 124086 w 597691"/>
              <a:gd name="connsiteY67" fmla="*/ 289883 h 603334"/>
              <a:gd name="connsiteX68" fmla="*/ 132135 w 597691"/>
              <a:gd name="connsiteY68" fmla="*/ 264803 h 603334"/>
              <a:gd name="connsiteX69" fmla="*/ 323918 w 597691"/>
              <a:gd name="connsiteY69" fmla="*/ 100600 h 603334"/>
              <a:gd name="connsiteX70" fmla="*/ 323918 w 597691"/>
              <a:gd name="connsiteY70" fmla="*/ 70946 h 603334"/>
              <a:gd name="connsiteX71" fmla="*/ 277013 w 597691"/>
              <a:gd name="connsiteY71" fmla="*/ 70946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97691" h="603334">
                <a:moveTo>
                  <a:pt x="281309" y="524089"/>
                </a:moveTo>
                <a:cubicBezTo>
                  <a:pt x="267715" y="524089"/>
                  <a:pt x="256756" y="535034"/>
                  <a:pt x="256756" y="548611"/>
                </a:cubicBezTo>
                <a:cubicBezTo>
                  <a:pt x="256756" y="562188"/>
                  <a:pt x="267715" y="573132"/>
                  <a:pt x="281309" y="573132"/>
                </a:cubicBezTo>
                <a:cubicBezTo>
                  <a:pt x="294903" y="573132"/>
                  <a:pt x="305862" y="562188"/>
                  <a:pt x="305862" y="548611"/>
                </a:cubicBezTo>
                <a:cubicBezTo>
                  <a:pt x="305862" y="535034"/>
                  <a:pt x="294903" y="524089"/>
                  <a:pt x="281309" y="524089"/>
                </a:cubicBezTo>
                <a:close/>
                <a:moveTo>
                  <a:pt x="281309" y="493887"/>
                </a:moveTo>
                <a:cubicBezTo>
                  <a:pt x="311550" y="493887"/>
                  <a:pt x="336103" y="518409"/>
                  <a:pt x="336103" y="548611"/>
                </a:cubicBezTo>
                <a:cubicBezTo>
                  <a:pt x="336103" y="578812"/>
                  <a:pt x="311550" y="603334"/>
                  <a:pt x="281309" y="603334"/>
                </a:cubicBezTo>
                <a:cubicBezTo>
                  <a:pt x="251068" y="603334"/>
                  <a:pt x="226515" y="578812"/>
                  <a:pt x="226515" y="548611"/>
                </a:cubicBezTo>
                <a:cubicBezTo>
                  <a:pt x="226515" y="518409"/>
                  <a:pt x="251068" y="493887"/>
                  <a:pt x="281309" y="493887"/>
                </a:cubicBezTo>
                <a:close/>
                <a:moveTo>
                  <a:pt x="172129" y="362777"/>
                </a:moveTo>
                <a:lnTo>
                  <a:pt x="202241" y="392848"/>
                </a:lnTo>
                <a:lnTo>
                  <a:pt x="232352" y="362777"/>
                </a:lnTo>
                <a:lnTo>
                  <a:pt x="255802" y="386196"/>
                </a:lnTo>
                <a:lnTo>
                  <a:pt x="225830" y="416267"/>
                </a:lnTo>
                <a:lnTo>
                  <a:pt x="255941" y="446337"/>
                </a:lnTo>
                <a:lnTo>
                  <a:pt x="232352" y="469895"/>
                </a:lnTo>
                <a:lnTo>
                  <a:pt x="202241" y="439824"/>
                </a:lnTo>
                <a:lnTo>
                  <a:pt x="172129" y="469895"/>
                </a:lnTo>
                <a:lnTo>
                  <a:pt x="148540" y="446476"/>
                </a:lnTo>
                <a:lnTo>
                  <a:pt x="178651" y="416405"/>
                </a:lnTo>
                <a:lnTo>
                  <a:pt x="148540" y="386335"/>
                </a:lnTo>
                <a:close/>
                <a:moveTo>
                  <a:pt x="543036" y="321357"/>
                </a:moveTo>
                <a:cubicBezTo>
                  <a:pt x="529442" y="321357"/>
                  <a:pt x="518344" y="332441"/>
                  <a:pt x="518344" y="346018"/>
                </a:cubicBezTo>
                <a:cubicBezTo>
                  <a:pt x="518344" y="359595"/>
                  <a:pt x="529442" y="370539"/>
                  <a:pt x="543036" y="370539"/>
                </a:cubicBezTo>
                <a:cubicBezTo>
                  <a:pt x="556492" y="370539"/>
                  <a:pt x="567589" y="359595"/>
                  <a:pt x="567589" y="346018"/>
                </a:cubicBezTo>
                <a:cubicBezTo>
                  <a:pt x="567589" y="332441"/>
                  <a:pt x="556492" y="321357"/>
                  <a:pt x="543036" y="321357"/>
                </a:cubicBezTo>
                <a:close/>
                <a:moveTo>
                  <a:pt x="543036" y="291294"/>
                </a:moveTo>
                <a:cubicBezTo>
                  <a:pt x="573277" y="291294"/>
                  <a:pt x="597830" y="315816"/>
                  <a:pt x="597691" y="346018"/>
                </a:cubicBezTo>
                <a:cubicBezTo>
                  <a:pt x="597691" y="376219"/>
                  <a:pt x="573277" y="400741"/>
                  <a:pt x="543036" y="400741"/>
                </a:cubicBezTo>
                <a:cubicBezTo>
                  <a:pt x="512657" y="400741"/>
                  <a:pt x="488242" y="376219"/>
                  <a:pt x="488242" y="346018"/>
                </a:cubicBezTo>
                <a:cubicBezTo>
                  <a:pt x="488242" y="315816"/>
                  <a:pt x="512657" y="291294"/>
                  <a:pt x="543036" y="291294"/>
                </a:cubicBezTo>
                <a:close/>
                <a:moveTo>
                  <a:pt x="54829" y="277270"/>
                </a:moveTo>
                <a:cubicBezTo>
                  <a:pt x="41365" y="277270"/>
                  <a:pt x="30260" y="288222"/>
                  <a:pt x="30260" y="301808"/>
                </a:cubicBezTo>
                <a:cubicBezTo>
                  <a:pt x="30260" y="315393"/>
                  <a:pt x="41365" y="326484"/>
                  <a:pt x="54829" y="326484"/>
                </a:cubicBezTo>
                <a:cubicBezTo>
                  <a:pt x="68433" y="326484"/>
                  <a:pt x="79537" y="315393"/>
                  <a:pt x="79537" y="301808"/>
                </a:cubicBezTo>
                <a:cubicBezTo>
                  <a:pt x="79537" y="288222"/>
                  <a:pt x="68433" y="277270"/>
                  <a:pt x="54829" y="277270"/>
                </a:cubicBezTo>
                <a:close/>
                <a:moveTo>
                  <a:pt x="54829" y="247049"/>
                </a:moveTo>
                <a:cubicBezTo>
                  <a:pt x="85090" y="247049"/>
                  <a:pt x="109659" y="271586"/>
                  <a:pt x="109659" y="301808"/>
                </a:cubicBezTo>
                <a:cubicBezTo>
                  <a:pt x="109659" y="332029"/>
                  <a:pt x="85090" y="356566"/>
                  <a:pt x="54829" y="356566"/>
                </a:cubicBezTo>
                <a:cubicBezTo>
                  <a:pt x="24569" y="356566"/>
                  <a:pt x="0" y="332029"/>
                  <a:pt x="0" y="301808"/>
                </a:cubicBezTo>
                <a:cubicBezTo>
                  <a:pt x="0" y="271586"/>
                  <a:pt x="24569" y="247049"/>
                  <a:pt x="54829" y="247049"/>
                </a:cubicBezTo>
                <a:close/>
                <a:moveTo>
                  <a:pt x="405491" y="160042"/>
                </a:moveTo>
                <a:lnTo>
                  <a:pt x="435601" y="190113"/>
                </a:lnTo>
                <a:lnTo>
                  <a:pt x="465711" y="160042"/>
                </a:lnTo>
                <a:lnTo>
                  <a:pt x="489300" y="183600"/>
                </a:lnTo>
                <a:lnTo>
                  <a:pt x="459190" y="213670"/>
                </a:lnTo>
                <a:lnTo>
                  <a:pt x="489300" y="243602"/>
                </a:lnTo>
                <a:lnTo>
                  <a:pt x="465711" y="267160"/>
                </a:lnTo>
                <a:lnTo>
                  <a:pt x="435601" y="237089"/>
                </a:lnTo>
                <a:lnTo>
                  <a:pt x="405630" y="267160"/>
                </a:lnTo>
                <a:lnTo>
                  <a:pt x="382041" y="243741"/>
                </a:lnTo>
                <a:lnTo>
                  <a:pt x="412151" y="213670"/>
                </a:lnTo>
                <a:lnTo>
                  <a:pt x="382041" y="183600"/>
                </a:lnTo>
                <a:close/>
                <a:moveTo>
                  <a:pt x="347925" y="0"/>
                </a:moveTo>
                <a:lnTo>
                  <a:pt x="418976" y="70946"/>
                </a:lnTo>
                <a:lnTo>
                  <a:pt x="374292" y="70946"/>
                </a:lnTo>
                <a:lnTo>
                  <a:pt x="374292" y="112101"/>
                </a:lnTo>
                <a:cubicBezTo>
                  <a:pt x="374292" y="119445"/>
                  <a:pt x="371100" y="126373"/>
                  <a:pt x="365549" y="131223"/>
                </a:cubicBezTo>
                <a:lnTo>
                  <a:pt x="202770" y="270484"/>
                </a:lnTo>
                <a:lnTo>
                  <a:pt x="441318" y="325357"/>
                </a:lnTo>
                <a:cubicBezTo>
                  <a:pt x="449784" y="327297"/>
                  <a:pt x="456583" y="333393"/>
                  <a:pt x="459498" y="341569"/>
                </a:cubicBezTo>
                <a:cubicBezTo>
                  <a:pt x="462273" y="349744"/>
                  <a:pt x="460747" y="358890"/>
                  <a:pt x="455196" y="365680"/>
                </a:cubicBezTo>
                <a:lnTo>
                  <a:pt x="349452" y="495933"/>
                </a:lnTo>
                <a:lnTo>
                  <a:pt x="310318" y="464340"/>
                </a:lnTo>
                <a:lnTo>
                  <a:pt x="390806" y="365264"/>
                </a:lnTo>
                <a:lnTo>
                  <a:pt x="142821" y="308313"/>
                </a:lnTo>
                <a:cubicBezTo>
                  <a:pt x="133662" y="306234"/>
                  <a:pt x="126307" y="299029"/>
                  <a:pt x="124086" y="289883"/>
                </a:cubicBezTo>
                <a:cubicBezTo>
                  <a:pt x="121866" y="280738"/>
                  <a:pt x="124919" y="271038"/>
                  <a:pt x="132135" y="264803"/>
                </a:cubicBezTo>
                <a:lnTo>
                  <a:pt x="323918" y="100600"/>
                </a:lnTo>
                <a:lnTo>
                  <a:pt x="323918" y="70946"/>
                </a:lnTo>
                <a:lnTo>
                  <a:pt x="277013" y="70946"/>
                </a:lnTo>
                <a:close/>
              </a:path>
            </a:pathLst>
          </a:custGeom>
          <a:solidFill>
            <a:schemeClr val="accent1"/>
          </a:solidFill>
          <a:ln>
            <a:noFill/>
          </a:ln>
        </p:spPr>
      </p:sp>
      <p:sp>
        <p:nvSpPr>
          <p:cNvPr id="118" name="bar-graphic-loss_16536">
            <a:extLst>
              <a:ext uri="{FF2B5EF4-FFF2-40B4-BE49-F238E27FC236}">
                <a16:creationId xmlns:a16="http://schemas.microsoft.com/office/drawing/2014/main" id="{BA6752CD-E0AA-443E-8690-BD80CF0C4649}"/>
              </a:ext>
            </a:extLst>
          </p:cNvPr>
          <p:cNvSpPr>
            <a:spLocks noChangeAspect="1"/>
          </p:cNvSpPr>
          <p:nvPr/>
        </p:nvSpPr>
        <p:spPr bwMode="auto">
          <a:xfrm>
            <a:off x="9808252" y="3697302"/>
            <a:ext cx="609685" cy="566712"/>
          </a:xfrm>
          <a:custGeom>
            <a:avLst/>
            <a:gdLst>
              <a:gd name="connsiteX0" fmla="*/ 0 w 602699"/>
              <a:gd name="connsiteY0" fmla="*/ 478504 h 560219"/>
              <a:gd name="connsiteX1" fmla="*/ 602699 w 602699"/>
              <a:gd name="connsiteY1" fmla="*/ 478504 h 560219"/>
              <a:gd name="connsiteX2" fmla="*/ 602699 w 602699"/>
              <a:gd name="connsiteY2" fmla="*/ 519362 h 560219"/>
              <a:gd name="connsiteX3" fmla="*/ 557606 w 602699"/>
              <a:gd name="connsiteY3" fmla="*/ 560219 h 560219"/>
              <a:gd name="connsiteX4" fmla="*/ 45093 w 602699"/>
              <a:gd name="connsiteY4" fmla="*/ 560219 h 560219"/>
              <a:gd name="connsiteX5" fmla="*/ 0 w 602699"/>
              <a:gd name="connsiteY5" fmla="*/ 519362 h 560219"/>
              <a:gd name="connsiteX6" fmla="*/ 453242 w 602699"/>
              <a:gd name="connsiteY6" fmla="*/ 410973 h 560219"/>
              <a:gd name="connsiteX7" fmla="*/ 537850 w 602699"/>
              <a:gd name="connsiteY7" fmla="*/ 410973 h 560219"/>
              <a:gd name="connsiteX8" fmla="*/ 537850 w 602699"/>
              <a:gd name="connsiteY8" fmla="*/ 458816 h 560219"/>
              <a:gd name="connsiteX9" fmla="*/ 453242 w 602699"/>
              <a:gd name="connsiteY9" fmla="*/ 458816 h 560219"/>
              <a:gd name="connsiteX10" fmla="*/ 317968 w 602699"/>
              <a:gd name="connsiteY10" fmla="*/ 363130 h 560219"/>
              <a:gd name="connsiteX11" fmla="*/ 402435 w 602699"/>
              <a:gd name="connsiteY11" fmla="*/ 363130 h 560219"/>
              <a:gd name="connsiteX12" fmla="*/ 402435 w 602699"/>
              <a:gd name="connsiteY12" fmla="*/ 458817 h 560219"/>
              <a:gd name="connsiteX13" fmla="*/ 317968 w 602699"/>
              <a:gd name="connsiteY13" fmla="*/ 458817 h 560219"/>
              <a:gd name="connsiteX14" fmla="*/ 47279 w 602699"/>
              <a:gd name="connsiteY14" fmla="*/ 329329 h 560219"/>
              <a:gd name="connsiteX15" fmla="*/ 131887 w 602699"/>
              <a:gd name="connsiteY15" fmla="*/ 329329 h 560219"/>
              <a:gd name="connsiteX16" fmla="*/ 131887 w 602699"/>
              <a:gd name="connsiteY16" fmla="*/ 458817 h 560219"/>
              <a:gd name="connsiteX17" fmla="*/ 47279 w 602699"/>
              <a:gd name="connsiteY17" fmla="*/ 458817 h 560219"/>
              <a:gd name="connsiteX18" fmla="*/ 453242 w 602699"/>
              <a:gd name="connsiteY18" fmla="*/ 309288 h 560219"/>
              <a:gd name="connsiteX19" fmla="*/ 537850 w 602699"/>
              <a:gd name="connsiteY19" fmla="*/ 309288 h 560219"/>
              <a:gd name="connsiteX20" fmla="*/ 537850 w 602699"/>
              <a:gd name="connsiteY20" fmla="*/ 373997 h 560219"/>
              <a:gd name="connsiteX21" fmla="*/ 453242 w 602699"/>
              <a:gd name="connsiteY21" fmla="*/ 373997 h 560219"/>
              <a:gd name="connsiteX22" fmla="*/ 182553 w 602699"/>
              <a:gd name="connsiteY22" fmla="*/ 289107 h 560219"/>
              <a:gd name="connsiteX23" fmla="*/ 267161 w 602699"/>
              <a:gd name="connsiteY23" fmla="*/ 289107 h 560219"/>
              <a:gd name="connsiteX24" fmla="*/ 267161 w 602699"/>
              <a:gd name="connsiteY24" fmla="*/ 458817 h 560219"/>
              <a:gd name="connsiteX25" fmla="*/ 182553 w 602699"/>
              <a:gd name="connsiteY25" fmla="*/ 458817 h 560219"/>
              <a:gd name="connsiteX26" fmla="*/ 317968 w 602699"/>
              <a:gd name="connsiteY26" fmla="*/ 268784 h 560219"/>
              <a:gd name="connsiteX27" fmla="*/ 402435 w 602699"/>
              <a:gd name="connsiteY27" fmla="*/ 268784 h 560219"/>
              <a:gd name="connsiteX28" fmla="*/ 402435 w 602699"/>
              <a:gd name="connsiteY28" fmla="*/ 333493 h 560219"/>
              <a:gd name="connsiteX29" fmla="*/ 317968 w 602699"/>
              <a:gd name="connsiteY29" fmla="*/ 333493 h 560219"/>
              <a:gd name="connsiteX30" fmla="*/ 47279 w 602699"/>
              <a:gd name="connsiteY30" fmla="*/ 236465 h 560219"/>
              <a:gd name="connsiteX31" fmla="*/ 131887 w 602699"/>
              <a:gd name="connsiteY31" fmla="*/ 236465 h 560219"/>
              <a:gd name="connsiteX32" fmla="*/ 131887 w 602699"/>
              <a:gd name="connsiteY32" fmla="*/ 301244 h 560219"/>
              <a:gd name="connsiteX33" fmla="*/ 47279 w 602699"/>
              <a:gd name="connsiteY33" fmla="*/ 301244 h 560219"/>
              <a:gd name="connsiteX34" fmla="*/ 453242 w 602699"/>
              <a:gd name="connsiteY34" fmla="*/ 213460 h 560219"/>
              <a:gd name="connsiteX35" fmla="*/ 537850 w 602699"/>
              <a:gd name="connsiteY35" fmla="*/ 213460 h 560219"/>
              <a:gd name="connsiteX36" fmla="*/ 537850 w 602699"/>
              <a:gd name="connsiteY36" fmla="*/ 278239 h 560219"/>
              <a:gd name="connsiteX37" fmla="*/ 453242 w 602699"/>
              <a:gd name="connsiteY37" fmla="*/ 278239 h 560219"/>
              <a:gd name="connsiteX38" fmla="*/ 182553 w 602699"/>
              <a:gd name="connsiteY38" fmla="*/ 191444 h 560219"/>
              <a:gd name="connsiteX39" fmla="*/ 267161 w 602699"/>
              <a:gd name="connsiteY39" fmla="*/ 191444 h 560219"/>
              <a:gd name="connsiteX40" fmla="*/ 267161 w 602699"/>
              <a:gd name="connsiteY40" fmla="*/ 256153 h 560219"/>
              <a:gd name="connsiteX41" fmla="*/ 182553 w 602699"/>
              <a:gd name="connsiteY41" fmla="*/ 256153 h 560219"/>
              <a:gd name="connsiteX42" fmla="*/ 317968 w 602699"/>
              <a:gd name="connsiteY42" fmla="*/ 173097 h 560219"/>
              <a:gd name="connsiteX43" fmla="*/ 402435 w 602699"/>
              <a:gd name="connsiteY43" fmla="*/ 173097 h 560219"/>
              <a:gd name="connsiteX44" fmla="*/ 402435 w 602699"/>
              <a:gd name="connsiteY44" fmla="*/ 237876 h 560219"/>
              <a:gd name="connsiteX45" fmla="*/ 317968 w 602699"/>
              <a:gd name="connsiteY45" fmla="*/ 237876 h 560219"/>
              <a:gd name="connsiteX46" fmla="*/ 47279 w 602699"/>
              <a:gd name="connsiteY46" fmla="*/ 140637 h 560219"/>
              <a:gd name="connsiteX47" fmla="*/ 131887 w 602699"/>
              <a:gd name="connsiteY47" fmla="*/ 140637 h 560219"/>
              <a:gd name="connsiteX48" fmla="*/ 131887 w 602699"/>
              <a:gd name="connsiteY48" fmla="*/ 205416 h 560219"/>
              <a:gd name="connsiteX49" fmla="*/ 47279 w 602699"/>
              <a:gd name="connsiteY49" fmla="*/ 205416 h 560219"/>
              <a:gd name="connsiteX50" fmla="*/ 495546 w 602699"/>
              <a:gd name="connsiteY50" fmla="*/ 117844 h 560219"/>
              <a:gd name="connsiteX51" fmla="*/ 537850 w 602699"/>
              <a:gd name="connsiteY51" fmla="*/ 150121 h 560219"/>
              <a:gd name="connsiteX52" fmla="*/ 537850 w 602699"/>
              <a:gd name="connsiteY52" fmla="*/ 182553 h 560219"/>
              <a:gd name="connsiteX53" fmla="*/ 453242 w 602699"/>
              <a:gd name="connsiteY53" fmla="*/ 182553 h 560219"/>
              <a:gd name="connsiteX54" fmla="*/ 453242 w 602699"/>
              <a:gd name="connsiteY54" fmla="*/ 150121 h 560219"/>
              <a:gd name="connsiteX55" fmla="*/ 495546 w 602699"/>
              <a:gd name="connsiteY55" fmla="*/ 117844 h 560219"/>
              <a:gd name="connsiteX56" fmla="*/ 182553 w 602699"/>
              <a:gd name="connsiteY56" fmla="*/ 95616 h 560219"/>
              <a:gd name="connsiteX57" fmla="*/ 267161 w 602699"/>
              <a:gd name="connsiteY57" fmla="*/ 95616 h 560219"/>
              <a:gd name="connsiteX58" fmla="*/ 267161 w 602699"/>
              <a:gd name="connsiteY58" fmla="*/ 160395 h 560219"/>
              <a:gd name="connsiteX59" fmla="*/ 182553 w 602699"/>
              <a:gd name="connsiteY59" fmla="*/ 160395 h 560219"/>
              <a:gd name="connsiteX60" fmla="*/ 360123 w 602699"/>
              <a:gd name="connsiteY60" fmla="*/ 77340 h 560219"/>
              <a:gd name="connsiteX61" fmla="*/ 402435 w 602699"/>
              <a:gd name="connsiteY61" fmla="*/ 109772 h 560219"/>
              <a:gd name="connsiteX62" fmla="*/ 402435 w 602699"/>
              <a:gd name="connsiteY62" fmla="*/ 142049 h 560219"/>
              <a:gd name="connsiteX63" fmla="*/ 317968 w 602699"/>
              <a:gd name="connsiteY63" fmla="*/ 142049 h 560219"/>
              <a:gd name="connsiteX64" fmla="*/ 317968 w 602699"/>
              <a:gd name="connsiteY64" fmla="*/ 109772 h 560219"/>
              <a:gd name="connsiteX65" fmla="*/ 360123 w 602699"/>
              <a:gd name="connsiteY65" fmla="*/ 77340 h 560219"/>
              <a:gd name="connsiteX66" fmla="*/ 89583 w 602699"/>
              <a:gd name="connsiteY66" fmla="*/ 45021 h 560219"/>
              <a:gd name="connsiteX67" fmla="*/ 131887 w 602699"/>
              <a:gd name="connsiteY67" fmla="*/ 77298 h 560219"/>
              <a:gd name="connsiteX68" fmla="*/ 131887 w 602699"/>
              <a:gd name="connsiteY68" fmla="*/ 109730 h 560219"/>
              <a:gd name="connsiteX69" fmla="*/ 47279 w 602699"/>
              <a:gd name="connsiteY69" fmla="*/ 109730 h 560219"/>
              <a:gd name="connsiteX70" fmla="*/ 47279 w 602699"/>
              <a:gd name="connsiteY70" fmla="*/ 77298 h 560219"/>
              <a:gd name="connsiteX71" fmla="*/ 89583 w 602699"/>
              <a:gd name="connsiteY71" fmla="*/ 45021 h 560219"/>
              <a:gd name="connsiteX72" fmla="*/ 224857 w 602699"/>
              <a:gd name="connsiteY72" fmla="*/ 0 h 560219"/>
              <a:gd name="connsiteX73" fmla="*/ 267161 w 602699"/>
              <a:gd name="connsiteY73" fmla="*/ 32277 h 560219"/>
              <a:gd name="connsiteX74" fmla="*/ 267161 w 602699"/>
              <a:gd name="connsiteY74" fmla="*/ 64709 h 560219"/>
              <a:gd name="connsiteX75" fmla="*/ 182553 w 602699"/>
              <a:gd name="connsiteY75" fmla="*/ 64709 h 560219"/>
              <a:gd name="connsiteX76" fmla="*/ 182553 w 602699"/>
              <a:gd name="connsiteY76" fmla="*/ 32277 h 560219"/>
              <a:gd name="connsiteX77" fmla="*/ 224857 w 602699"/>
              <a:gd name="connsiteY77" fmla="*/ 0 h 56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2699" h="560219">
                <a:moveTo>
                  <a:pt x="0" y="478504"/>
                </a:moveTo>
                <a:lnTo>
                  <a:pt x="602699" y="478504"/>
                </a:lnTo>
                <a:lnTo>
                  <a:pt x="602699" y="519362"/>
                </a:lnTo>
                <a:cubicBezTo>
                  <a:pt x="602699" y="541888"/>
                  <a:pt x="582485" y="560219"/>
                  <a:pt x="557606" y="560219"/>
                </a:cubicBezTo>
                <a:lnTo>
                  <a:pt x="45093" y="560219"/>
                </a:lnTo>
                <a:cubicBezTo>
                  <a:pt x="20214" y="560219"/>
                  <a:pt x="0" y="541888"/>
                  <a:pt x="0" y="519362"/>
                </a:cubicBezTo>
                <a:close/>
                <a:moveTo>
                  <a:pt x="453242" y="410973"/>
                </a:moveTo>
                <a:lnTo>
                  <a:pt x="537850" y="410973"/>
                </a:lnTo>
                <a:lnTo>
                  <a:pt x="537850" y="458816"/>
                </a:lnTo>
                <a:lnTo>
                  <a:pt x="453242" y="458816"/>
                </a:lnTo>
                <a:close/>
                <a:moveTo>
                  <a:pt x="317968" y="363130"/>
                </a:moveTo>
                <a:lnTo>
                  <a:pt x="402435" y="363130"/>
                </a:lnTo>
                <a:lnTo>
                  <a:pt x="402435" y="458817"/>
                </a:lnTo>
                <a:lnTo>
                  <a:pt x="317968" y="458817"/>
                </a:lnTo>
                <a:close/>
                <a:moveTo>
                  <a:pt x="47279" y="329329"/>
                </a:moveTo>
                <a:lnTo>
                  <a:pt x="131887" y="329329"/>
                </a:lnTo>
                <a:lnTo>
                  <a:pt x="131887" y="458817"/>
                </a:lnTo>
                <a:lnTo>
                  <a:pt x="47279" y="458817"/>
                </a:lnTo>
                <a:close/>
                <a:moveTo>
                  <a:pt x="453242" y="309288"/>
                </a:moveTo>
                <a:lnTo>
                  <a:pt x="537850" y="309288"/>
                </a:lnTo>
                <a:lnTo>
                  <a:pt x="537850" y="373997"/>
                </a:lnTo>
                <a:lnTo>
                  <a:pt x="453242" y="373997"/>
                </a:lnTo>
                <a:close/>
                <a:moveTo>
                  <a:pt x="182553" y="289107"/>
                </a:moveTo>
                <a:lnTo>
                  <a:pt x="267161" y="289107"/>
                </a:lnTo>
                <a:lnTo>
                  <a:pt x="267161" y="458817"/>
                </a:lnTo>
                <a:lnTo>
                  <a:pt x="182553" y="458817"/>
                </a:lnTo>
                <a:close/>
                <a:moveTo>
                  <a:pt x="317968" y="268784"/>
                </a:moveTo>
                <a:lnTo>
                  <a:pt x="402435" y="268784"/>
                </a:lnTo>
                <a:lnTo>
                  <a:pt x="402435" y="333493"/>
                </a:lnTo>
                <a:lnTo>
                  <a:pt x="317968" y="333493"/>
                </a:lnTo>
                <a:close/>
                <a:moveTo>
                  <a:pt x="47279" y="236465"/>
                </a:moveTo>
                <a:lnTo>
                  <a:pt x="131887" y="236465"/>
                </a:lnTo>
                <a:lnTo>
                  <a:pt x="131887" y="301244"/>
                </a:lnTo>
                <a:lnTo>
                  <a:pt x="47279" y="301244"/>
                </a:lnTo>
                <a:close/>
                <a:moveTo>
                  <a:pt x="453242" y="213460"/>
                </a:moveTo>
                <a:lnTo>
                  <a:pt x="537850" y="213460"/>
                </a:lnTo>
                <a:lnTo>
                  <a:pt x="537850" y="278239"/>
                </a:lnTo>
                <a:lnTo>
                  <a:pt x="453242" y="278239"/>
                </a:lnTo>
                <a:close/>
                <a:moveTo>
                  <a:pt x="182553" y="191444"/>
                </a:moveTo>
                <a:lnTo>
                  <a:pt x="267161" y="191444"/>
                </a:lnTo>
                <a:lnTo>
                  <a:pt x="267161" y="256153"/>
                </a:lnTo>
                <a:lnTo>
                  <a:pt x="182553" y="256153"/>
                </a:lnTo>
                <a:close/>
                <a:moveTo>
                  <a:pt x="317968" y="173097"/>
                </a:moveTo>
                <a:lnTo>
                  <a:pt x="402435" y="173097"/>
                </a:lnTo>
                <a:lnTo>
                  <a:pt x="402435" y="237876"/>
                </a:lnTo>
                <a:lnTo>
                  <a:pt x="317968" y="237876"/>
                </a:lnTo>
                <a:close/>
                <a:moveTo>
                  <a:pt x="47279" y="140637"/>
                </a:moveTo>
                <a:lnTo>
                  <a:pt x="131887" y="140637"/>
                </a:lnTo>
                <a:lnTo>
                  <a:pt x="131887" y="205416"/>
                </a:lnTo>
                <a:lnTo>
                  <a:pt x="47279" y="205416"/>
                </a:lnTo>
                <a:close/>
                <a:moveTo>
                  <a:pt x="495546" y="117844"/>
                </a:moveTo>
                <a:cubicBezTo>
                  <a:pt x="518876" y="117844"/>
                  <a:pt x="537850" y="132276"/>
                  <a:pt x="537850" y="150121"/>
                </a:cubicBezTo>
                <a:lnTo>
                  <a:pt x="537850" y="182553"/>
                </a:lnTo>
                <a:lnTo>
                  <a:pt x="453242" y="182553"/>
                </a:lnTo>
                <a:lnTo>
                  <a:pt x="453242" y="150121"/>
                </a:lnTo>
                <a:cubicBezTo>
                  <a:pt x="453242" y="132276"/>
                  <a:pt x="472217" y="117844"/>
                  <a:pt x="495546" y="117844"/>
                </a:cubicBezTo>
                <a:close/>
                <a:moveTo>
                  <a:pt x="182553" y="95616"/>
                </a:moveTo>
                <a:lnTo>
                  <a:pt x="267161" y="95616"/>
                </a:lnTo>
                <a:lnTo>
                  <a:pt x="267161" y="160395"/>
                </a:lnTo>
                <a:lnTo>
                  <a:pt x="182553" y="160395"/>
                </a:lnTo>
                <a:close/>
                <a:moveTo>
                  <a:pt x="360123" y="77340"/>
                </a:moveTo>
                <a:cubicBezTo>
                  <a:pt x="383612" y="77340"/>
                  <a:pt x="402435" y="91927"/>
                  <a:pt x="402435" y="109772"/>
                </a:cubicBezTo>
                <a:cubicBezTo>
                  <a:pt x="402435" y="127618"/>
                  <a:pt x="402435" y="142049"/>
                  <a:pt x="402435" y="142049"/>
                </a:cubicBezTo>
                <a:lnTo>
                  <a:pt x="317968" y="142049"/>
                </a:lnTo>
                <a:lnTo>
                  <a:pt x="317968" y="109772"/>
                </a:lnTo>
                <a:cubicBezTo>
                  <a:pt x="317968" y="91927"/>
                  <a:pt x="336790" y="77340"/>
                  <a:pt x="360123" y="77340"/>
                </a:cubicBezTo>
                <a:close/>
                <a:moveTo>
                  <a:pt x="89583" y="45021"/>
                </a:moveTo>
                <a:cubicBezTo>
                  <a:pt x="112912" y="45021"/>
                  <a:pt x="131887" y="59453"/>
                  <a:pt x="131887" y="77298"/>
                </a:cubicBezTo>
                <a:cubicBezTo>
                  <a:pt x="131887" y="95299"/>
                  <a:pt x="131887" y="109730"/>
                  <a:pt x="131887" y="109730"/>
                </a:cubicBezTo>
                <a:lnTo>
                  <a:pt x="47279" y="109730"/>
                </a:lnTo>
                <a:lnTo>
                  <a:pt x="47279" y="77298"/>
                </a:lnTo>
                <a:cubicBezTo>
                  <a:pt x="47279" y="59453"/>
                  <a:pt x="66253" y="45021"/>
                  <a:pt x="89583" y="45021"/>
                </a:cubicBezTo>
                <a:close/>
                <a:moveTo>
                  <a:pt x="224857" y="0"/>
                </a:moveTo>
                <a:cubicBezTo>
                  <a:pt x="248186" y="0"/>
                  <a:pt x="267161" y="14432"/>
                  <a:pt x="267161" y="32277"/>
                </a:cubicBezTo>
                <a:cubicBezTo>
                  <a:pt x="267161" y="50278"/>
                  <a:pt x="267161" y="64709"/>
                  <a:pt x="267161" y="64709"/>
                </a:cubicBezTo>
                <a:lnTo>
                  <a:pt x="182553" y="64709"/>
                </a:lnTo>
                <a:lnTo>
                  <a:pt x="182553" y="32277"/>
                </a:lnTo>
                <a:cubicBezTo>
                  <a:pt x="182553" y="14432"/>
                  <a:pt x="201527" y="0"/>
                  <a:pt x="224857" y="0"/>
                </a:cubicBezTo>
                <a:close/>
              </a:path>
            </a:pathLst>
          </a:custGeom>
          <a:solidFill>
            <a:schemeClr val="accent1"/>
          </a:solidFill>
          <a:ln>
            <a:noFill/>
          </a:ln>
        </p:spPr>
      </p:sp>
    </p:spTree>
    <p:extLst>
      <p:ext uri="{BB962C8B-B14F-4D97-AF65-F5344CB8AC3E}">
        <p14:creationId xmlns:p14="http://schemas.microsoft.com/office/powerpoint/2010/main" val="417624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学校（机构）代码</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二、重要文件</a:t>
            </a:r>
          </a:p>
        </p:txBody>
      </p:sp>
      <p:sp>
        <p:nvSpPr>
          <p:cNvPr id="234" name="iṡḻíḍè">
            <a:extLst>
              <a:ext uri="{FF2B5EF4-FFF2-40B4-BE49-F238E27FC236}">
                <a16:creationId xmlns:a16="http://schemas.microsoft.com/office/drawing/2014/main" id="{0AC183DF-1B8C-4F2C-A939-585023607BA1}"/>
              </a:ext>
            </a:extLst>
          </p:cNvPr>
          <p:cNvSpPr/>
          <p:nvPr/>
        </p:nvSpPr>
        <p:spPr>
          <a:xfrm>
            <a:off x="10296226" y="4751763"/>
            <a:ext cx="914401" cy="91456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t>发布制度</a:t>
            </a:r>
            <a:endParaRPr lang="en-US" dirty="0"/>
          </a:p>
        </p:txBody>
      </p:sp>
      <p:sp>
        <p:nvSpPr>
          <p:cNvPr id="12" name="矩形 11">
            <a:extLst>
              <a:ext uri="{FF2B5EF4-FFF2-40B4-BE49-F238E27FC236}">
                <a16:creationId xmlns:a16="http://schemas.microsoft.com/office/drawing/2014/main" id="{A3E65A92-1626-4A71-B14D-D04BA307F48A}"/>
              </a:ext>
            </a:extLst>
          </p:cNvPr>
          <p:cNvSpPr/>
          <p:nvPr/>
        </p:nvSpPr>
        <p:spPr>
          <a:xfrm>
            <a:off x="552821" y="1931954"/>
            <a:ext cx="8379421" cy="584775"/>
          </a:xfrm>
          <a:prstGeom prst="rect">
            <a:avLst/>
          </a:prstGeom>
          <a:ln>
            <a:solidFill>
              <a:schemeClr val="tx1"/>
            </a:solidFill>
            <a:prstDash val="lgDashDot"/>
          </a:ln>
        </p:spPr>
        <p:txBody>
          <a:bodyPr wrap="square">
            <a:spAutoFit/>
          </a:bodyPr>
          <a:lstStyle/>
          <a:p>
            <a:r>
              <a:rPr lang="zh-CN" altLang="en-US" sz="1600" b="1" dirty="0">
                <a:solidFill>
                  <a:srgbClr val="4472C4"/>
                </a:solidFill>
                <a:latin typeface="微软雅黑" panose="020B0503020204020204" pitchFamily="34" charset="-122"/>
                <a:ea typeface="微软雅黑" panose="020B0503020204020204" pitchFamily="34" charset="-122"/>
              </a:rPr>
              <a:t>及时反映学校（机构）的增减变动情况，规范学校（机构）代码的赋予、更新与维护、使用与管理，明确职责与分工</a:t>
            </a:r>
            <a:endParaRPr lang="en-US" altLang="zh-CN" sz="1600" b="1" dirty="0">
              <a:solidFill>
                <a:srgbClr val="4472C4"/>
              </a:solidFill>
              <a:latin typeface="微软雅黑" panose="020B0503020204020204" pitchFamily="34" charset="-122"/>
              <a:ea typeface="微软雅黑" panose="020B0503020204020204" pitchFamily="34" charset="-122"/>
            </a:endParaRPr>
          </a:p>
        </p:txBody>
      </p:sp>
      <p:sp>
        <p:nvSpPr>
          <p:cNvPr id="251" name="矩形 250">
            <a:extLst>
              <a:ext uri="{FF2B5EF4-FFF2-40B4-BE49-F238E27FC236}">
                <a16:creationId xmlns:a16="http://schemas.microsoft.com/office/drawing/2014/main" id="{F589F636-6CCA-43B0-9393-026460F8FADE}"/>
              </a:ext>
            </a:extLst>
          </p:cNvPr>
          <p:cNvSpPr/>
          <p:nvPr/>
        </p:nvSpPr>
        <p:spPr>
          <a:xfrm>
            <a:off x="550861" y="1429169"/>
            <a:ext cx="8381789" cy="430887"/>
          </a:xfrm>
          <a:prstGeom prst="rect">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学校（机构）代码管理办法（教发</a:t>
            </a:r>
            <a:r>
              <a:rPr lang="en-US" altLang="zh-CN" b="1" dirty="0">
                <a:latin typeface="黑体" panose="02010609060101010101" pitchFamily="49" charset="-122"/>
                <a:ea typeface="黑体" panose="02010609060101010101" pitchFamily="49" charset="-122"/>
                <a:sym typeface="Century Gothic" panose="020B0502020202020204" pitchFamily="34" charset="0"/>
              </a:rPr>
              <a:t>〔2011〕6</a:t>
            </a:r>
            <a:r>
              <a:rPr lang="zh-CN" altLang="en-US" b="1" dirty="0">
                <a:latin typeface="黑体" panose="02010609060101010101" pitchFamily="49" charset="-122"/>
                <a:ea typeface="黑体" panose="02010609060101010101" pitchFamily="49" charset="-122"/>
                <a:sym typeface="Century Gothic" panose="020B0502020202020204" pitchFamily="34" charset="0"/>
              </a:rPr>
              <a:t>号） </a:t>
            </a:r>
          </a:p>
        </p:txBody>
      </p:sp>
      <p:sp>
        <p:nvSpPr>
          <p:cNvPr id="252" name="矩形 251">
            <a:extLst>
              <a:ext uri="{FF2B5EF4-FFF2-40B4-BE49-F238E27FC236}">
                <a16:creationId xmlns:a16="http://schemas.microsoft.com/office/drawing/2014/main" id="{BFCDC001-523C-411E-8757-B5322FBAB7F8}"/>
              </a:ext>
            </a:extLst>
          </p:cNvPr>
          <p:cNvSpPr/>
          <p:nvPr/>
        </p:nvSpPr>
        <p:spPr>
          <a:xfrm>
            <a:off x="550860" y="3335848"/>
            <a:ext cx="8381790" cy="830997"/>
          </a:xfrm>
          <a:prstGeom prst="rect">
            <a:avLst/>
          </a:prstGeom>
          <a:ln>
            <a:solidFill>
              <a:schemeClr val="tx1"/>
            </a:solidFill>
            <a:prstDash val="lgDashDot"/>
          </a:ln>
        </p:spPr>
        <p:txBody>
          <a:bodyPr wrap="square">
            <a:spAutoFit/>
          </a:bodyPr>
          <a:lstStyle/>
          <a:p>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学校（机构）代码管理规范新要求</a:t>
            </a:r>
          </a:p>
          <a:p>
            <a:r>
              <a:rPr lang="zh-CN" altLang="en-US" sz="1600" b="1" dirty="0">
                <a:solidFill>
                  <a:srgbClr val="4472C4"/>
                </a:solidFill>
                <a:latin typeface="微软雅黑" panose="020B0503020204020204" pitchFamily="34" charset="-122"/>
                <a:ea typeface="微软雅黑" panose="020B0503020204020204" pitchFamily="34" charset="-122"/>
              </a:rPr>
              <a:t>建立学校（机构）代码系统定时封库制度；建立国家、省、地、县学校（机构）代码管理责任人制度；建立各级各类学校基本情况审核上报制度</a:t>
            </a:r>
          </a:p>
        </p:txBody>
      </p:sp>
      <p:sp>
        <p:nvSpPr>
          <p:cNvPr id="253" name="矩形 252">
            <a:extLst>
              <a:ext uri="{FF2B5EF4-FFF2-40B4-BE49-F238E27FC236}">
                <a16:creationId xmlns:a16="http://schemas.microsoft.com/office/drawing/2014/main" id="{7956A1AA-A829-4C4A-A0F2-F5EB0A27A2C8}"/>
              </a:ext>
            </a:extLst>
          </p:cNvPr>
          <p:cNvSpPr/>
          <p:nvPr/>
        </p:nvSpPr>
        <p:spPr>
          <a:xfrm>
            <a:off x="548899" y="2833063"/>
            <a:ext cx="8384159" cy="430887"/>
          </a:xfrm>
          <a:prstGeom prst="rect">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教育部关于做好教育事业统计工作的通知（教发函</a:t>
            </a:r>
            <a:r>
              <a:rPr lang="en-US" altLang="zh-CN" b="1" dirty="0">
                <a:latin typeface="黑体" panose="02010609060101010101" pitchFamily="49" charset="-122"/>
                <a:ea typeface="黑体" panose="02010609060101010101" pitchFamily="49" charset="-122"/>
                <a:sym typeface="Century Gothic" panose="020B0502020202020204" pitchFamily="34" charset="0"/>
              </a:rPr>
              <a:t>〔2012〕125</a:t>
            </a:r>
            <a:r>
              <a:rPr lang="zh-CN" altLang="en-US" b="1" dirty="0">
                <a:latin typeface="黑体" panose="02010609060101010101" pitchFamily="49" charset="-122"/>
                <a:ea typeface="黑体" panose="02010609060101010101" pitchFamily="49" charset="-122"/>
                <a:sym typeface="Century Gothic" panose="020B0502020202020204" pitchFamily="34" charset="0"/>
              </a:rPr>
              <a:t>号）</a:t>
            </a:r>
          </a:p>
        </p:txBody>
      </p:sp>
      <p:sp>
        <p:nvSpPr>
          <p:cNvPr id="254" name="矩形 253">
            <a:extLst>
              <a:ext uri="{FF2B5EF4-FFF2-40B4-BE49-F238E27FC236}">
                <a16:creationId xmlns:a16="http://schemas.microsoft.com/office/drawing/2014/main" id="{2BC914FF-8B06-42C1-B9EA-B191DC5E2840}"/>
              </a:ext>
            </a:extLst>
          </p:cNvPr>
          <p:cNvSpPr/>
          <p:nvPr/>
        </p:nvSpPr>
        <p:spPr>
          <a:xfrm>
            <a:off x="552823" y="4985964"/>
            <a:ext cx="8379419" cy="830997"/>
          </a:xfrm>
          <a:prstGeom prst="rect">
            <a:avLst/>
          </a:prstGeom>
          <a:ln>
            <a:solidFill>
              <a:schemeClr val="tx1"/>
            </a:solidFill>
            <a:prstDash val="lgDashDot"/>
          </a:ln>
        </p:spPr>
        <p:txBody>
          <a:bodyPr wrap="square">
            <a:spAutoFit/>
          </a:bodyPr>
          <a:lstStyle/>
          <a:p>
            <a:r>
              <a:rPr lang="en-US" altLang="zh-CN" sz="1600" dirty="0">
                <a:latin typeface="微软雅黑" panose="020B0503020204020204" pitchFamily="34" charset="-122"/>
                <a:ea typeface="微软雅黑" panose="020B0503020204020204" pitchFamily="34" charset="-122"/>
              </a:rPr>
              <a:t>——2013</a:t>
            </a:r>
            <a:r>
              <a:rPr lang="zh-CN" altLang="en-US" sz="1600" dirty="0">
                <a:latin typeface="微软雅黑" panose="020B0503020204020204" pitchFamily="34" charset="-122"/>
                <a:ea typeface="微软雅黑" panose="020B0503020204020204" pitchFamily="34" charset="-122"/>
              </a:rPr>
              <a:t>年学校（机构）代码管理工作新要求</a:t>
            </a:r>
          </a:p>
          <a:p>
            <a:r>
              <a:rPr lang="zh-CN" altLang="en-US" sz="1600" b="1" dirty="0">
                <a:solidFill>
                  <a:srgbClr val="4472C4"/>
                </a:solidFill>
                <a:latin typeface="微软雅黑" panose="020B0503020204020204" pitchFamily="34" charset="-122"/>
                <a:ea typeface="微软雅黑" panose="020B0503020204020204" pitchFamily="34" charset="-122"/>
              </a:rPr>
              <a:t>建立学校（机构）先确认后入库制度；建立学校（机构）代码年度发布制度；建立学校（机构）代码季度更新制度</a:t>
            </a:r>
          </a:p>
        </p:txBody>
      </p:sp>
      <p:sp>
        <p:nvSpPr>
          <p:cNvPr id="255" name="矩形 254">
            <a:extLst>
              <a:ext uri="{FF2B5EF4-FFF2-40B4-BE49-F238E27FC236}">
                <a16:creationId xmlns:a16="http://schemas.microsoft.com/office/drawing/2014/main" id="{1A574450-96AA-466C-8784-34E4F1F4B703}"/>
              </a:ext>
            </a:extLst>
          </p:cNvPr>
          <p:cNvSpPr/>
          <p:nvPr/>
        </p:nvSpPr>
        <p:spPr>
          <a:xfrm>
            <a:off x="550862" y="4483179"/>
            <a:ext cx="8381381" cy="430887"/>
          </a:xfrm>
          <a:prstGeom prst="rect">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教育部办公厅关于做好</a:t>
            </a:r>
            <a:r>
              <a:rPr lang="en-US" altLang="zh-CN" b="1" dirty="0">
                <a:latin typeface="黑体" panose="02010609060101010101" pitchFamily="49" charset="-122"/>
                <a:ea typeface="黑体" panose="02010609060101010101" pitchFamily="49" charset="-122"/>
                <a:sym typeface="Century Gothic" panose="020B0502020202020204" pitchFamily="34" charset="0"/>
              </a:rPr>
              <a:t>2013</a:t>
            </a:r>
            <a:r>
              <a:rPr lang="zh-CN" altLang="en-US" b="1" dirty="0">
                <a:latin typeface="黑体" panose="02010609060101010101" pitchFamily="49" charset="-122"/>
                <a:ea typeface="黑体" panose="02010609060101010101" pitchFamily="49" charset="-122"/>
                <a:sym typeface="Century Gothic" panose="020B0502020202020204" pitchFamily="34" charset="0"/>
              </a:rPr>
              <a:t>年全国教育事业统计工作的通知（教发厅</a:t>
            </a:r>
            <a:r>
              <a:rPr lang="en-US" altLang="zh-CN" b="1" dirty="0">
                <a:latin typeface="黑体" panose="02010609060101010101" pitchFamily="49" charset="-122"/>
                <a:ea typeface="黑体" panose="02010609060101010101" pitchFamily="49" charset="-122"/>
                <a:sym typeface="Century Gothic" panose="020B0502020202020204" pitchFamily="34" charset="0"/>
              </a:rPr>
              <a:t>〔2013〕5</a:t>
            </a:r>
            <a:r>
              <a:rPr lang="zh-CN" altLang="en-US" b="1" dirty="0">
                <a:latin typeface="黑体" panose="02010609060101010101" pitchFamily="49" charset="-122"/>
                <a:ea typeface="黑体" panose="02010609060101010101" pitchFamily="49" charset="-122"/>
                <a:sym typeface="Century Gothic" panose="020B0502020202020204" pitchFamily="34" charset="0"/>
              </a:rPr>
              <a:t>号）</a:t>
            </a:r>
          </a:p>
        </p:txBody>
      </p:sp>
      <p:sp>
        <p:nvSpPr>
          <p:cNvPr id="21" name="iṡḻíḍè">
            <a:extLst>
              <a:ext uri="{FF2B5EF4-FFF2-40B4-BE49-F238E27FC236}">
                <a16:creationId xmlns:a16="http://schemas.microsoft.com/office/drawing/2014/main" id="{7DE9544E-8391-4329-84E1-91E330635C32}"/>
              </a:ext>
            </a:extLst>
          </p:cNvPr>
          <p:cNvSpPr/>
          <p:nvPr/>
        </p:nvSpPr>
        <p:spPr>
          <a:xfrm>
            <a:off x="10296226" y="1440572"/>
            <a:ext cx="914401" cy="91456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t>管理办法</a:t>
            </a:r>
            <a:endParaRPr lang="en-US" dirty="0"/>
          </a:p>
        </p:txBody>
      </p:sp>
      <p:sp>
        <p:nvSpPr>
          <p:cNvPr id="23" name="iṡḻíḍè">
            <a:extLst>
              <a:ext uri="{FF2B5EF4-FFF2-40B4-BE49-F238E27FC236}">
                <a16:creationId xmlns:a16="http://schemas.microsoft.com/office/drawing/2014/main" id="{926F8F10-1844-4998-AFEE-CA27EA6D0FA0}"/>
              </a:ext>
            </a:extLst>
          </p:cNvPr>
          <p:cNvSpPr/>
          <p:nvPr/>
        </p:nvSpPr>
        <p:spPr>
          <a:xfrm>
            <a:off x="10296226" y="3016384"/>
            <a:ext cx="914401" cy="91456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t>审核上报</a:t>
            </a:r>
            <a:endParaRPr lang="en-US" dirty="0"/>
          </a:p>
        </p:txBody>
      </p:sp>
    </p:spTree>
    <p:extLst>
      <p:ext uri="{BB962C8B-B14F-4D97-AF65-F5344CB8AC3E}">
        <p14:creationId xmlns:p14="http://schemas.microsoft.com/office/powerpoint/2010/main" val="284800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fade">
                                      <p:cBhvr>
                                        <p:cTn id="7" dur="500"/>
                                        <p:tgtEl>
                                          <p:spTgt spid="2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53"/>
                                        </p:tgtEl>
                                        <p:attrNameLst>
                                          <p:attrName>style.visibility</p:attrName>
                                        </p:attrNameLst>
                                      </p:cBhvr>
                                      <p:to>
                                        <p:strVal val="visible"/>
                                      </p:to>
                                    </p:set>
                                    <p:animEffect transition="in" filter="fade">
                                      <p:cBhvr>
                                        <p:cTn id="15" dur="500"/>
                                        <p:tgtEl>
                                          <p:spTgt spid="25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2"/>
                                        </p:tgtEl>
                                        <p:attrNameLst>
                                          <p:attrName>style.visibility</p:attrName>
                                        </p:attrNameLst>
                                      </p:cBhvr>
                                      <p:to>
                                        <p:strVal val="visible"/>
                                      </p:to>
                                    </p:set>
                                    <p:animEffect transition="in" filter="fade">
                                      <p:cBhvr>
                                        <p:cTn id="18" dur="500"/>
                                        <p:tgtEl>
                                          <p:spTgt spid="25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55"/>
                                        </p:tgtEl>
                                        <p:attrNameLst>
                                          <p:attrName>style.visibility</p:attrName>
                                        </p:attrNameLst>
                                      </p:cBhvr>
                                      <p:to>
                                        <p:strVal val="visible"/>
                                      </p:to>
                                    </p:set>
                                    <p:animEffect transition="in" filter="fade">
                                      <p:cBhvr>
                                        <p:cTn id="23" dur="500"/>
                                        <p:tgtEl>
                                          <p:spTgt spid="25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4"/>
                                        </p:tgtEl>
                                        <p:attrNameLst>
                                          <p:attrName>style.visibility</p:attrName>
                                        </p:attrNameLst>
                                      </p:cBhvr>
                                      <p:to>
                                        <p:strVal val="visible"/>
                                      </p:to>
                                    </p:set>
                                    <p:animEffect transition="in" filter="fade">
                                      <p:cBhvr>
                                        <p:cTn id="26" dur="500"/>
                                        <p:tgtEl>
                                          <p:spTgt spid="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51" grpId="0" animBg="1"/>
      <p:bldP spid="252" grpId="0" animBg="1"/>
      <p:bldP spid="253" grpId="0" animBg="1"/>
      <p:bldP spid="254" grpId="0" animBg="1"/>
      <p:bldP spid="25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学校（机构）代码</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三、工作流程</a:t>
            </a:r>
          </a:p>
        </p:txBody>
      </p:sp>
      <p:sp>
        <p:nvSpPr>
          <p:cNvPr id="6" name="Rectangle 53">
            <a:extLst>
              <a:ext uri="{FF2B5EF4-FFF2-40B4-BE49-F238E27FC236}">
                <a16:creationId xmlns:a16="http://schemas.microsoft.com/office/drawing/2014/main" id="{DE16938D-59D2-4AB1-AB67-E4B7DE1E6893}"/>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78">
            <a:extLst>
              <a:ext uri="{FF2B5EF4-FFF2-40B4-BE49-F238E27FC236}">
                <a16:creationId xmlns:a16="http://schemas.microsoft.com/office/drawing/2014/main" id="{3D47E567-3243-4306-9C0A-BFC98A431C96}"/>
              </a:ext>
            </a:extLst>
          </p:cNvPr>
          <p:cNvSpPr>
            <a:spLocks noChangeArrowheads="1"/>
          </p:cNvSpPr>
          <p:nvPr/>
        </p:nvSpPr>
        <p:spPr bwMode="auto">
          <a:xfrm>
            <a:off x="152400" y="609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r>
            <a:b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br>
            <a:endParaRPr kumimoji="0" lang="en-US" altLang="zh-CN" sz="1800" b="0" i="0" u="none" strike="noStrike" cap="none" normalizeH="0" baseline="0">
              <a:ln>
                <a:noFill/>
              </a:ln>
              <a:solidFill>
                <a:schemeClr val="tx1"/>
              </a:solidFill>
              <a:effectLst/>
              <a:latin typeface="Arial" panose="020B0604020202020204" pitchFamily="34" charset="0"/>
            </a:endParaRPr>
          </a:p>
        </p:txBody>
      </p:sp>
      <p:grpSp>
        <p:nvGrpSpPr>
          <p:cNvPr id="215" name="组合 214">
            <a:extLst>
              <a:ext uri="{FF2B5EF4-FFF2-40B4-BE49-F238E27FC236}">
                <a16:creationId xmlns:a16="http://schemas.microsoft.com/office/drawing/2014/main" id="{AD42D00D-881A-43A2-9277-410C7D0A6694}"/>
              </a:ext>
            </a:extLst>
          </p:cNvPr>
          <p:cNvGrpSpPr/>
          <p:nvPr/>
        </p:nvGrpSpPr>
        <p:grpSpPr>
          <a:xfrm>
            <a:off x="725855" y="1591747"/>
            <a:ext cx="4874844" cy="4289648"/>
            <a:chOff x="0" y="0"/>
            <a:chExt cx="6162675" cy="7962900"/>
          </a:xfrm>
        </p:grpSpPr>
        <p:sp>
          <p:nvSpPr>
            <p:cNvPr id="216" name="文本框 120">
              <a:extLst>
                <a:ext uri="{FF2B5EF4-FFF2-40B4-BE49-F238E27FC236}">
                  <a16:creationId xmlns:a16="http://schemas.microsoft.com/office/drawing/2014/main" id="{E4947488-611B-437D-8B9E-56DDBCA3ECA9}"/>
                </a:ext>
              </a:extLst>
            </p:cNvPr>
            <p:cNvSpPr txBox="1">
              <a:spLocks/>
            </p:cNvSpPr>
            <p:nvPr/>
          </p:nvSpPr>
          <p:spPr>
            <a:xfrm>
              <a:off x="2465222" y="7220103"/>
              <a:ext cx="2047875" cy="68580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600" kern="100">
                  <a:effectLst/>
                  <a:ea typeface="宋体" panose="02010600030101010101" pitchFamily="2" charset="-122"/>
                  <a:cs typeface="Times New Roman" panose="02020603050405020304" pitchFamily="18" charset="0"/>
                </a:rPr>
                <a:t>单位内部公示《学校（机构）年度变化情况表》及《学校（机构）代码年度通告稿》</a:t>
              </a:r>
              <a:endParaRPr lang="zh-CN" sz="800" kern="100">
                <a:effectLst/>
                <a:ea typeface="宋体" panose="02010600030101010101" pitchFamily="2" charset="-122"/>
                <a:cs typeface="Times New Roman" panose="02020603050405020304" pitchFamily="18" charset="0"/>
              </a:endParaRPr>
            </a:p>
          </p:txBody>
        </p:sp>
        <p:grpSp>
          <p:nvGrpSpPr>
            <p:cNvPr id="217" name="组合 216">
              <a:extLst>
                <a:ext uri="{FF2B5EF4-FFF2-40B4-BE49-F238E27FC236}">
                  <a16:creationId xmlns:a16="http://schemas.microsoft.com/office/drawing/2014/main" id="{0676B964-681F-41AE-9C38-230E10D15B25}"/>
                </a:ext>
              </a:extLst>
            </p:cNvPr>
            <p:cNvGrpSpPr>
              <a:grpSpLocks/>
            </p:cNvGrpSpPr>
            <p:nvPr/>
          </p:nvGrpSpPr>
          <p:grpSpPr>
            <a:xfrm>
              <a:off x="0" y="0"/>
              <a:ext cx="6162675" cy="7962900"/>
              <a:chOff x="0" y="0"/>
              <a:chExt cx="6162675" cy="7962900"/>
            </a:xfrm>
          </p:grpSpPr>
          <p:cxnSp>
            <p:nvCxnSpPr>
              <p:cNvPr id="218" name="直接连接符 217">
                <a:extLst>
                  <a:ext uri="{FF2B5EF4-FFF2-40B4-BE49-F238E27FC236}">
                    <a16:creationId xmlns:a16="http://schemas.microsoft.com/office/drawing/2014/main" id="{5FC5250E-B98D-4E45-8596-1394AB9FD3B7}"/>
                  </a:ext>
                </a:extLst>
              </p:cNvPr>
              <p:cNvCxnSpPr/>
              <p:nvPr/>
            </p:nvCxnSpPr>
            <p:spPr>
              <a:xfrm>
                <a:off x="2286000" y="104775"/>
                <a:ext cx="0" cy="7858125"/>
              </a:xfrm>
              <a:prstGeom prst="line">
                <a:avLst/>
              </a:prstGeom>
              <a:ln w="6350">
                <a:prstDash val="dash"/>
              </a:ln>
            </p:spPr>
            <p:style>
              <a:lnRef idx="1">
                <a:schemeClr val="dk1"/>
              </a:lnRef>
              <a:fillRef idx="0">
                <a:schemeClr val="dk1"/>
              </a:fillRef>
              <a:effectRef idx="0">
                <a:schemeClr val="dk1"/>
              </a:effectRef>
              <a:fontRef idx="minor">
                <a:schemeClr val="tx1"/>
              </a:fontRef>
            </p:style>
          </p:cxnSp>
          <p:sp>
            <p:nvSpPr>
              <p:cNvPr id="219" name="文本框 164">
                <a:extLst>
                  <a:ext uri="{FF2B5EF4-FFF2-40B4-BE49-F238E27FC236}">
                    <a16:creationId xmlns:a16="http://schemas.microsoft.com/office/drawing/2014/main" id="{4AEE0115-AAF9-457A-8B80-E677E98536B5}"/>
                  </a:ext>
                </a:extLst>
              </p:cNvPr>
              <p:cNvSpPr txBox="1"/>
              <p:nvPr/>
            </p:nvSpPr>
            <p:spPr>
              <a:xfrm>
                <a:off x="76200" y="0"/>
                <a:ext cx="2028825" cy="9048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000" b="1" kern="100">
                    <a:effectLst/>
                    <a:ea typeface="宋体" panose="02010600030101010101" pitchFamily="2" charset="-122"/>
                    <a:cs typeface="Times New Roman" panose="02020603050405020304" pitchFamily="18" charset="0"/>
                  </a:rPr>
                  <a:t>代码管理部门</a:t>
                </a:r>
                <a:endParaRPr lang="zh-CN" sz="800" kern="100">
                  <a:effectLst/>
                  <a:ea typeface="宋体" panose="02010600030101010101" pitchFamily="2" charset="-122"/>
                  <a:cs typeface="Times New Roman" panose="02020603050405020304" pitchFamily="18" charset="0"/>
                </a:endParaRPr>
              </a:p>
              <a:p>
                <a:pPr algn="just">
                  <a:spcAft>
                    <a:spcPts val="0"/>
                  </a:spcAft>
                </a:pPr>
                <a:r>
                  <a:rPr lang="zh-CN" sz="800" kern="100">
                    <a:effectLst/>
                    <a:ea typeface="宋体" panose="02010600030101010101" pitchFamily="2" charset="-122"/>
                    <a:cs typeface="Times New Roman" panose="02020603050405020304" pitchFamily="18" charset="0"/>
                  </a:rPr>
                  <a:t>（指负责各级各类学校（机构）代码信息收集、整理、入库等业务的管理部门）</a:t>
                </a:r>
              </a:p>
            </p:txBody>
          </p:sp>
          <p:sp>
            <p:nvSpPr>
              <p:cNvPr id="220" name="文本框 165">
                <a:extLst>
                  <a:ext uri="{FF2B5EF4-FFF2-40B4-BE49-F238E27FC236}">
                    <a16:creationId xmlns:a16="http://schemas.microsoft.com/office/drawing/2014/main" id="{FBB359E7-782F-4CF5-AF01-6B3B089C86B0}"/>
                  </a:ext>
                </a:extLst>
              </p:cNvPr>
              <p:cNvSpPr txBox="1"/>
              <p:nvPr/>
            </p:nvSpPr>
            <p:spPr>
              <a:xfrm>
                <a:off x="2400300" y="1"/>
                <a:ext cx="2047875" cy="85725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000" b="1" kern="100">
                    <a:effectLst/>
                    <a:ea typeface="宋体" panose="02010600030101010101" pitchFamily="2" charset="-122"/>
                    <a:cs typeface="Times New Roman" panose="02020603050405020304" pitchFamily="18" charset="0"/>
                  </a:rPr>
                  <a:t>业务职能部门</a:t>
                </a:r>
                <a:endParaRPr lang="zh-CN" sz="800" kern="100">
                  <a:effectLst/>
                  <a:ea typeface="宋体" panose="02010600030101010101" pitchFamily="2" charset="-122"/>
                  <a:cs typeface="Times New Roman" panose="02020603050405020304" pitchFamily="18" charset="0"/>
                </a:endParaRPr>
              </a:p>
              <a:p>
                <a:pPr algn="just">
                  <a:spcAft>
                    <a:spcPts val="0"/>
                  </a:spcAft>
                </a:pPr>
                <a:r>
                  <a:rPr lang="zh-CN" sz="800" kern="100">
                    <a:effectLst/>
                    <a:ea typeface="宋体" panose="02010600030101010101" pitchFamily="2" charset="-122"/>
                    <a:cs typeface="Times New Roman" panose="02020603050405020304" pitchFamily="18" charset="0"/>
                  </a:rPr>
                  <a:t>（指负责各级各类学校（机构）设立、更名、撤销等业务的管理部门）</a:t>
                </a:r>
              </a:p>
            </p:txBody>
          </p:sp>
          <p:sp>
            <p:nvSpPr>
              <p:cNvPr id="221" name="文本框 112">
                <a:extLst>
                  <a:ext uri="{FF2B5EF4-FFF2-40B4-BE49-F238E27FC236}">
                    <a16:creationId xmlns:a16="http://schemas.microsoft.com/office/drawing/2014/main" id="{F540B6DD-CF29-4F5E-B322-3A34731D48DE}"/>
                  </a:ext>
                </a:extLst>
              </p:cNvPr>
              <p:cNvSpPr txBox="1"/>
              <p:nvPr/>
            </p:nvSpPr>
            <p:spPr>
              <a:xfrm>
                <a:off x="4562475" y="0"/>
                <a:ext cx="1047750" cy="9048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000" b="1" kern="100">
                    <a:effectLst/>
                    <a:ea typeface="宋体" panose="02010600030101010101" pitchFamily="2" charset="-122"/>
                    <a:cs typeface="Times New Roman" panose="02020603050405020304" pitchFamily="18" charset="0"/>
                  </a:rPr>
                  <a:t>单位负责人</a:t>
                </a:r>
                <a:endParaRPr lang="zh-CN" sz="800" kern="100">
                  <a:effectLst/>
                  <a:ea typeface="宋体" panose="02010600030101010101" pitchFamily="2" charset="-122"/>
                  <a:cs typeface="Times New Roman" panose="02020603050405020304" pitchFamily="18" charset="0"/>
                </a:endParaRPr>
              </a:p>
            </p:txBody>
          </p:sp>
          <p:sp>
            <p:nvSpPr>
              <p:cNvPr id="222" name="文本框 163">
                <a:extLst>
                  <a:ext uri="{FF2B5EF4-FFF2-40B4-BE49-F238E27FC236}">
                    <a16:creationId xmlns:a16="http://schemas.microsoft.com/office/drawing/2014/main" id="{281E43E8-EE32-4539-B7A6-981FB40D3547}"/>
                  </a:ext>
                </a:extLst>
              </p:cNvPr>
              <p:cNvSpPr txBox="1"/>
              <p:nvPr/>
            </p:nvSpPr>
            <p:spPr>
              <a:xfrm>
                <a:off x="95250" y="847725"/>
                <a:ext cx="1990725" cy="819151"/>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700" kern="100" dirty="0">
                    <a:effectLst/>
                    <a:ea typeface="宋体" panose="02010600030101010101" pitchFamily="2" charset="-122"/>
                    <a:cs typeface="Times New Roman" panose="02020603050405020304" pitchFamily="18" charset="0"/>
                  </a:rPr>
                  <a:t>打印最新的《学校（机构）年度变化情况表》、《学校（机构）代码年度通告稿》及空白的《学校（机构）申报确认表》。</a:t>
                </a:r>
                <a:endParaRPr lang="zh-CN" sz="900" kern="100" dirty="0">
                  <a:effectLst/>
                  <a:ea typeface="宋体" panose="02010600030101010101" pitchFamily="2" charset="-122"/>
                  <a:cs typeface="Times New Roman" panose="02020603050405020304" pitchFamily="18" charset="0"/>
                </a:endParaRPr>
              </a:p>
            </p:txBody>
          </p:sp>
          <p:cxnSp>
            <p:nvCxnSpPr>
              <p:cNvPr id="223" name="直接连接符 222">
                <a:extLst>
                  <a:ext uri="{FF2B5EF4-FFF2-40B4-BE49-F238E27FC236}">
                    <a16:creationId xmlns:a16="http://schemas.microsoft.com/office/drawing/2014/main" id="{FF40AA1E-E395-4F49-B98A-4F4460494138}"/>
                  </a:ext>
                </a:extLst>
              </p:cNvPr>
              <p:cNvCxnSpPr/>
              <p:nvPr/>
            </p:nvCxnSpPr>
            <p:spPr>
              <a:xfrm>
                <a:off x="2105025" y="1219200"/>
                <a:ext cx="1285875" cy="0"/>
              </a:xfrm>
              <a:prstGeom prst="line">
                <a:avLst/>
              </a:prstGeom>
            </p:spPr>
            <p:style>
              <a:lnRef idx="1">
                <a:schemeClr val="dk1"/>
              </a:lnRef>
              <a:fillRef idx="0">
                <a:schemeClr val="dk1"/>
              </a:fillRef>
              <a:effectRef idx="0">
                <a:schemeClr val="dk1"/>
              </a:effectRef>
              <a:fontRef idx="minor">
                <a:schemeClr val="tx1"/>
              </a:fontRef>
            </p:style>
          </p:cxnSp>
          <p:sp>
            <p:nvSpPr>
              <p:cNvPr id="224" name="文本框 159">
                <a:extLst>
                  <a:ext uri="{FF2B5EF4-FFF2-40B4-BE49-F238E27FC236}">
                    <a16:creationId xmlns:a16="http://schemas.microsoft.com/office/drawing/2014/main" id="{50287448-3543-4B15-B5DC-0F1B8F8CA1B3}"/>
                  </a:ext>
                </a:extLst>
              </p:cNvPr>
              <p:cNvSpPr txBox="1"/>
              <p:nvPr/>
            </p:nvSpPr>
            <p:spPr>
              <a:xfrm>
                <a:off x="2371725" y="1409700"/>
                <a:ext cx="2114550" cy="4095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just">
                  <a:spcAft>
                    <a:spcPts val="0"/>
                  </a:spcAft>
                </a:pPr>
                <a:r>
                  <a:rPr lang="zh-CN" sz="600" kern="100">
                    <a:effectLst/>
                    <a:ea typeface="宋体" panose="02010600030101010101" pitchFamily="2" charset="-122"/>
                    <a:cs typeface="Times New Roman" panose="02020603050405020304" pitchFamily="18" charset="0"/>
                  </a:rPr>
                  <a:t>核对信息，确定是否存在设立、撤消、合并、更名等关键属性变动的学校（机构）。</a:t>
                </a:r>
                <a:endParaRPr lang="zh-CN" sz="800" kern="100">
                  <a:effectLst/>
                  <a:ea typeface="宋体" panose="02010600030101010101" pitchFamily="2" charset="-122"/>
                  <a:cs typeface="Times New Roman" panose="02020603050405020304" pitchFamily="18" charset="0"/>
                </a:endParaRPr>
              </a:p>
            </p:txBody>
          </p:sp>
          <p:sp>
            <p:nvSpPr>
              <p:cNvPr id="225" name="文本框 161">
                <a:extLst>
                  <a:ext uri="{FF2B5EF4-FFF2-40B4-BE49-F238E27FC236}">
                    <a16:creationId xmlns:a16="http://schemas.microsoft.com/office/drawing/2014/main" id="{7EC1B493-38E6-4C7E-BC1E-C2E000816C24}"/>
                  </a:ext>
                </a:extLst>
              </p:cNvPr>
              <p:cNvSpPr txBox="1"/>
              <p:nvPr/>
            </p:nvSpPr>
            <p:spPr>
              <a:xfrm>
                <a:off x="2333625" y="1085850"/>
                <a:ext cx="895350" cy="23812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500" kern="100">
                    <a:effectLst/>
                    <a:ea typeface="宋体" panose="02010600030101010101" pitchFamily="2" charset="-122"/>
                    <a:cs typeface="Times New Roman" panose="02020603050405020304" pitchFamily="18" charset="0"/>
                  </a:rPr>
                  <a:t>分送各业务部门</a:t>
                </a:r>
                <a:endParaRPr lang="zh-CN" sz="800" kern="100">
                  <a:effectLst/>
                  <a:ea typeface="宋体" panose="02010600030101010101" pitchFamily="2" charset="-122"/>
                  <a:cs typeface="Times New Roman" panose="02020603050405020304" pitchFamily="18" charset="0"/>
                </a:endParaRPr>
              </a:p>
            </p:txBody>
          </p:sp>
          <p:cxnSp>
            <p:nvCxnSpPr>
              <p:cNvPr id="226" name="直接箭头连接符 225">
                <a:extLst>
                  <a:ext uri="{FF2B5EF4-FFF2-40B4-BE49-F238E27FC236}">
                    <a16:creationId xmlns:a16="http://schemas.microsoft.com/office/drawing/2014/main" id="{8E9F7DCF-4B8F-4EE5-B54B-EB35506DAE13}"/>
                  </a:ext>
                </a:extLst>
              </p:cNvPr>
              <p:cNvCxnSpPr/>
              <p:nvPr/>
            </p:nvCxnSpPr>
            <p:spPr>
              <a:xfrm>
                <a:off x="3390900" y="1219200"/>
                <a:ext cx="0" cy="17145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27" name="直接连接符 226">
                <a:extLst>
                  <a:ext uri="{FF2B5EF4-FFF2-40B4-BE49-F238E27FC236}">
                    <a16:creationId xmlns:a16="http://schemas.microsoft.com/office/drawing/2014/main" id="{CB64A2EE-FA81-4E56-B437-078CF0E3206F}"/>
                  </a:ext>
                </a:extLst>
              </p:cNvPr>
              <p:cNvCxnSpPr/>
              <p:nvPr/>
            </p:nvCxnSpPr>
            <p:spPr>
              <a:xfrm>
                <a:off x="3390900" y="1819275"/>
                <a:ext cx="0" cy="209550"/>
              </a:xfrm>
              <a:prstGeom prst="line">
                <a:avLst/>
              </a:prstGeom>
            </p:spPr>
            <p:style>
              <a:lnRef idx="1">
                <a:schemeClr val="dk1"/>
              </a:lnRef>
              <a:fillRef idx="0">
                <a:schemeClr val="dk1"/>
              </a:fillRef>
              <a:effectRef idx="0">
                <a:schemeClr val="dk1"/>
              </a:effectRef>
              <a:fontRef idx="minor">
                <a:schemeClr val="tx1"/>
              </a:fontRef>
            </p:style>
          </p:cxnSp>
          <p:cxnSp>
            <p:nvCxnSpPr>
              <p:cNvPr id="228" name="直接连接符 227">
                <a:extLst>
                  <a:ext uri="{FF2B5EF4-FFF2-40B4-BE49-F238E27FC236}">
                    <a16:creationId xmlns:a16="http://schemas.microsoft.com/office/drawing/2014/main" id="{6B3F7132-D007-49AD-B9DB-1803D68E27F2}"/>
                  </a:ext>
                </a:extLst>
              </p:cNvPr>
              <p:cNvCxnSpPr/>
              <p:nvPr/>
            </p:nvCxnSpPr>
            <p:spPr>
              <a:xfrm>
                <a:off x="2876550" y="2028825"/>
                <a:ext cx="1009650" cy="0"/>
              </a:xfrm>
              <a:prstGeom prst="line">
                <a:avLst/>
              </a:prstGeom>
            </p:spPr>
            <p:style>
              <a:lnRef idx="1">
                <a:schemeClr val="dk1"/>
              </a:lnRef>
              <a:fillRef idx="0">
                <a:schemeClr val="dk1"/>
              </a:fillRef>
              <a:effectRef idx="0">
                <a:schemeClr val="dk1"/>
              </a:effectRef>
              <a:fontRef idx="minor">
                <a:schemeClr val="tx1"/>
              </a:fontRef>
            </p:style>
          </p:cxnSp>
          <p:cxnSp>
            <p:nvCxnSpPr>
              <p:cNvPr id="229" name="直接连接符 228">
                <a:extLst>
                  <a:ext uri="{FF2B5EF4-FFF2-40B4-BE49-F238E27FC236}">
                    <a16:creationId xmlns:a16="http://schemas.microsoft.com/office/drawing/2014/main" id="{55C025EF-119A-43A1-8E45-1E8BED91DD69}"/>
                  </a:ext>
                </a:extLst>
              </p:cNvPr>
              <p:cNvCxnSpPr/>
              <p:nvPr/>
            </p:nvCxnSpPr>
            <p:spPr>
              <a:xfrm>
                <a:off x="2876550" y="2028825"/>
                <a:ext cx="0" cy="714375"/>
              </a:xfrm>
              <a:prstGeom prst="line">
                <a:avLst/>
              </a:prstGeom>
            </p:spPr>
            <p:style>
              <a:lnRef idx="1">
                <a:schemeClr val="dk1"/>
              </a:lnRef>
              <a:fillRef idx="0">
                <a:schemeClr val="dk1"/>
              </a:fillRef>
              <a:effectRef idx="0">
                <a:schemeClr val="dk1"/>
              </a:effectRef>
              <a:fontRef idx="minor">
                <a:schemeClr val="tx1"/>
              </a:fontRef>
            </p:style>
          </p:cxnSp>
          <p:sp>
            <p:nvSpPr>
              <p:cNvPr id="230" name="文本框 154">
                <a:extLst>
                  <a:ext uri="{FF2B5EF4-FFF2-40B4-BE49-F238E27FC236}">
                    <a16:creationId xmlns:a16="http://schemas.microsoft.com/office/drawing/2014/main" id="{4CDE3D28-0980-435F-BE3F-A7AEF474FDB8}"/>
                  </a:ext>
                </a:extLst>
              </p:cNvPr>
              <p:cNvSpPr txBox="1"/>
              <p:nvPr/>
            </p:nvSpPr>
            <p:spPr>
              <a:xfrm>
                <a:off x="3381375" y="2190750"/>
                <a:ext cx="1047750" cy="45720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600" kern="100">
                    <a:effectLst/>
                    <a:ea typeface="宋体" panose="02010600030101010101" pitchFamily="2" charset="-122"/>
                    <a:cs typeface="Times New Roman" panose="02020603050405020304" pitchFamily="18" charset="0"/>
                  </a:rPr>
                  <a:t>《学校（机构）申报确认表》</a:t>
                </a:r>
                <a:endParaRPr lang="zh-CN" sz="800" kern="100">
                  <a:effectLst/>
                  <a:ea typeface="宋体" panose="02010600030101010101" pitchFamily="2" charset="-122"/>
                  <a:cs typeface="Times New Roman" panose="02020603050405020304" pitchFamily="18" charset="0"/>
                </a:endParaRPr>
              </a:p>
            </p:txBody>
          </p:sp>
          <p:cxnSp>
            <p:nvCxnSpPr>
              <p:cNvPr id="231" name="直接箭头连接符 230">
                <a:extLst>
                  <a:ext uri="{FF2B5EF4-FFF2-40B4-BE49-F238E27FC236}">
                    <a16:creationId xmlns:a16="http://schemas.microsoft.com/office/drawing/2014/main" id="{40D48762-2D41-4D0F-9049-79A545FD3B6F}"/>
                  </a:ext>
                </a:extLst>
              </p:cNvPr>
              <p:cNvCxnSpPr/>
              <p:nvPr/>
            </p:nvCxnSpPr>
            <p:spPr>
              <a:xfrm>
                <a:off x="3886200" y="2028825"/>
                <a:ext cx="0" cy="152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32" name="直接连接符 231">
                <a:extLst>
                  <a:ext uri="{FF2B5EF4-FFF2-40B4-BE49-F238E27FC236}">
                    <a16:creationId xmlns:a16="http://schemas.microsoft.com/office/drawing/2014/main" id="{1F6CE40B-7F8F-4971-95A0-E3E7A06363E8}"/>
                  </a:ext>
                </a:extLst>
              </p:cNvPr>
              <p:cNvCxnSpPr/>
              <p:nvPr/>
            </p:nvCxnSpPr>
            <p:spPr>
              <a:xfrm>
                <a:off x="2876550" y="2743200"/>
                <a:ext cx="1009650" cy="0"/>
              </a:xfrm>
              <a:prstGeom prst="line">
                <a:avLst/>
              </a:prstGeom>
            </p:spPr>
            <p:style>
              <a:lnRef idx="1">
                <a:schemeClr val="dk1"/>
              </a:lnRef>
              <a:fillRef idx="0">
                <a:schemeClr val="dk1"/>
              </a:fillRef>
              <a:effectRef idx="0">
                <a:schemeClr val="dk1"/>
              </a:effectRef>
              <a:fontRef idx="minor">
                <a:schemeClr val="tx1"/>
              </a:fontRef>
            </p:style>
          </p:cxnSp>
          <p:sp>
            <p:nvSpPr>
              <p:cNvPr id="233" name="文本框 153">
                <a:extLst>
                  <a:ext uri="{FF2B5EF4-FFF2-40B4-BE49-F238E27FC236}">
                    <a16:creationId xmlns:a16="http://schemas.microsoft.com/office/drawing/2014/main" id="{772DB905-E2CD-4A47-A2FE-1121EEFB9A75}"/>
                  </a:ext>
                </a:extLst>
              </p:cNvPr>
              <p:cNvSpPr txBox="1"/>
              <p:nvPr/>
            </p:nvSpPr>
            <p:spPr>
              <a:xfrm>
                <a:off x="2733675" y="2181225"/>
                <a:ext cx="285750" cy="3048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500" kern="100">
                    <a:effectLst/>
                    <a:ea typeface="宋体" panose="02010600030101010101" pitchFamily="2" charset="-122"/>
                    <a:cs typeface="Times New Roman" panose="02020603050405020304" pitchFamily="18" charset="0"/>
                  </a:rPr>
                  <a:t>无</a:t>
                </a:r>
                <a:endParaRPr lang="zh-CN" sz="800" kern="100">
                  <a:effectLst/>
                  <a:ea typeface="宋体" panose="02010600030101010101" pitchFamily="2" charset="-122"/>
                  <a:cs typeface="Times New Roman" panose="02020603050405020304" pitchFamily="18" charset="0"/>
                </a:endParaRPr>
              </a:p>
            </p:txBody>
          </p:sp>
          <p:sp>
            <p:nvSpPr>
              <p:cNvPr id="235" name="文本框 156">
                <a:extLst>
                  <a:ext uri="{FF2B5EF4-FFF2-40B4-BE49-F238E27FC236}">
                    <a16:creationId xmlns:a16="http://schemas.microsoft.com/office/drawing/2014/main" id="{B5667816-889A-45BE-B099-C0D8443B8923}"/>
                  </a:ext>
                </a:extLst>
              </p:cNvPr>
              <p:cNvSpPr txBox="1"/>
              <p:nvPr/>
            </p:nvSpPr>
            <p:spPr>
              <a:xfrm>
                <a:off x="3524250" y="1876425"/>
                <a:ext cx="285750" cy="27622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500" kern="100">
                    <a:effectLst/>
                    <a:ea typeface="宋体" panose="02010600030101010101" pitchFamily="2" charset="-122"/>
                    <a:cs typeface="Times New Roman" panose="02020603050405020304" pitchFamily="18" charset="0"/>
                  </a:rPr>
                  <a:t>有</a:t>
                </a:r>
                <a:endParaRPr lang="zh-CN" sz="800" kern="100">
                  <a:effectLst/>
                  <a:ea typeface="宋体" panose="02010600030101010101" pitchFamily="2" charset="-122"/>
                  <a:cs typeface="Times New Roman" panose="02020603050405020304" pitchFamily="18" charset="0"/>
                </a:endParaRPr>
              </a:p>
            </p:txBody>
          </p:sp>
          <p:cxnSp>
            <p:nvCxnSpPr>
              <p:cNvPr id="236" name="直接箭头连接符 235">
                <a:extLst>
                  <a:ext uri="{FF2B5EF4-FFF2-40B4-BE49-F238E27FC236}">
                    <a16:creationId xmlns:a16="http://schemas.microsoft.com/office/drawing/2014/main" id="{524630A3-03CC-4A5C-9A7A-EFA507CB77C8}"/>
                  </a:ext>
                </a:extLst>
              </p:cNvPr>
              <p:cNvCxnSpPr/>
              <p:nvPr/>
            </p:nvCxnSpPr>
            <p:spPr>
              <a:xfrm>
                <a:off x="3390900" y="2743200"/>
                <a:ext cx="0" cy="1809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37" name="文本框 148">
                <a:extLst>
                  <a:ext uri="{FF2B5EF4-FFF2-40B4-BE49-F238E27FC236}">
                    <a16:creationId xmlns:a16="http://schemas.microsoft.com/office/drawing/2014/main" id="{93050E83-0086-4F80-BCAE-50520D35B7FE}"/>
                  </a:ext>
                </a:extLst>
              </p:cNvPr>
              <p:cNvSpPr txBox="1"/>
              <p:nvPr/>
            </p:nvSpPr>
            <p:spPr>
              <a:xfrm>
                <a:off x="2400300" y="2924175"/>
                <a:ext cx="2047875" cy="27622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600" kern="100">
                    <a:effectLst/>
                    <a:ea typeface="宋体" panose="02010600030101010101" pitchFamily="2" charset="-122"/>
                    <a:cs typeface="Times New Roman" panose="02020603050405020304" pitchFamily="18" charset="0"/>
                  </a:rPr>
                  <a:t>完成核对工作</a:t>
                </a:r>
                <a:endParaRPr lang="zh-CN" sz="800" kern="100">
                  <a:effectLst/>
                  <a:ea typeface="宋体" panose="02010600030101010101" pitchFamily="2" charset="-122"/>
                  <a:cs typeface="Times New Roman" panose="02020603050405020304" pitchFamily="18" charset="0"/>
                </a:endParaRPr>
              </a:p>
            </p:txBody>
          </p:sp>
          <p:sp>
            <p:nvSpPr>
              <p:cNvPr id="238" name="文本框 146">
                <a:extLst>
                  <a:ext uri="{FF2B5EF4-FFF2-40B4-BE49-F238E27FC236}">
                    <a16:creationId xmlns:a16="http://schemas.microsoft.com/office/drawing/2014/main" id="{7B0AA1B5-C0AD-4774-BA43-6B08C7003247}"/>
                  </a:ext>
                </a:extLst>
              </p:cNvPr>
              <p:cNvSpPr txBox="1"/>
              <p:nvPr/>
            </p:nvSpPr>
            <p:spPr>
              <a:xfrm>
                <a:off x="19050" y="2924175"/>
                <a:ext cx="2047875" cy="27622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600" kern="100">
                    <a:effectLst/>
                    <a:ea typeface="宋体" panose="02010600030101010101" pitchFamily="2" charset="-122"/>
                    <a:cs typeface="Times New Roman" panose="02020603050405020304" pitchFamily="18" charset="0"/>
                  </a:rPr>
                  <a:t>接收来自业务职能部门的回馈</a:t>
                </a:r>
                <a:endParaRPr lang="zh-CN" sz="800" kern="100">
                  <a:effectLst/>
                  <a:ea typeface="宋体" panose="02010600030101010101" pitchFamily="2" charset="-122"/>
                  <a:cs typeface="Times New Roman" panose="02020603050405020304" pitchFamily="18" charset="0"/>
                </a:endParaRPr>
              </a:p>
            </p:txBody>
          </p:sp>
          <p:cxnSp>
            <p:nvCxnSpPr>
              <p:cNvPr id="239" name="直接箭头连接符 238">
                <a:extLst>
                  <a:ext uri="{FF2B5EF4-FFF2-40B4-BE49-F238E27FC236}">
                    <a16:creationId xmlns:a16="http://schemas.microsoft.com/office/drawing/2014/main" id="{0D729F6E-A84C-4171-83A6-A822936F40A4}"/>
                  </a:ext>
                </a:extLst>
              </p:cNvPr>
              <p:cNvCxnSpPr/>
              <p:nvPr/>
            </p:nvCxnSpPr>
            <p:spPr>
              <a:xfrm flipH="1" flipV="1">
                <a:off x="2066925" y="3076575"/>
                <a:ext cx="333375"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40" name="直接连接符 239">
                <a:extLst>
                  <a:ext uri="{FF2B5EF4-FFF2-40B4-BE49-F238E27FC236}">
                    <a16:creationId xmlns:a16="http://schemas.microsoft.com/office/drawing/2014/main" id="{5DCB0B47-0E68-48FC-B790-BCB17CF44A6D}"/>
                  </a:ext>
                </a:extLst>
              </p:cNvPr>
              <p:cNvCxnSpPr/>
              <p:nvPr/>
            </p:nvCxnSpPr>
            <p:spPr>
              <a:xfrm>
                <a:off x="962025" y="3200400"/>
                <a:ext cx="0" cy="95250"/>
              </a:xfrm>
              <a:prstGeom prst="line">
                <a:avLst/>
              </a:prstGeom>
            </p:spPr>
            <p:style>
              <a:lnRef idx="1">
                <a:schemeClr val="dk1"/>
              </a:lnRef>
              <a:fillRef idx="0">
                <a:schemeClr val="dk1"/>
              </a:fillRef>
              <a:effectRef idx="0">
                <a:schemeClr val="dk1"/>
              </a:effectRef>
              <a:fontRef idx="minor">
                <a:schemeClr val="tx1"/>
              </a:fontRef>
            </p:style>
          </p:cxnSp>
          <p:cxnSp>
            <p:nvCxnSpPr>
              <p:cNvPr id="241" name="直接连接符 240">
                <a:extLst>
                  <a:ext uri="{FF2B5EF4-FFF2-40B4-BE49-F238E27FC236}">
                    <a16:creationId xmlns:a16="http://schemas.microsoft.com/office/drawing/2014/main" id="{786E971A-51F4-484E-8140-23296F214725}"/>
                  </a:ext>
                </a:extLst>
              </p:cNvPr>
              <p:cNvCxnSpPr/>
              <p:nvPr/>
            </p:nvCxnSpPr>
            <p:spPr>
              <a:xfrm>
                <a:off x="962025" y="3295650"/>
                <a:ext cx="1095375" cy="0"/>
              </a:xfrm>
              <a:prstGeom prst="line">
                <a:avLst/>
              </a:prstGeom>
            </p:spPr>
            <p:style>
              <a:lnRef idx="1">
                <a:schemeClr val="dk1"/>
              </a:lnRef>
              <a:fillRef idx="0">
                <a:schemeClr val="dk1"/>
              </a:fillRef>
              <a:effectRef idx="0">
                <a:schemeClr val="dk1"/>
              </a:effectRef>
              <a:fontRef idx="minor">
                <a:schemeClr val="tx1"/>
              </a:fontRef>
            </p:style>
          </p:cxnSp>
          <p:cxnSp>
            <p:nvCxnSpPr>
              <p:cNvPr id="242" name="直接箭头连接符 241">
                <a:extLst>
                  <a:ext uri="{FF2B5EF4-FFF2-40B4-BE49-F238E27FC236}">
                    <a16:creationId xmlns:a16="http://schemas.microsoft.com/office/drawing/2014/main" id="{37F24E98-231B-4B0F-9DF1-F27D7DF9F8CA}"/>
                  </a:ext>
                </a:extLst>
              </p:cNvPr>
              <p:cNvCxnSpPr>
                <a:endCxn id="243" idx="0"/>
              </p:cNvCxnSpPr>
              <p:nvPr/>
            </p:nvCxnSpPr>
            <p:spPr>
              <a:xfrm flipH="1">
                <a:off x="2052638" y="3295650"/>
                <a:ext cx="4762" cy="23812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43" name="流程图: 决策 242">
                <a:extLst>
                  <a:ext uri="{FF2B5EF4-FFF2-40B4-BE49-F238E27FC236}">
                    <a16:creationId xmlns:a16="http://schemas.microsoft.com/office/drawing/2014/main" id="{10C4DDE0-D643-46BA-A205-EDB274567D70}"/>
                  </a:ext>
                </a:extLst>
              </p:cNvPr>
              <p:cNvSpPr/>
              <p:nvPr/>
            </p:nvSpPr>
            <p:spPr>
              <a:xfrm>
                <a:off x="1104900" y="3533776"/>
                <a:ext cx="1895476" cy="704850"/>
              </a:xfrm>
              <a:prstGeom prst="flowChartDecision">
                <a:avLst/>
              </a:prstGeom>
              <a:ln w="12700">
                <a:solidFill>
                  <a:schemeClr val="tx1"/>
                </a:solidFill>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zh-CN" sz="600" kern="100">
                    <a:effectLst/>
                    <a:ea typeface="宋体" panose="02010600030101010101" pitchFamily="2" charset="-122"/>
                    <a:cs typeface="Times New Roman" panose="02020603050405020304" pitchFamily="18" charset="0"/>
                  </a:rPr>
                  <a:t>共同确认《学校（机构）申报确认表》</a:t>
                </a:r>
                <a:endParaRPr lang="zh-CN" sz="800" kern="100">
                  <a:effectLst/>
                  <a:ea typeface="宋体" panose="02010600030101010101" pitchFamily="2" charset="-122"/>
                  <a:cs typeface="Times New Roman" panose="02020603050405020304" pitchFamily="18" charset="0"/>
                </a:endParaRPr>
              </a:p>
            </p:txBody>
          </p:sp>
          <p:sp>
            <p:nvSpPr>
              <p:cNvPr id="244" name="文本框 139">
                <a:extLst>
                  <a:ext uri="{FF2B5EF4-FFF2-40B4-BE49-F238E27FC236}">
                    <a16:creationId xmlns:a16="http://schemas.microsoft.com/office/drawing/2014/main" id="{00C08F28-89E8-49D8-A63D-E5463194F97C}"/>
                  </a:ext>
                </a:extLst>
              </p:cNvPr>
              <p:cNvSpPr txBox="1"/>
              <p:nvPr/>
            </p:nvSpPr>
            <p:spPr>
              <a:xfrm>
                <a:off x="4638675" y="3648075"/>
                <a:ext cx="1428750" cy="45720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600" kern="100" dirty="0">
                    <a:effectLst/>
                    <a:ea typeface="宋体" panose="02010600030101010101" pitchFamily="2" charset="-122"/>
                    <a:cs typeface="Times New Roman" panose="02020603050405020304" pitchFamily="18" charset="0"/>
                  </a:rPr>
                  <a:t>确认《学校（机构）申报确认表》，签字盖章</a:t>
                </a:r>
                <a:endParaRPr lang="zh-CN" sz="800" kern="100" dirty="0">
                  <a:effectLst/>
                  <a:ea typeface="宋体" panose="02010600030101010101" pitchFamily="2" charset="-122"/>
                  <a:cs typeface="Times New Roman" panose="02020603050405020304" pitchFamily="18" charset="0"/>
                </a:endParaRPr>
              </a:p>
              <a:p>
                <a:pPr algn="ctr">
                  <a:spcAft>
                    <a:spcPts val="0"/>
                  </a:spcAft>
                </a:pPr>
                <a:r>
                  <a:rPr lang="en-US" sz="800" kern="100" dirty="0">
                    <a:effectLst/>
                    <a:ea typeface="宋体" panose="02010600030101010101" pitchFamily="2" charset="-122"/>
                    <a:cs typeface="Times New Roman" panose="02020603050405020304" pitchFamily="18" charset="0"/>
                  </a:rPr>
                  <a:t> </a:t>
                </a:r>
                <a:endParaRPr lang="zh-CN" sz="800" kern="100" dirty="0">
                  <a:effectLst/>
                  <a:ea typeface="宋体" panose="02010600030101010101" pitchFamily="2" charset="-122"/>
                  <a:cs typeface="Times New Roman" panose="02020603050405020304" pitchFamily="18" charset="0"/>
                </a:endParaRPr>
              </a:p>
            </p:txBody>
          </p:sp>
          <p:cxnSp>
            <p:nvCxnSpPr>
              <p:cNvPr id="245" name="直接箭头连接符 244">
                <a:extLst>
                  <a:ext uri="{FF2B5EF4-FFF2-40B4-BE49-F238E27FC236}">
                    <a16:creationId xmlns:a16="http://schemas.microsoft.com/office/drawing/2014/main" id="{C342D85C-19D4-4A0D-B913-2817BB58980E}"/>
                  </a:ext>
                </a:extLst>
              </p:cNvPr>
              <p:cNvCxnSpPr/>
              <p:nvPr/>
            </p:nvCxnSpPr>
            <p:spPr>
              <a:xfrm>
                <a:off x="2990850" y="3886200"/>
                <a:ext cx="1647825"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46" name="文本框 140">
                <a:extLst>
                  <a:ext uri="{FF2B5EF4-FFF2-40B4-BE49-F238E27FC236}">
                    <a16:creationId xmlns:a16="http://schemas.microsoft.com/office/drawing/2014/main" id="{66405CB2-DE4B-4E9F-B402-C7B2D657F139}"/>
                  </a:ext>
                </a:extLst>
              </p:cNvPr>
              <p:cNvSpPr txBox="1"/>
              <p:nvPr/>
            </p:nvSpPr>
            <p:spPr>
              <a:xfrm>
                <a:off x="3286125" y="3733800"/>
                <a:ext cx="895350" cy="3714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ts val="1100"/>
                  </a:lnSpc>
                  <a:spcAft>
                    <a:spcPts val="0"/>
                  </a:spcAft>
                </a:pPr>
                <a:r>
                  <a:rPr lang="zh-CN" sz="500" kern="100">
                    <a:effectLst/>
                    <a:ea typeface="宋体" panose="02010600030101010101" pitchFamily="2" charset="-122"/>
                    <a:cs typeface="Times New Roman" panose="02020603050405020304" pitchFamily="18" charset="0"/>
                  </a:rPr>
                  <a:t>确认结果，报送本单位负责人</a:t>
                </a:r>
                <a:endParaRPr lang="zh-CN" sz="800" kern="100">
                  <a:effectLst/>
                  <a:ea typeface="宋体" panose="02010600030101010101" pitchFamily="2" charset="-122"/>
                  <a:cs typeface="Times New Roman" panose="02020603050405020304" pitchFamily="18" charset="0"/>
                </a:endParaRPr>
              </a:p>
            </p:txBody>
          </p:sp>
          <p:cxnSp>
            <p:nvCxnSpPr>
              <p:cNvPr id="247" name="直接连接符 246">
                <a:extLst>
                  <a:ext uri="{FF2B5EF4-FFF2-40B4-BE49-F238E27FC236}">
                    <a16:creationId xmlns:a16="http://schemas.microsoft.com/office/drawing/2014/main" id="{22E6201D-F2F7-4586-933C-6CFB96AD4B84}"/>
                  </a:ext>
                </a:extLst>
              </p:cNvPr>
              <p:cNvCxnSpPr/>
              <p:nvPr/>
            </p:nvCxnSpPr>
            <p:spPr>
              <a:xfrm>
                <a:off x="5324475" y="4105275"/>
                <a:ext cx="0" cy="323850"/>
              </a:xfrm>
              <a:prstGeom prst="line">
                <a:avLst/>
              </a:prstGeom>
            </p:spPr>
            <p:style>
              <a:lnRef idx="1">
                <a:schemeClr val="dk1"/>
              </a:lnRef>
              <a:fillRef idx="0">
                <a:schemeClr val="dk1"/>
              </a:fillRef>
              <a:effectRef idx="0">
                <a:schemeClr val="dk1"/>
              </a:effectRef>
              <a:fontRef idx="minor">
                <a:schemeClr val="tx1"/>
              </a:fontRef>
            </p:style>
          </p:cxnSp>
          <p:cxnSp>
            <p:nvCxnSpPr>
              <p:cNvPr id="248" name="直接箭头连接符 247">
                <a:extLst>
                  <a:ext uri="{FF2B5EF4-FFF2-40B4-BE49-F238E27FC236}">
                    <a16:creationId xmlns:a16="http://schemas.microsoft.com/office/drawing/2014/main" id="{DE807458-0F14-417F-ACB4-143EB765595A}"/>
                  </a:ext>
                </a:extLst>
              </p:cNvPr>
              <p:cNvCxnSpPr/>
              <p:nvPr/>
            </p:nvCxnSpPr>
            <p:spPr>
              <a:xfrm flipH="1">
                <a:off x="2047875" y="4429125"/>
                <a:ext cx="327660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49" name="文本框 136">
                <a:extLst>
                  <a:ext uri="{FF2B5EF4-FFF2-40B4-BE49-F238E27FC236}">
                    <a16:creationId xmlns:a16="http://schemas.microsoft.com/office/drawing/2014/main" id="{4906D39C-25A9-42BE-8534-89CFBA12E32E}"/>
                  </a:ext>
                </a:extLst>
              </p:cNvPr>
              <p:cNvSpPr txBox="1"/>
              <p:nvPr/>
            </p:nvSpPr>
            <p:spPr>
              <a:xfrm>
                <a:off x="0" y="4286250"/>
                <a:ext cx="2047875" cy="27622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600" kern="100">
                    <a:effectLst/>
                    <a:ea typeface="宋体" panose="02010600030101010101" pitchFamily="2" charset="-122"/>
                    <a:cs typeface="Times New Roman" panose="02020603050405020304" pitchFamily="18" charset="0"/>
                  </a:rPr>
                  <a:t>《学校（机构）申报确认表》备案</a:t>
                </a:r>
                <a:endParaRPr lang="zh-CN" sz="800" kern="100">
                  <a:effectLst/>
                  <a:ea typeface="宋体" panose="02010600030101010101" pitchFamily="2" charset="-122"/>
                  <a:cs typeface="Times New Roman" panose="02020603050405020304" pitchFamily="18" charset="0"/>
                </a:endParaRPr>
              </a:p>
            </p:txBody>
          </p:sp>
          <p:sp>
            <p:nvSpPr>
              <p:cNvPr id="250" name="文本框 135">
                <a:extLst>
                  <a:ext uri="{FF2B5EF4-FFF2-40B4-BE49-F238E27FC236}">
                    <a16:creationId xmlns:a16="http://schemas.microsoft.com/office/drawing/2014/main" id="{E60CEB14-5D4C-46B7-A07F-1093E4F5CFE9}"/>
                  </a:ext>
                </a:extLst>
              </p:cNvPr>
              <p:cNvSpPr txBox="1"/>
              <p:nvPr/>
            </p:nvSpPr>
            <p:spPr>
              <a:xfrm>
                <a:off x="0" y="4743450"/>
                <a:ext cx="2047875" cy="27622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600" kern="100">
                    <a:effectLst/>
                    <a:ea typeface="宋体" panose="02010600030101010101" pitchFamily="2" charset="-122"/>
                    <a:cs typeface="Times New Roman" panose="02020603050405020304" pitchFamily="18" charset="0"/>
                  </a:rPr>
                  <a:t>录入系统</a:t>
                </a:r>
                <a:endParaRPr lang="zh-CN" sz="800" kern="100">
                  <a:effectLst/>
                  <a:ea typeface="宋体" panose="02010600030101010101" pitchFamily="2" charset="-122"/>
                  <a:cs typeface="Times New Roman" panose="02020603050405020304" pitchFamily="18" charset="0"/>
                </a:endParaRPr>
              </a:p>
            </p:txBody>
          </p:sp>
          <p:sp>
            <p:nvSpPr>
              <p:cNvPr id="256" name="文本框 132">
                <a:extLst>
                  <a:ext uri="{FF2B5EF4-FFF2-40B4-BE49-F238E27FC236}">
                    <a16:creationId xmlns:a16="http://schemas.microsoft.com/office/drawing/2014/main" id="{7AF32C81-D354-4CC6-9AFF-6AABF01970D4}"/>
                  </a:ext>
                </a:extLst>
              </p:cNvPr>
              <p:cNvSpPr txBox="1"/>
              <p:nvPr/>
            </p:nvSpPr>
            <p:spPr>
              <a:xfrm>
                <a:off x="9525" y="5210175"/>
                <a:ext cx="2047875" cy="27622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600" kern="100">
                    <a:effectLst/>
                    <a:ea typeface="宋体" panose="02010600030101010101" pitchFamily="2" charset="-122"/>
                    <a:cs typeface="Times New Roman" panose="02020603050405020304" pitchFamily="18" charset="0"/>
                  </a:rPr>
                  <a:t>完成所有系统录入工作后</a:t>
                </a:r>
                <a:endParaRPr lang="zh-CN" sz="800" kern="100">
                  <a:effectLst/>
                  <a:ea typeface="宋体" panose="02010600030101010101" pitchFamily="2" charset="-122"/>
                  <a:cs typeface="Times New Roman" panose="02020603050405020304" pitchFamily="18" charset="0"/>
                </a:endParaRPr>
              </a:p>
            </p:txBody>
          </p:sp>
          <p:sp>
            <p:nvSpPr>
              <p:cNvPr id="257" name="文本框 130">
                <a:extLst>
                  <a:ext uri="{FF2B5EF4-FFF2-40B4-BE49-F238E27FC236}">
                    <a16:creationId xmlns:a16="http://schemas.microsoft.com/office/drawing/2014/main" id="{175E96FC-B310-41FA-BE00-9A115D3DB630}"/>
                  </a:ext>
                </a:extLst>
              </p:cNvPr>
              <p:cNvSpPr txBox="1"/>
              <p:nvPr/>
            </p:nvSpPr>
            <p:spPr>
              <a:xfrm>
                <a:off x="9525" y="5686423"/>
                <a:ext cx="2047875" cy="685801"/>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l">
                  <a:spcAft>
                    <a:spcPts val="0"/>
                  </a:spcAft>
                </a:pPr>
                <a:r>
                  <a:rPr lang="zh-CN" sz="600" kern="100">
                    <a:effectLst/>
                    <a:ea typeface="宋体" panose="02010600030101010101" pitchFamily="2" charset="-122"/>
                    <a:cs typeface="Times New Roman" panose="02020603050405020304" pitchFamily="18" charset="0"/>
                  </a:rPr>
                  <a:t>打印年度《学校（机构）年度变化情况表》及《学校（机构）代码年度通告稿</a:t>
                </a:r>
                <a:r>
                  <a:rPr lang="zh-CN" sz="500" kern="100">
                    <a:effectLst/>
                    <a:ea typeface="宋体" panose="02010600030101010101" pitchFamily="2" charset="-122"/>
                    <a:cs typeface="Times New Roman" panose="02020603050405020304" pitchFamily="18" charset="0"/>
                  </a:rPr>
                  <a:t>》</a:t>
                </a:r>
                <a:endParaRPr lang="zh-CN" sz="800" kern="100">
                  <a:effectLst/>
                  <a:ea typeface="宋体" panose="02010600030101010101" pitchFamily="2" charset="-122"/>
                  <a:cs typeface="Times New Roman" panose="02020603050405020304" pitchFamily="18" charset="0"/>
                </a:endParaRPr>
              </a:p>
            </p:txBody>
          </p:sp>
          <p:sp>
            <p:nvSpPr>
              <p:cNvPr id="258" name="文本框 128">
                <a:extLst>
                  <a:ext uri="{FF2B5EF4-FFF2-40B4-BE49-F238E27FC236}">
                    <a16:creationId xmlns:a16="http://schemas.microsoft.com/office/drawing/2014/main" id="{477D6FFF-4F76-457E-B03E-AB2D040974BD}"/>
                  </a:ext>
                </a:extLst>
              </p:cNvPr>
              <p:cNvSpPr txBox="1"/>
              <p:nvPr/>
            </p:nvSpPr>
            <p:spPr>
              <a:xfrm>
                <a:off x="2466976" y="5686425"/>
                <a:ext cx="1714499" cy="45720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600" kern="100">
                    <a:effectLst/>
                    <a:ea typeface="宋体" panose="02010600030101010101" pitchFamily="2" charset="-122"/>
                    <a:cs typeface="Times New Roman" panose="02020603050405020304" pitchFamily="18" charset="0"/>
                  </a:rPr>
                  <a:t>确认《学校（机构）年度变化情况表》后签字</a:t>
                </a:r>
                <a:endParaRPr lang="zh-CN" sz="800" kern="100">
                  <a:effectLst/>
                  <a:ea typeface="宋体" panose="02010600030101010101" pitchFamily="2" charset="-122"/>
                  <a:cs typeface="Times New Roman" panose="02020603050405020304" pitchFamily="18" charset="0"/>
                </a:endParaRPr>
              </a:p>
            </p:txBody>
          </p:sp>
          <p:sp>
            <p:nvSpPr>
              <p:cNvPr id="259" name="文本框 123">
                <a:extLst>
                  <a:ext uri="{FF2B5EF4-FFF2-40B4-BE49-F238E27FC236}">
                    <a16:creationId xmlns:a16="http://schemas.microsoft.com/office/drawing/2014/main" id="{675A918E-70B9-4E5E-9F72-4018BDF59B4C}"/>
                  </a:ext>
                </a:extLst>
              </p:cNvPr>
              <p:cNvSpPr txBox="1"/>
              <p:nvPr/>
            </p:nvSpPr>
            <p:spPr>
              <a:xfrm>
                <a:off x="4610100" y="6296025"/>
                <a:ext cx="1552575" cy="45720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600" kern="100">
                    <a:effectLst/>
                    <a:ea typeface="宋体" panose="02010600030101010101" pitchFamily="2" charset="-122"/>
                    <a:cs typeface="Times New Roman" panose="02020603050405020304" pitchFamily="18" charset="0"/>
                  </a:rPr>
                  <a:t>《学校（机构）年度变化情况表》确认盖章</a:t>
                </a:r>
                <a:endParaRPr lang="zh-CN" sz="800" kern="100">
                  <a:effectLst/>
                  <a:ea typeface="宋体" panose="02010600030101010101" pitchFamily="2" charset="-122"/>
                  <a:cs typeface="Times New Roman" panose="02020603050405020304" pitchFamily="18" charset="0"/>
                </a:endParaRPr>
              </a:p>
            </p:txBody>
          </p:sp>
          <p:sp>
            <p:nvSpPr>
              <p:cNvPr id="260" name="文本框 119">
                <a:extLst>
                  <a:ext uri="{FF2B5EF4-FFF2-40B4-BE49-F238E27FC236}">
                    <a16:creationId xmlns:a16="http://schemas.microsoft.com/office/drawing/2014/main" id="{F0E208AB-E1E3-483C-B01F-D9F03B1C7DE4}"/>
                  </a:ext>
                </a:extLst>
              </p:cNvPr>
              <p:cNvSpPr txBox="1"/>
              <p:nvPr/>
            </p:nvSpPr>
            <p:spPr>
              <a:xfrm>
                <a:off x="0" y="6753225"/>
                <a:ext cx="2047875" cy="45720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600" kern="100">
                    <a:effectLst/>
                    <a:ea typeface="宋体" panose="02010600030101010101" pitchFamily="2" charset="-122"/>
                    <a:cs typeface="Times New Roman" panose="02020603050405020304" pitchFamily="18" charset="0"/>
                  </a:rPr>
                  <a:t>《学校（机构）年度变化情况表》本级备案并报送上级单位</a:t>
                </a:r>
                <a:endParaRPr lang="zh-CN" sz="800" kern="100">
                  <a:effectLst/>
                  <a:ea typeface="宋体" panose="02010600030101010101" pitchFamily="2" charset="-122"/>
                  <a:cs typeface="Times New Roman" panose="02020603050405020304" pitchFamily="18" charset="0"/>
                </a:endParaRPr>
              </a:p>
            </p:txBody>
          </p:sp>
          <p:cxnSp>
            <p:nvCxnSpPr>
              <p:cNvPr id="261" name="直接箭头连接符 260">
                <a:extLst>
                  <a:ext uri="{FF2B5EF4-FFF2-40B4-BE49-F238E27FC236}">
                    <a16:creationId xmlns:a16="http://schemas.microsoft.com/office/drawing/2014/main" id="{5EC2110E-4DDB-426C-BCD7-CA700D58EFFB}"/>
                  </a:ext>
                </a:extLst>
              </p:cNvPr>
              <p:cNvCxnSpPr/>
              <p:nvPr/>
            </p:nvCxnSpPr>
            <p:spPr>
              <a:xfrm>
                <a:off x="1028700" y="4562475"/>
                <a:ext cx="0" cy="1809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2" name="直接箭头连接符 261">
                <a:extLst>
                  <a:ext uri="{FF2B5EF4-FFF2-40B4-BE49-F238E27FC236}">
                    <a16:creationId xmlns:a16="http://schemas.microsoft.com/office/drawing/2014/main" id="{A0501A24-7307-458B-91DE-E3115D4FDC3D}"/>
                  </a:ext>
                </a:extLst>
              </p:cNvPr>
              <p:cNvCxnSpPr/>
              <p:nvPr/>
            </p:nvCxnSpPr>
            <p:spPr>
              <a:xfrm>
                <a:off x="1028700" y="5019675"/>
                <a:ext cx="0" cy="1809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3" name="直接箭头连接符 262">
                <a:extLst>
                  <a:ext uri="{FF2B5EF4-FFF2-40B4-BE49-F238E27FC236}">
                    <a16:creationId xmlns:a16="http://schemas.microsoft.com/office/drawing/2014/main" id="{A5AB8217-D1E4-4187-B8AC-6169E9693FA1}"/>
                  </a:ext>
                </a:extLst>
              </p:cNvPr>
              <p:cNvCxnSpPr/>
              <p:nvPr/>
            </p:nvCxnSpPr>
            <p:spPr>
              <a:xfrm>
                <a:off x="1028700" y="5486400"/>
                <a:ext cx="0" cy="1809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4" name="直接箭头连接符 263">
                <a:extLst>
                  <a:ext uri="{FF2B5EF4-FFF2-40B4-BE49-F238E27FC236}">
                    <a16:creationId xmlns:a16="http://schemas.microsoft.com/office/drawing/2014/main" id="{42A861FA-0B57-49E4-B080-46211A204AA2}"/>
                  </a:ext>
                </a:extLst>
              </p:cNvPr>
              <p:cNvCxnSpPr/>
              <p:nvPr/>
            </p:nvCxnSpPr>
            <p:spPr>
              <a:xfrm>
                <a:off x="2066925" y="5915025"/>
                <a:ext cx="40005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5" name="直接箭头连接符 264">
                <a:extLst>
                  <a:ext uri="{FF2B5EF4-FFF2-40B4-BE49-F238E27FC236}">
                    <a16:creationId xmlns:a16="http://schemas.microsoft.com/office/drawing/2014/main" id="{7ACF5B3E-A2AE-46D2-B8D7-1FAEDDE69A9E}"/>
                  </a:ext>
                </a:extLst>
              </p:cNvPr>
              <p:cNvCxnSpPr/>
              <p:nvPr/>
            </p:nvCxnSpPr>
            <p:spPr>
              <a:xfrm flipH="1">
                <a:off x="2066925" y="6972300"/>
                <a:ext cx="327660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6" name="直接连接符 265">
                <a:extLst>
                  <a:ext uri="{FF2B5EF4-FFF2-40B4-BE49-F238E27FC236}">
                    <a16:creationId xmlns:a16="http://schemas.microsoft.com/office/drawing/2014/main" id="{0885843E-BDE4-4283-8065-89AA06E00AEC}"/>
                  </a:ext>
                </a:extLst>
              </p:cNvPr>
              <p:cNvCxnSpPr/>
              <p:nvPr/>
            </p:nvCxnSpPr>
            <p:spPr>
              <a:xfrm flipH="1">
                <a:off x="5323840" y="6753225"/>
                <a:ext cx="635" cy="219075"/>
              </a:xfrm>
              <a:prstGeom prst="line">
                <a:avLst/>
              </a:prstGeom>
            </p:spPr>
            <p:style>
              <a:lnRef idx="1">
                <a:schemeClr val="dk1"/>
              </a:lnRef>
              <a:fillRef idx="0">
                <a:schemeClr val="dk1"/>
              </a:fillRef>
              <a:effectRef idx="0">
                <a:schemeClr val="dk1"/>
              </a:effectRef>
              <a:fontRef idx="minor">
                <a:schemeClr val="tx1"/>
              </a:fontRef>
            </p:style>
          </p:cxnSp>
          <p:cxnSp>
            <p:nvCxnSpPr>
              <p:cNvPr id="267" name="直接连接符 266">
                <a:extLst>
                  <a:ext uri="{FF2B5EF4-FFF2-40B4-BE49-F238E27FC236}">
                    <a16:creationId xmlns:a16="http://schemas.microsoft.com/office/drawing/2014/main" id="{1E1EC572-2094-4C6B-9821-8B46A651EFC5}"/>
                  </a:ext>
                </a:extLst>
              </p:cNvPr>
              <p:cNvCxnSpPr/>
              <p:nvPr/>
            </p:nvCxnSpPr>
            <p:spPr>
              <a:xfrm>
                <a:off x="1028700" y="7210425"/>
                <a:ext cx="0" cy="276225"/>
              </a:xfrm>
              <a:prstGeom prst="line">
                <a:avLst/>
              </a:prstGeom>
            </p:spPr>
            <p:style>
              <a:lnRef idx="1">
                <a:schemeClr val="dk1"/>
              </a:lnRef>
              <a:fillRef idx="0">
                <a:schemeClr val="dk1"/>
              </a:fillRef>
              <a:effectRef idx="0">
                <a:schemeClr val="dk1"/>
              </a:effectRef>
              <a:fontRef idx="minor">
                <a:schemeClr val="tx1"/>
              </a:fontRef>
            </p:style>
          </p:cxnSp>
          <p:cxnSp>
            <p:nvCxnSpPr>
              <p:cNvPr id="268" name="直接箭头连接符 267">
                <a:extLst>
                  <a:ext uri="{FF2B5EF4-FFF2-40B4-BE49-F238E27FC236}">
                    <a16:creationId xmlns:a16="http://schemas.microsoft.com/office/drawing/2014/main" id="{42CEBE90-42DA-4F7E-85D3-107243F0F958}"/>
                  </a:ext>
                </a:extLst>
              </p:cNvPr>
              <p:cNvCxnSpPr/>
              <p:nvPr/>
            </p:nvCxnSpPr>
            <p:spPr>
              <a:xfrm>
                <a:off x="1028700" y="7486650"/>
                <a:ext cx="1438275"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9" name="直接连接符 268">
                <a:extLst>
                  <a:ext uri="{FF2B5EF4-FFF2-40B4-BE49-F238E27FC236}">
                    <a16:creationId xmlns:a16="http://schemas.microsoft.com/office/drawing/2014/main" id="{64C20B83-13D9-4BFE-BFF2-63539A37F302}"/>
                  </a:ext>
                </a:extLst>
              </p:cNvPr>
              <p:cNvCxnSpPr/>
              <p:nvPr/>
            </p:nvCxnSpPr>
            <p:spPr>
              <a:xfrm>
                <a:off x="4562475" y="104775"/>
                <a:ext cx="0" cy="7858125"/>
              </a:xfrm>
              <a:prstGeom prst="line">
                <a:avLst/>
              </a:prstGeom>
              <a:ln w="6350">
                <a:prstDash val="dash"/>
              </a:ln>
            </p:spPr>
            <p:style>
              <a:lnRef idx="1">
                <a:schemeClr val="dk1"/>
              </a:lnRef>
              <a:fillRef idx="0">
                <a:schemeClr val="dk1"/>
              </a:fillRef>
              <a:effectRef idx="0">
                <a:schemeClr val="dk1"/>
              </a:effectRef>
              <a:fontRef idx="minor">
                <a:schemeClr val="tx1"/>
              </a:fontRef>
            </p:style>
          </p:cxnSp>
          <p:sp>
            <p:nvSpPr>
              <p:cNvPr id="270" name="文本框 121">
                <a:extLst>
                  <a:ext uri="{FF2B5EF4-FFF2-40B4-BE49-F238E27FC236}">
                    <a16:creationId xmlns:a16="http://schemas.microsoft.com/office/drawing/2014/main" id="{8CAC7599-CC5E-4703-A070-18FF658025AC}"/>
                  </a:ext>
                </a:extLst>
              </p:cNvPr>
              <p:cNvSpPr txBox="1"/>
              <p:nvPr/>
            </p:nvSpPr>
            <p:spPr>
              <a:xfrm>
                <a:off x="4514850" y="5772150"/>
                <a:ext cx="704850" cy="3714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ts val="1100"/>
                  </a:lnSpc>
                  <a:spcAft>
                    <a:spcPts val="0"/>
                  </a:spcAft>
                </a:pPr>
                <a:r>
                  <a:rPr lang="zh-CN" sz="500" kern="100">
                    <a:effectLst/>
                    <a:ea typeface="宋体" panose="02010600030101010101" pitchFamily="2" charset="-122"/>
                    <a:cs typeface="Times New Roman" panose="02020603050405020304" pitchFamily="18" charset="0"/>
                  </a:rPr>
                  <a:t>报送本单位负责人</a:t>
                </a:r>
                <a:endParaRPr lang="zh-CN" sz="800" kern="100">
                  <a:effectLst/>
                  <a:ea typeface="宋体" panose="02010600030101010101" pitchFamily="2" charset="-122"/>
                  <a:cs typeface="Times New Roman" panose="02020603050405020304" pitchFamily="18" charset="0"/>
                </a:endParaRPr>
              </a:p>
            </p:txBody>
          </p:sp>
        </p:grpSp>
      </p:grpSp>
      <p:grpSp>
        <p:nvGrpSpPr>
          <p:cNvPr id="205" name="组合 204">
            <a:extLst>
              <a:ext uri="{FF2B5EF4-FFF2-40B4-BE49-F238E27FC236}">
                <a16:creationId xmlns:a16="http://schemas.microsoft.com/office/drawing/2014/main" id="{D0563C20-C59C-456C-B742-43B7EA78ECEA}"/>
              </a:ext>
            </a:extLst>
          </p:cNvPr>
          <p:cNvGrpSpPr/>
          <p:nvPr/>
        </p:nvGrpSpPr>
        <p:grpSpPr>
          <a:xfrm>
            <a:off x="6564171" y="1694541"/>
            <a:ext cx="4562824" cy="4217469"/>
            <a:chOff x="7004971" y="1696617"/>
            <a:chExt cx="3704151" cy="4217469"/>
          </a:xfrm>
        </p:grpSpPr>
        <p:grpSp>
          <p:nvGrpSpPr>
            <p:cNvPr id="271" name="组合 270">
              <a:extLst>
                <a:ext uri="{FF2B5EF4-FFF2-40B4-BE49-F238E27FC236}">
                  <a16:creationId xmlns:a16="http://schemas.microsoft.com/office/drawing/2014/main" id="{549823E9-CF48-47D5-B1CD-8D4C0CD78C44}"/>
                </a:ext>
              </a:extLst>
            </p:cNvPr>
            <p:cNvGrpSpPr>
              <a:grpSpLocks/>
            </p:cNvGrpSpPr>
            <p:nvPr/>
          </p:nvGrpSpPr>
          <p:grpSpPr>
            <a:xfrm>
              <a:off x="7004971" y="1696617"/>
              <a:ext cx="3704151" cy="4154073"/>
              <a:chOff x="0" y="0"/>
              <a:chExt cx="5724525" cy="6419850"/>
            </a:xfrm>
          </p:grpSpPr>
          <p:cxnSp>
            <p:nvCxnSpPr>
              <p:cNvPr id="272" name="直接连接符 271">
                <a:extLst>
                  <a:ext uri="{FF2B5EF4-FFF2-40B4-BE49-F238E27FC236}">
                    <a16:creationId xmlns:a16="http://schemas.microsoft.com/office/drawing/2014/main" id="{F163DEEC-A125-4330-9350-C49D043563E4}"/>
                  </a:ext>
                </a:extLst>
              </p:cNvPr>
              <p:cNvCxnSpPr/>
              <p:nvPr/>
            </p:nvCxnSpPr>
            <p:spPr>
              <a:xfrm>
                <a:off x="2266950" y="104775"/>
                <a:ext cx="0" cy="6315075"/>
              </a:xfrm>
              <a:prstGeom prst="line">
                <a:avLst/>
              </a:prstGeom>
              <a:ln w="6350">
                <a:prstDash val="dash"/>
              </a:ln>
            </p:spPr>
            <p:style>
              <a:lnRef idx="1">
                <a:schemeClr val="dk1"/>
              </a:lnRef>
              <a:fillRef idx="0">
                <a:schemeClr val="dk1"/>
              </a:fillRef>
              <a:effectRef idx="0">
                <a:schemeClr val="dk1"/>
              </a:effectRef>
              <a:fontRef idx="minor">
                <a:schemeClr val="tx1"/>
              </a:fontRef>
            </p:style>
          </p:cxnSp>
          <p:sp>
            <p:nvSpPr>
              <p:cNvPr id="273" name="文本框 169">
                <a:extLst>
                  <a:ext uri="{FF2B5EF4-FFF2-40B4-BE49-F238E27FC236}">
                    <a16:creationId xmlns:a16="http://schemas.microsoft.com/office/drawing/2014/main" id="{56B59CE4-AD38-49CF-8236-F0F6B09A2CE6}"/>
                  </a:ext>
                </a:extLst>
              </p:cNvPr>
              <p:cNvSpPr txBox="1"/>
              <p:nvPr/>
            </p:nvSpPr>
            <p:spPr>
              <a:xfrm>
                <a:off x="57150" y="0"/>
                <a:ext cx="2028825" cy="9048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050" b="1" kern="100" dirty="0">
                    <a:effectLst/>
                    <a:ea typeface="宋体" panose="02010600030101010101" pitchFamily="2" charset="-122"/>
                    <a:cs typeface="Times New Roman" panose="02020603050405020304" pitchFamily="18" charset="0"/>
                  </a:rPr>
                  <a:t>代码管理部门</a:t>
                </a:r>
                <a:endParaRPr lang="zh-CN" sz="900" kern="100" dirty="0">
                  <a:effectLst/>
                  <a:ea typeface="宋体" panose="02010600030101010101" pitchFamily="2" charset="-122"/>
                  <a:cs typeface="Times New Roman" panose="02020603050405020304" pitchFamily="18" charset="0"/>
                </a:endParaRPr>
              </a:p>
              <a:p>
                <a:pPr algn="just">
                  <a:spcAft>
                    <a:spcPts val="0"/>
                  </a:spcAft>
                </a:pPr>
                <a:r>
                  <a:rPr lang="zh-CN" sz="900" kern="100" dirty="0">
                    <a:effectLst/>
                    <a:ea typeface="宋体" panose="02010600030101010101" pitchFamily="2" charset="-122"/>
                    <a:cs typeface="Times New Roman" panose="02020603050405020304" pitchFamily="18" charset="0"/>
                  </a:rPr>
                  <a:t>（指负责各级各类学校（机构）代码信息收集、整理、入库等业务的管理部门）</a:t>
                </a:r>
              </a:p>
              <a:p>
                <a:pPr algn="just">
                  <a:spcAft>
                    <a:spcPts val="0"/>
                  </a:spcAft>
                </a:pPr>
                <a:r>
                  <a:rPr lang="en-US" sz="900" kern="100" dirty="0">
                    <a:effectLst/>
                    <a:ea typeface="宋体" panose="02010600030101010101" pitchFamily="2" charset="-122"/>
                    <a:cs typeface="Times New Roman" panose="02020603050405020304" pitchFamily="18" charset="0"/>
                  </a:rPr>
                  <a:t> </a:t>
                </a:r>
                <a:endParaRPr lang="zh-CN" sz="900" kern="100" dirty="0">
                  <a:effectLst/>
                  <a:ea typeface="宋体" panose="02010600030101010101" pitchFamily="2" charset="-122"/>
                  <a:cs typeface="Times New Roman" panose="02020603050405020304" pitchFamily="18" charset="0"/>
                </a:endParaRPr>
              </a:p>
            </p:txBody>
          </p:sp>
          <p:sp>
            <p:nvSpPr>
              <p:cNvPr id="274" name="文本框 170">
                <a:extLst>
                  <a:ext uri="{FF2B5EF4-FFF2-40B4-BE49-F238E27FC236}">
                    <a16:creationId xmlns:a16="http://schemas.microsoft.com/office/drawing/2014/main" id="{36B07DE2-4FAE-465D-A83C-1B3662C2A90A}"/>
                  </a:ext>
                </a:extLst>
              </p:cNvPr>
              <p:cNvSpPr txBox="1"/>
              <p:nvPr/>
            </p:nvSpPr>
            <p:spPr>
              <a:xfrm>
                <a:off x="2381250" y="0"/>
                <a:ext cx="2047875" cy="9048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050" b="1" kern="100">
                    <a:effectLst/>
                    <a:ea typeface="宋体" panose="02010600030101010101" pitchFamily="2" charset="-122"/>
                    <a:cs typeface="Times New Roman" panose="02020603050405020304" pitchFamily="18" charset="0"/>
                  </a:rPr>
                  <a:t>业务职能部门</a:t>
                </a:r>
                <a:endParaRPr lang="zh-CN" sz="900" kern="100">
                  <a:effectLst/>
                  <a:ea typeface="宋体" panose="02010600030101010101" pitchFamily="2" charset="-122"/>
                  <a:cs typeface="Times New Roman" panose="02020603050405020304" pitchFamily="18" charset="0"/>
                </a:endParaRPr>
              </a:p>
              <a:p>
                <a:pPr algn="just">
                  <a:spcAft>
                    <a:spcPts val="0"/>
                  </a:spcAft>
                </a:pPr>
                <a:r>
                  <a:rPr lang="zh-CN" sz="900" kern="100">
                    <a:effectLst/>
                    <a:ea typeface="宋体" panose="02010600030101010101" pitchFamily="2" charset="-122"/>
                    <a:cs typeface="Times New Roman" panose="02020603050405020304" pitchFamily="18" charset="0"/>
                  </a:rPr>
                  <a:t>（指负责各级各类学校（机构）设立、更名、撤销等业务的管理部门）</a:t>
                </a:r>
              </a:p>
              <a:p>
                <a:pPr algn="just">
                  <a:spcAft>
                    <a:spcPts val="0"/>
                  </a:spcAft>
                </a:pPr>
                <a:r>
                  <a:rPr lang="en-US" sz="900" kern="100">
                    <a:effectLst/>
                    <a:ea typeface="宋体" panose="02010600030101010101" pitchFamily="2" charset="-122"/>
                    <a:cs typeface="Times New Roman" panose="02020603050405020304" pitchFamily="18" charset="0"/>
                  </a:rPr>
                  <a:t> </a:t>
                </a:r>
                <a:endParaRPr lang="zh-CN" sz="900" kern="100">
                  <a:effectLst/>
                  <a:ea typeface="宋体" panose="02010600030101010101" pitchFamily="2" charset="-122"/>
                  <a:cs typeface="Times New Roman" panose="02020603050405020304" pitchFamily="18" charset="0"/>
                </a:endParaRPr>
              </a:p>
            </p:txBody>
          </p:sp>
          <p:sp>
            <p:nvSpPr>
              <p:cNvPr id="275" name="文本框 171">
                <a:extLst>
                  <a:ext uri="{FF2B5EF4-FFF2-40B4-BE49-F238E27FC236}">
                    <a16:creationId xmlns:a16="http://schemas.microsoft.com/office/drawing/2014/main" id="{4BAC4C16-F89B-43DD-9B69-0681DAEC42FC}"/>
                  </a:ext>
                </a:extLst>
              </p:cNvPr>
              <p:cNvSpPr txBox="1"/>
              <p:nvPr/>
            </p:nvSpPr>
            <p:spPr>
              <a:xfrm>
                <a:off x="4543423" y="0"/>
                <a:ext cx="1181100" cy="9048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050" b="1" kern="100" dirty="0">
                    <a:effectLst/>
                    <a:ea typeface="宋体" panose="02010600030101010101" pitchFamily="2" charset="-122"/>
                    <a:cs typeface="Times New Roman" panose="02020603050405020304" pitchFamily="18" charset="0"/>
                  </a:rPr>
                  <a:t>单位负责人</a:t>
                </a:r>
                <a:endParaRPr lang="zh-CN" sz="900" kern="100" dirty="0">
                  <a:effectLst/>
                  <a:ea typeface="宋体" panose="02010600030101010101" pitchFamily="2" charset="-122"/>
                  <a:cs typeface="Times New Roman" panose="02020603050405020304" pitchFamily="18" charset="0"/>
                </a:endParaRPr>
              </a:p>
            </p:txBody>
          </p:sp>
          <p:sp>
            <p:nvSpPr>
              <p:cNvPr id="276" name="文本框 174">
                <a:extLst>
                  <a:ext uri="{FF2B5EF4-FFF2-40B4-BE49-F238E27FC236}">
                    <a16:creationId xmlns:a16="http://schemas.microsoft.com/office/drawing/2014/main" id="{CE170CDC-3F54-40A0-821C-5AA706F86F15}"/>
                  </a:ext>
                </a:extLst>
              </p:cNvPr>
              <p:cNvSpPr txBox="1"/>
              <p:nvPr/>
            </p:nvSpPr>
            <p:spPr>
              <a:xfrm>
                <a:off x="2409825" y="1038225"/>
                <a:ext cx="2047875" cy="4857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700" kern="100">
                    <a:effectLst/>
                    <a:ea typeface="宋体" panose="02010600030101010101" pitchFamily="2" charset="-122"/>
                    <a:cs typeface="Times New Roman" panose="02020603050405020304" pitchFamily="18" charset="0"/>
                  </a:rPr>
                  <a:t>核对信息，确定是否存在设立、撤消、合并、更名等关键属性变动的学校。</a:t>
                </a:r>
                <a:endParaRPr lang="zh-CN" sz="900" kern="100">
                  <a:effectLst/>
                  <a:ea typeface="宋体" panose="02010600030101010101" pitchFamily="2" charset="-122"/>
                  <a:cs typeface="Times New Roman" panose="02020603050405020304" pitchFamily="18" charset="0"/>
                </a:endParaRPr>
              </a:p>
            </p:txBody>
          </p:sp>
          <p:cxnSp>
            <p:nvCxnSpPr>
              <p:cNvPr id="277" name="直接箭头连接符 276">
                <a:extLst>
                  <a:ext uri="{FF2B5EF4-FFF2-40B4-BE49-F238E27FC236}">
                    <a16:creationId xmlns:a16="http://schemas.microsoft.com/office/drawing/2014/main" id="{3AC7DCC3-E953-44FA-AF92-481406970589}"/>
                  </a:ext>
                </a:extLst>
              </p:cNvPr>
              <p:cNvCxnSpPr/>
              <p:nvPr/>
            </p:nvCxnSpPr>
            <p:spPr>
              <a:xfrm>
                <a:off x="3352800" y="1524000"/>
                <a:ext cx="0" cy="44767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78" name="文本框 186">
                <a:extLst>
                  <a:ext uri="{FF2B5EF4-FFF2-40B4-BE49-F238E27FC236}">
                    <a16:creationId xmlns:a16="http://schemas.microsoft.com/office/drawing/2014/main" id="{2BA2DCD2-29C7-4DBA-827A-C06218EAD108}"/>
                  </a:ext>
                </a:extLst>
              </p:cNvPr>
              <p:cNvSpPr txBox="1"/>
              <p:nvPr/>
            </p:nvSpPr>
            <p:spPr>
              <a:xfrm>
                <a:off x="2419350" y="1971674"/>
                <a:ext cx="2047875" cy="285751"/>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700" kern="100">
                    <a:effectLst/>
                    <a:ea typeface="宋体" panose="02010600030101010101" pitchFamily="2" charset="-122"/>
                    <a:cs typeface="Times New Roman" panose="02020603050405020304" pitchFamily="18" charset="0"/>
                  </a:rPr>
                  <a:t>填写《学校（机构）申报确认表》</a:t>
                </a:r>
                <a:endParaRPr lang="zh-CN" sz="900" kern="100">
                  <a:effectLst/>
                  <a:ea typeface="宋体" panose="02010600030101010101" pitchFamily="2" charset="-122"/>
                  <a:cs typeface="Times New Roman" panose="02020603050405020304" pitchFamily="18" charset="0"/>
                </a:endParaRPr>
              </a:p>
            </p:txBody>
          </p:sp>
          <p:sp>
            <p:nvSpPr>
              <p:cNvPr id="279" name="文本框 187">
                <a:extLst>
                  <a:ext uri="{FF2B5EF4-FFF2-40B4-BE49-F238E27FC236}">
                    <a16:creationId xmlns:a16="http://schemas.microsoft.com/office/drawing/2014/main" id="{85729951-1265-4440-8560-0EF2D4AEDBD3}"/>
                  </a:ext>
                </a:extLst>
              </p:cNvPr>
              <p:cNvSpPr txBox="1"/>
              <p:nvPr/>
            </p:nvSpPr>
            <p:spPr>
              <a:xfrm>
                <a:off x="0" y="1971675"/>
                <a:ext cx="1838325" cy="28575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700" kern="100">
                    <a:effectLst/>
                    <a:ea typeface="宋体" panose="02010600030101010101" pitchFamily="2" charset="-122"/>
                    <a:cs typeface="Times New Roman" panose="02020603050405020304" pitchFamily="18" charset="0"/>
                  </a:rPr>
                  <a:t>签收《学校（机构）申报确认表》</a:t>
                </a:r>
                <a:endParaRPr lang="zh-CN" sz="900" kern="100">
                  <a:effectLst/>
                  <a:ea typeface="宋体" panose="02010600030101010101" pitchFamily="2" charset="-122"/>
                  <a:cs typeface="Times New Roman" panose="02020603050405020304" pitchFamily="18" charset="0"/>
                </a:endParaRPr>
              </a:p>
              <a:p>
                <a:pPr algn="ctr">
                  <a:spcAft>
                    <a:spcPts val="0"/>
                  </a:spcAft>
                </a:pPr>
                <a:r>
                  <a:rPr lang="en-US" sz="700" kern="100">
                    <a:effectLst/>
                    <a:ea typeface="宋体" panose="02010600030101010101" pitchFamily="2" charset="-122"/>
                    <a:cs typeface="Times New Roman" panose="02020603050405020304" pitchFamily="18" charset="0"/>
                  </a:rPr>
                  <a:t> </a:t>
                </a:r>
                <a:endParaRPr lang="zh-CN" sz="900" kern="100">
                  <a:effectLst/>
                  <a:ea typeface="宋体" panose="02010600030101010101" pitchFamily="2" charset="-122"/>
                  <a:cs typeface="Times New Roman" panose="02020603050405020304" pitchFamily="18" charset="0"/>
                </a:endParaRPr>
              </a:p>
            </p:txBody>
          </p:sp>
          <p:sp>
            <p:nvSpPr>
              <p:cNvPr id="280" name="文本框 183">
                <a:extLst>
                  <a:ext uri="{FF2B5EF4-FFF2-40B4-BE49-F238E27FC236}">
                    <a16:creationId xmlns:a16="http://schemas.microsoft.com/office/drawing/2014/main" id="{8AF7DB9B-0DB2-4232-BA8A-A18031F59199}"/>
                  </a:ext>
                </a:extLst>
              </p:cNvPr>
              <p:cNvSpPr txBox="1"/>
              <p:nvPr/>
            </p:nvSpPr>
            <p:spPr>
              <a:xfrm>
                <a:off x="1952625" y="2028825"/>
                <a:ext cx="371475" cy="23812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600" kern="100">
                    <a:effectLst/>
                    <a:ea typeface="宋体" panose="02010600030101010101" pitchFamily="2" charset="-122"/>
                    <a:cs typeface="Times New Roman" panose="02020603050405020304" pitchFamily="18" charset="0"/>
                  </a:rPr>
                  <a:t>申报</a:t>
                </a:r>
                <a:endParaRPr lang="zh-CN" sz="900" kern="100">
                  <a:effectLst/>
                  <a:ea typeface="宋体" panose="02010600030101010101" pitchFamily="2" charset="-122"/>
                  <a:cs typeface="Times New Roman" panose="02020603050405020304" pitchFamily="18" charset="0"/>
                </a:endParaRPr>
              </a:p>
            </p:txBody>
          </p:sp>
          <p:cxnSp>
            <p:nvCxnSpPr>
              <p:cNvPr id="281" name="直接连接符 280">
                <a:extLst>
                  <a:ext uri="{FF2B5EF4-FFF2-40B4-BE49-F238E27FC236}">
                    <a16:creationId xmlns:a16="http://schemas.microsoft.com/office/drawing/2014/main" id="{9649A637-BF99-44E9-A171-3A9E401F65B7}"/>
                  </a:ext>
                </a:extLst>
              </p:cNvPr>
              <p:cNvCxnSpPr/>
              <p:nvPr/>
            </p:nvCxnSpPr>
            <p:spPr>
              <a:xfrm>
                <a:off x="885825" y="2247900"/>
                <a:ext cx="0" cy="276225"/>
              </a:xfrm>
              <a:prstGeom prst="line">
                <a:avLst/>
              </a:prstGeom>
            </p:spPr>
            <p:style>
              <a:lnRef idx="1">
                <a:schemeClr val="dk1"/>
              </a:lnRef>
              <a:fillRef idx="0">
                <a:schemeClr val="dk1"/>
              </a:fillRef>
              <a:effectRef idx="0">
                <a:schemeClr val="dk1"/>
              </a:effectRef>
              <a:fontRef idx="minor">
                <a:schemeClr val="tx1"/>
              </a:fontRef>
            </p:style>
          </p:cxnSp>
          <p:cxnSp>
            <p:nvCxnSpPr>
              <p:cNvPr id="282" name="直接连接符 281">
                <a:extLst>
                  <a:ext uri="{FF2B5EF4-FFF2-40B4-BE49-F238E27FC236}">
                    <a16:creationId xmlns:a16="http://schemas.microsoft.com/office/drawing/2014/main" id="{AAAD1FEF-BEA3-4C04-8A7B-041BAE6BD8BE}"/>
                  </a:ext>
                </a:extLst>
              </p:cNvPr>
              <p:cNvCxnSpPr/>
              <p:nvPr/>
            </p:nvCxnSpPr>
            <p:spPr>
              <a:xfrm>
                <a:off x="885825" y="2543175"/>
                <a:ext cx="2476500" cy="0"/>
              </a:xfrm>
              <a:prstGeom prst="line">
                <a:avLst/>
              </a:prstGeom>
            </p:spPr>
            <p:style>
              <a:lnRef idx="1">
                <a:schemeClr val="dk1"/>
              </a:lnRef>
              <a:fillRef idx="0">
                <a:schemeClr val="dk1"/>
              </a:fillRef>
              <a:effectRef idx="0">
                <a:schemeClr val="dk1"/>
              </a:effectRef>
              <a:fontRef idx="minor">
                <a:schemeClr val="tx1"/>
              </a:fontRef>
            </p:style>
          </p:cxnSp>
          <p:cxnSp>
            <p:nvCxnSpPr>
              <p:cNvPr id="283" name="直接箭头连接符 282">
                <a:extLst>
                  <a:ext uri="{FF2B5EF4-FFF2-40B4-BE49-F238E27FC236}">
                    <a16:creationId xmlns:a16="http://schemas.microsoft.com/office/drawing/2014/main" id="{CDC5F1E0-1854-404C-B517-1FC5CBBC634F}"/>
                  </a:ext>
                </a:extLst>
              </p:cNvPr>
              <p:cNvCxnSpPr/>
              <p:nvPr/>
            </p:nvCxnSpPr>
            <p:spPr>
              <a:xfrm>
                <a:off x="2152650" y="2543175"/>
                <a:ext cx="0" cy="2667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84" name="流程图: 决策 283">
                <a:extLst>
                  <a:ext uri="{FF2B5EF4-FFF2-40B4-BE49-F238E27FC236}">
                    <a16:creationId xmlns:a16="http://schemas.microsoft.com/office/drawing/2014/main" id="{4E906191-104C-4D05-B0D8-E9D9615A1CBF}"/>
                  </a:ext>
                </a:extLst>
              </p:cNvPr>
              <p:cNvSpPr/>
              <p:nvPr/>
            </p:nvSpPr>
            <p:spPr>
              <a:xfrm>
                <a:off x="1323975" y="2819400"/>
                <a:ext cx="1657350" cy="933450"/>
              </a:xfrm>
              <a:prstGeom prst="flowChartDecision">
                <a:avLst/>
              </a:prstGeom>
              <a:ln w="12700">
                <a:solidFill>
                  <a:schemeClr val="tx1"/>
                </a:solidFill>
              </a:ln>
            </p:spPr>
            <p:style>
              <a:lnRef idx="2">
                <a:schemeClr val="dk1"/>
              </a:lnRef>
              <a:fillRef idx="1">
                <a:schemeClr val="lt1"/>
              </a:fillRef>
              <a:effectRef idx="0">
                <a:schemeClr val="dk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zh-CN" sz="700" kern="100">
                    <a:effectLst/>
                    <a:ea typeface="宋体" panose="02010600030101010101" pitchFamily="2" charset="-122"/>
                    <a:cs typeface="Times New Roman" panose="02020603050405020304" pitchFamily="18" charset="0"/>
                  </a:rPr>
                  <a:t>共同确认《学校（机构）申报确认表》</a:t>
                </a:r>
                <a:endParaRPr lang="zh-CN" sz="900" kern="100">
                  <a:effectLst/>
                  <a:ea typeface="宋体" panose="02010600030101010101" pitchFamily="2" charset="-122"/>
                  <a:cs typeface="Times New Roman" panose="02020603050405020304" pitchFamily="18" charset="0"/>
                </a:endParaRPr>
              </a:p>
            </p:txBody>
          </p:sp>
          <p:sp>
            <p:nvSpPr>
              <p:cNvPr id="285" name="文本框 193">
                <a:extLst>
                  <a:ext uri="{FF2B5EF4-FFF2-40B4-BE49-F238E27FC236}">
                    <a16:creationId xmlns:a16="http://schemas.microsoft.com/office/drawing/2014/main" id="{D8CF0CBB-2902-4CB7-B608-9C7AEA98684B}"/>
                  </a:ext>
                </a:extLst>
              </p:cNvPr>
              <p:cNvSpPr txBox="1"/>
              <p:nvPr/>
            </p:nvSpPr>
            <p:spPr>
              <a:xfrm>
                <a:off x="4714875" y="2895600"/>
                <a:ext cx="1009650" cy="68580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700" kern="100">
                    <a:effectLst/>
                    <a:ea typeface="宋体" panose="02010600030101010101" pitchFamily="2" charset="-122"/>
                    <a:cs typeface="Times New Roman" panose="02020603050405020304" pitchFamily="18" charset="0"/>
                  </a:rPr>
                  <a:t>确认《学校（机构）申报确认表》，签字盖章</a:t>
                </a:r>
                <a:endParaRPr lang="zh-CN" sz="900" kern="100">
                  <a:effectLst/>
                  <a:ea typeface="宋体" panose="02010600030101010101" pitchFamily="2" charset="-122"/>
                  <a:cs typeface="Times New Roman" panose="02020603050405020304" pitchFamily="18" charset="0"/>
                </a:endParaRPr>
              </a:p>
            </p:txBody>
          </p:sp>
          <p:cxnSp>
            <p:nvCxnSpPr>
              <p:cNvPr id="286" name="直接箭头连接符 285">
                <a:extLst>
                  <a:ext uri="{FF2B5EF4-FFF2-40B4-BE49-F238E27FC236}">
                    <a16:creationId xmlns:a16="http://schemas.microsoft.com/office/drawing/2014/main" id="{049FB062-6E85-4367-A965-E6CDA67FD131}"/>
                  </a:ext>
                </a:extLst>
              </p:cNvPr>
              <p:cNvCxnSpPr/>
              <p:nvPr/>
            </p:nvCxnSpPr>
            <p:spPr>
              <a:xfrm>
                <a:off x="2971800" y="3286125"/>
                <a:ext cx="1743075"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87" name="文本框 195">
                <a:extLst>
                  <a:ext uri="{FF2B5EF4-FFF2-40B4-BE49-F238E27FC236}">
                    <a16:creationId xmlns:a16="http://schemas.microsoft.com/office/drawing/2014/main" id="{8183393E-374E-4965-AE6D-D67FEDF2EB9A}"/>
                  </a:ext>
                </a:extLst>
              </p:cNvPr>
              <p:cNvSpPr txBox="1"/>
              <p:nvPr/>
            </p:nvSpPr>
            <p:spPr>
              <a:xfrm>
                <a:off x="3314700" y="3095625"/>
                <a:ext cx="895350" cy="3714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ts val="1100"/>
                  </a:lnSpc>
                  <a:spcAft>
                    <a:spcPts val="0"/>
                  </a:spcAft>
                </a:pPr>
                <a:r>
                  <a:rPr lang="zh-CN" sz="600" kern="100">
                    <a:effectLst/>
                    <a:ea typeface="宋体" panose="02010600030101010101" pitchFamily="2" charset="-122"/>
                    <a:cs typeface="Times New Roman" panose="02020603050405020304" pitchFamily="18" charset="0"/>
                  </a:rPr>
                  <a:t>确认结果，报送本单位负责人</a:t>
                </a:r>
                <a:endParaRPr lang="zh-CN" sz="900" kern="100">
                  <a:effectLst/>
                  <a:ea typeface="宋体" panose="02010600030101010101" pitchFamily="2" charset="-122"/>
                  <a:cs typeface="Times New Roman" panose="02020603050405020304" pitchFamily="18" charset="0"/>
                </a:endParaRPr>
              </a:p>
            </p:txBody>
          </p:sp>
          <p:cxnSp>
            <p:nvCxnSpPr>
              <p:cNvPr id="288" name="直接连接符 287">
                <a:extLst>
                  <a:ext uri="{FF2B5EF4-FFF2-40B4-BE49-F238E27FC236}">
                    <a16:creationId xmlns:a16="http://schemas.microsoft.com/office/drawing/2014/main" id="{CF122D4C-5E9C-4968-B63B-B275C1EBFEB1}"/>
                  </a:ext>
                </a:extLst>
              </p:cNvPr>
              <p:cNvCxnSpPr>
                <a:stCxn id="285" idx="2"/>
              </p:cNvCxnSpPr>
              <p:nvPr/>
            </p:nvCxnSpPr>
            <p:spPr>
              <a:xfrm>
                <a:off x="5219700" y="3581400"/>
                <a:ext cx="0" cy="561975"/>
              </a:xfrm>
              <a:prstGeom prst="line">
                <a:avLst/>
              </a:prstGeom>
            </p:spPr>
            <p:style>
              <a:lnRef idx="1">
                <a:schemeClr val="dk1"/>
              </a:lnRef>
              <a:fillRef idx="0">
                <a:schemeClr val="dk1"/>
              </a:fillRef>
              <a:effectRef idx="0">
                <a:schemeClr val="dk1"/>
              </a:effectRef>
              <a:fontRef idx="minor">
                <a:schemeClr val="tx1"/>
              </a:fontRef>
            </p:style>
          </p:cxnSp>
          <p:cxnSp>
            <p:nvCxnSpPr>
              <p:cNvPr id="289" name="直接箭头连接符 288">
                <a:extLst>
                  <a:ext uri="{FF2B5EF4-FFF2-40B4-BE49-F238E27FC236}">
                    <a16:creationId xmlns:a16="http://schemas.microsoft.com/office/drawing/2014/main" id="{F7F097F4-AFC8-41F9-AF9D-371B7033FFD3}"/>
                  </a:ext>
                </a:extLst>
              </p:cNvPr>
              <p:cNvCxnSpPr/>
              <p:nvPr/>
            </p:nvCxnSpPr>
            <p:spPr>
              <a:xfrm flipH="1">
                <a:off x="1962151" y="4143375"/>
                <a:ext cx="3257549"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90" name="文本框 198">
                <a:extLst>
                  <a:ext uri="{FF2B5EF4-FFF2-40B4-BE49-F238E27FC236}">
                    <a16:creationId xmlns:a16="http://schemas.microsoft.com/office/drawing/2014/main" id="{E7A06440-D10E-4AC7-B028-C8AF9C1CD693}"/>
                  </a:ext>
                </a:extLst>
              </p:cNvPr>
              <p:cNvSpPr txBox="1"/>
              <p:nvPr/>
            </p:nvSpPr>
            <p:spPr>
              <a:xfrm>
                <a:off x="28575" y="4019552"/>
                <a:ext cx="1924050" cy="276223"/>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700" kern="100">
                    <a:effectLst/>
                    <a:ea typeface="宋体" panose="02010600030101010101" pitchFamily="2" charset="-122"/>
                    <a:cs typeface="Times New Roman" panose="02020603050405020304" pitchFamily="18" charset="0"/>
                  </a:rPr>
                  <a:t>《学校（机构）申报确认表》备案</a:t>
                </a:r>
                <a:endParaRPr lang="zh-CN" sz="900" kern="100">
                  <a:effectLst/>
                  <a:ea typeface="宋体" panose="02010600030101010101" pitchFamily="2" charset="-122"/>
                  <a:cs typeface="Times New Roman" panose="02020603050405020304" pitchFamily="18" charset="0"/>
                </a:endParaRPr>
              </a:p>
            </p:txBody>
          </p:sp>
          <p:sp>
            <p:nvSpPr>
              <p:cNvPr id="291" name="文本框 199">
                <a:extLst>
                  <a:ext uri="{FF2B5EF4-FFF2-40B4-BE49-F238E27FC236}">
                    <a16:creationId xmlns:a16="http://schemas.microsoft.com/office/drawing/2014/main" id="{CF9D8262-4918-4850-999E-B997AFE5D004}"/>
                  </a:ext>
                </a:extLst>
              </p:cNvPr>
              <p:cNvSpPr txBox="1"/>
              <p:nvPr/>
            </p:nvSpPr>
            <p:spPr>
              <a:xfrm>
                <a:off x="28575" y="4591050"/>
                <a:ext cx="1924050" cy="27622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700" kern="100">
                    <a:effectLst/>
                    <a:ea typeface="宋体" panose="02010600030101010101" pitchFamily="2" charset="-122"/>
                    <a:cs typeface="Times New Roman" panose="02020603050405020304" pitchFamily="18" charset="0"/>
                  </a:rPr>
                  <a:t>录入系统</a:t>
                </a:r>
                <a:endParaRPr lang="zh-CN" sz="900" kern="100">
                  <a:effectLst/>
                  <a:ea typeface="宋体" panose="02010600030101010101" pitchFamily="2" charset="-122"/>
                  <a:cs typeface="Times New Roman" panose="02020603050405020304" pitchFamily="18" charset="0"/>
                </a:endParaRPr>
              </a:p>
            </p:txBody>
          </p:sp>
          <p:sp>
            <p:nvSpPr>
              <p:cNvPr id="292" name="文本框 200">
                <a:extLst>
                  <a:ext uri="{FF2B5EF4-FFF2-40B4-BE49-F238E27FC236}">
                    <a16:creationId xmlns:a16="http://schemas.microsoft.com/office/drawing/2014/main" id="{02CC6080-47FB-482E-8CD3-6822809F5BF7}"/>
                  </a:ext>
                </a:extLst>
              </p:cNvPr>
              <p:cNvSpPr txBox="1"/>
              <p:nvPr/>
            </p:nvSpPr>
            <p:spPr>
              <a:xfrm>
                <a:off x="28576" y="5067300"/>
                <a:ext cx="1924050" cy="27622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700" kern="100">
                    <a:effectLst/>
                    <a:ea typeface="宋体" panose="02010600030101010101" pitchFamily="2" charset="-122"/>
                    <a:cs typeface="Times New Roman" panose="02020603050405020304" pitchFamily="18" charset="0"/>
                  </a:rPr>
                  <a:t>完成当季所有系统录入工作后</a:t>
                </a:r>
                <a:endParaRPr lang="zh-CN" sz="900" kern="100">
                  <a:effectLst/>
                  <a:ea typeface="宋体" panose="02010600030101010101" pitchFamily="2" charset="-122"/>
                  <a:cs typeface="Times New Roman" panose="02020603050405020304" pitchFamily="18" charset="0"/>
                </a:endParaRPr>
              </a:p>
            </p:txBody>
          </p:sp>
          <p:sp>
            <p:nvSpPr>
              <p:cNvPr id="293" name="文本框 205">
                <a:extLst>
                  <a:ext uri="{FF2B5EF4-FFF2-40B4-BE49-F238E27FC236}">
                    <a16:creationId xmlns:a16="http://schemas.microsoft.com/office/drawing/2014/main" id="{454E2C7E-D56F-41E9-B565-854C45ECF650}"/>
                  </a:ext>
                </a:extLst>
              </p:cNvPr>
              <p:cNvSpPr txBox="1"/>
              <p:nvPr/>
            </p:nvSpPr>
            <p:spPr>
              <a:xfrm>
                <a:off x="28575" y="5524500"/>
                <a:ext cx="1924050" cy="26670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700" kern="100">
                    <a:effectLst/>
                    <a:ea typeface="宋体" panose="02010600030101010101" pitchFamily="2" charset="-122"/>
                    <a:cs typeface="Times New Roman" panose="02020603050405020304" pitchFamily="18" charset="0"/>
                  </a:rPr>
                  <a:t>报送上级单位</a:t>
                </a:r>
                <a:endParaRPr lang="zh-CN" sz="900" kern="100">
                  <a:effectLst/>
                  <a:ea typeface="宋体" panose="02010600030101010101" pitchFamily="2" charset="-122"/>
                  <a:cs typeface="Times New Roman" panose="02020603050405020304" pitchFamily="18" charset="0"/>
                </a:endParaRPr>
              </a:p>
            </p:txBody>
          </p:sp>
          <p:cxnSp>
            <p:nvCxnSpPr>
              <p:cNvPr id="294" name="直接箭头连接符 293">
                <a:extLst>
                  <a:ext uri="{FF2B5EF4-FFF2-40B4-BE49-F238E27FC236}">
                    <a16:creationId xmlns:a16="http://schemas.microsoft.com/office/drawing/2014/main" id="{ABE0A0FF-9176-4068-924F-7274E4C5FBC2}"/>
                  </a:ext>
                </a:extLst>
              </p:cNvPr>
              <p:cNvCxnSpPr/>
              <p:nvPr/>
            </p:nvCxnSpPr>
            <p:spPr>
              <a:xfrm>
                <a:off x="1000125" y="4381500"/>
                <a:ext cx="0" cy="1809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95" name="直接箭头连接符 294">
                <a:extLst>
                  <a:ext uri="{FF2B5EF4-FFF2-40B4-BE49-F238E27FC236}">
                    <a16:creationId xmlns:a16="http://schemas.microsoft.com/office/drawing/2014/main" id="{5BDE5F36-CF8D-4FCD-944B-7DE0E73A9C46}"/>
                  </a:ext>
                </a:extLst>
              </p:cNvPr>
              <p:cNvCxnSpPr/>
              <p:nvPr/>
            </p:nvCxnSpPr>
            <p:spPr>
              <a:xfrm>
                <a:off x="1000125" y="4886325"/>
                <a:ext cx="0" cy="1809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96" name="直接箭头连接符 295">
                <a:extLst>
                  <a:ext uri="{FF2B5EF4-FFF2-40B4-BE49-F238E27FC236}">
                    <a16:creationId xmlns:a16="http://schemas.microsoft.com/office/drawing/2014/main" id="{259A4B3A-DACF-48AD-9F09-6B99D9008995}"/>
                  </a:ext>
                </a:extLst>
              </p:cNvPr>
              <p:cNvCxnSpPr/>
              <p:nvPr/>
            </p:nvCxnSpPr>
            <p:spPr>
              <a:xfrm>
                <a:off x="1019175" y="5343525"/>
                <a:ext cx="0" cy="1809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97" name="直接箭头连接符 296">
                <a:extLst>
                  <a:ext uri="{FF2B5EF4-FFF2-40B4-BE49-F238E27FC236}">
                    <a16:creationId xmlns:a16="http://schemas.microsoft.com/office/drawing/2014/main" id="{E11536B6-0FA9-4B72-8569-D534C1C921CB}"/>
                  </a:ext>
                </a:extLst>
              </p:cNvPr>
              <p:cNvCxnSpPr/>
              <p:nvPr/>
            </p:nvCxnSpPr>
            <p:spPr>
              <a:xfrm>
                <a:off x="1009650" y="6191250"/>
                <a:ext cx="144780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98" name="直接连接符 297">
                <a:extLst>
                  <a:ext uri="{FF2B5EF4-FFF2-40B4-BE49-F238E27FC236}">
                    <a16:creationId xmlns:a16="http://schemas.microsoft.com/office/drawing/2014/main" id="{7F9AC08C-332C-427F-9736-82F37CA248C3}"/>
                  </a:ext>
                </a:extLst>
              </p:cNvPr>
              <p:cNvCxnSpPr/>
              <p:nvPr/>
            </p:nvCxnSpPr>
            <p:spPr>
              <a:xfrm>
                <a:off x="1009650" y="5800725"/>
                <a:ext cx="0" cy="390525"/>
              </a:xfrm>
              <a:prstGeom prst="line">
                <a:avLst/>
              </a:prstGeom>
            </p:spPr>
            <p:style>
              <a:lnRef idx="1">
                <a:schemeClr val="dk1"/>
              </a:lnRef>
              <a:fillRef idx="0">
                <a:schemeClr val="dk1"/>
              </a:fillRef>
              <a:effectRef idx="0">
                <a:schemeClr val="dk1"/>
              </a:effectRef>
              <a:fontRef idx="minor">
                <a:schemeClr val="tx1"/>
              </a:fontRef>
            </p:style>
          </p:cxnSp>
          <p:cxnSp>
            <p:nvCxnSpPr>
              <p:cNvPr id="299" name="直接连接符 298">
                <a:extLst>
                  <a:ext uri="{FF2B5EF4-FFF2-40B4-BE49-F238E27FC236}">
                    <a16:creationId xmlns:a16="http://schemas.microsoft.com/office/drawing/2014/main" id="{86D09F0C-2DAF-43D7-8FCB-1490745B2CC5}"/>
                  </a:ext>
                </a:extLst>
              </p:cNvPr>
              <p:cNvCxnSpPr/>
              <p:nvPr/>
            </p:nvCxnSpPr>
            <p:spPr>
              <a:xfrm>
                <a:off x="4572000" y="104775"/>
                <a:ext cx="0" cy="6315075"/>
              </a:xfrm>
              <a:prstGeom prst="line">
                <a:avLst/>
              </a:prstGeom>
              <a:ln w="6350">
                <a:prstDash val="dash"/>
              </a:ln>
            </p:spPr>
            <p:style>
              <a:lnRef idx="1">
                <a:schemeClr val="dk1"/>
              </a:lnRef>
              <a:fillRef idx="0">
                <a:schemeClr val="dk1"/>
              </a:fillRef>
              <a:effectRef idx="0">
                <a:schemeClr val="dk1"/>
              </a:effectRef>
              <a:fontRef idx="minor">
                <a:schemeClr val="tx1"/>
              </a:fontRef>
            </p:style>
          </p:cxnSp>
          <p:cxnSp>
            <p:nvCxnSpPr>
              <p:cNvPr id="300" name="直接连接符 299">
                <a:extLst>
                  <a:ext uri="{FF2B5EF4-FFF2-40B4-BE49-F238E27FC236}">
                    <a16:creationId xmlns:a16="http://schemas.microsoft.com/office/drawing/2014/main" id="{AE171159-3BAE-4159-ACEC-474486F1FD20}"/>
                  </a:ext>
                </a:extLst>
              </p:cNvPr>
              <p:cNvCxnSpPr/>
              <p:nvPr/>
            </p:nvCxnSpPr>
            <p:spPr>
              <a:xfrm>
                <a:off x="3362325" y="2247900"/>
                <a:ext cx="0" cy="276225"/>
              </a:xfrm>
              <a:prstGeom prst="line">
                <a:avLst/>
              </a:prstGeom>
            </p:spPr>
            <p:style>
              <a:lnRef idx="1">
                <a:schemeClr val="dk1"/>
              </a:lnRef>
              <a:fillRef idx="0">
                <a:schemeClr val="dk1"/>
              </a:fillRef>
              <a:effectRef idx="0">
                <a:schemeClr val="dk1"/>
              </a:effectRef>
              <a:fontRef idx="minor">
                <a:schemeClr val="tx1"/>
              </a:fontRef>
            </p:style>
          </p:cxnSp>
        </p:grpSp>
        <p:sp>
          <p:nvSpPr>
            <p:cNvPr id="301" name="文本框 202">
              <a:extLst>
                <a:ext uri="{FF2B5EF4-FFF2-40B4-BE49-F238E27FC236}">
                  <a16:creationId xmlns:a16="http://schemas.microsoft.com/office/drawing/2014/main" id="{B702DF5E-DA89-455E-A4EB-92F65AE51815}"/>
                </a:ext>
              </a:extLst>
            </p:cNvPr>
            <p:cNvSpPr txBox="1">
              <a:spLocks/>
            </p:cNvSpPr>
            <p:nvPr/>
          </p:nvSpPr>
          <p:spPr>
            <a:xfrm>
              <a:off x="8607084" y="5456886"/>
              <a:ext cx="1282318" cy="45720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700" kern="100">
                  <a:effectLst/>
                  <a:ea typeface="宋体" panose="02010600030101010101" pitchFamily="2" charset="-122"/>
                  <a:cs typeface="Times New Roman" panose="02020603050405020304" pitchFamily="18" charset="0"/>
                </a:rPr>
                <a:t>单位内部公示《学校（机构）代码季度通告稿》</a:t>
              </a:r>
              <a:endParaRPr lang="zh-CN" sz="900" kern="100">
                <a:effectLst/>
                <a:ea typeface="宋体" panose="02010600030101010101" pitchFamily="2" charset="-122"/>
                <a:cs typeface="Times New Roman" panose="02020603050405020304" pitchFamily="18" charset="0"/>
              </a:endParaRPr>
            </a:p>
            <a:p>
              <a:pPr algn="ctr">
                <a:spcAft>
                  <a:spcPts val="0"/>
                </a:spcAft>
              </a:pPr>
              <a:r>
                <a:rPr lang="en-US" sz="700" kern="100">
                  <a:effectLst/>
                  <a:ea typeface="宋体" panose="02010600030101010101" pitchFamily="2" charset="-122"/>
                  <a:cs typeface="Times New Roman" panose="02020603050405020304" pitchFamily="18" charset="0"/>
                </a:rPr>
                <a:t> </a:t>
              </a:r>
              <a:endParaRPr lang="zh-CN" sz="900" kern="100">
                <a:effectLst/>
                <a:ea typeface="宋体" panose="02010600030101010101" pitchFamily="2" charset="-122"/>
                <a:cs typeface="Times New Roman" panose="02020603050405020304" pitchFamily="18" charset="0"/>
              </a:endParaRPr>
            </a:p>
          </p:txBody>
        </p:sp>
      </p:grpSp>
      <p:sp>
        <p:nvSpPr>
          <p:cNvPr id="5" name="矩形 4">
            <a:extLst>
              <a:ext uri="{FF2B5EF4-FFF2-40B4-BE49-F238E27FC236}">
                <a16:creationId xmlns:a16="http://schemas.microsoft.com/office/drawing/2014/main" id="{3C02139C-22AE-4C8B-9C4A-4BF827D73540}"/>
              </a:ext>
            </a:extLst>
          </p:cNvPr>
          <p:cNvSpPr/>
          <p:nvPr/>
        </p:nvSpPr>
        <p:spPr>
          <a:xfrm>
            <a:off x="806458" y="1237697"/>
            <a:ext cx="4570482" cy="369332"/>
          </a:xfrm>
          <a:prstGeom prst="rect">
            <a:avLst/>
          </a:prstGeom>
        </p:spPr>
        <p:txBody>
          <a:bodyPr wrap="none">
            <a:spAutoFit/>
          </a:bodyPr>
          <a:lstStyle/>
          <a:p>
            <a:r>
              <a:rPr lang="zh-CN" altLang="en-US" dirty="0"/>
              <a:t>学校（机构）代码年度发布县级工作流程图</a:t>
            </a:r>
          </a:p>
        </p:txBody>
      </p:sp>
      <p:sp>
        <p:nvSpPr>
          <p:cNvPr id="7" name="矩形 6">
            <a:extLst>
              <a:ext uri="{FF2B5EF4-FFF2-40B4-BE49-F238E27FC236}">
                <a16:creationId xmlns:a16="http://schemas.microsoft.com/office/drawing/2014/main" id="{EEBA622B-0078-4A48-AD3F-A29725A59DD8}"/>
              </a:ext>
            </a:extLst>
          </p:cNvPr>
          <p:cNvSpPr/>
          <p:nvPr/>
        </p:nvSpPr>
        <p:spPr>
          <a:xfrm>
            <a:off x="6754705" y="1289146"/>
            <a:ext cx="4570482" cy="369332"/>
          </a:xfrm>
          <a:prstGeom prst="rect">
            <a:avLst/>
          </a:prstGeom>
        </p:spPr>
        <p:txBody>
          <a:bodyPr wrap="none">
            <a:spAutoFit/>
          </a:bodyPr>
          <a:lstStyle/>
          <a:p>
            <a:r>
              <a:rPr lang="zh-CN" altLang="en-US" dirty="0"/>
              <a:t>学校（机构）代码季度更新县级工作流程图</a:t>
            </a:r>
          </a:p>
        </p:txBody>
      </p:sp>
    </p:spTree>
    <p:extLst>
      <p:ext uri="{BB962C8B-B14F-4D97-AF65-F5344CB8AC3E}">
        <p14:creationId xmlns:p14="http://schemas.microsoft.com/office/powerpoint/2010/main" val="2236000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学校（机构）代码</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黑体" panose="02010609060101010101" pitchFamily="49" charset="-122"/>
                <a:ea typeface="黑体" panose="02010609060101010101" pitchFamily="49" charset="-122"/>
                <a:sym typeface="Century Gothic" panose="020B0502020202020204" pitchFamily="34" charset="0"/>
              </a:rPr>
              <a:t>四、重点要求</a:t>
            </a:r>
          </a:p>
        </p:txBody>
      </p:sp>
      <p:sp>
        <p:nvSpPr>
          <p:cNvPr id="21" name="矩形 20">
            <a:extLst>
              <a:ext uri="{FF2B5EF4-FFF2-40B4-BE49-F238E27FC236}">
                <a16:creationId xmlns:a16="http://schemas.microsoft.com/office/drawing/2014/main" id="{C9E7DD02-C1E6-4A74-AE61-2A7E48E87F38}"/>
              </a:ext>
            </a:extLst>
          </p:cNvPr>
          <p:cNvSpPr/>
          <p:nvPr/>
        </p:nvSpPr>
        <p:spPr>
          <a:xfrm>
            <a:off x="550866" y="5110831"/>
            <a:ext cx="11090272" cy="646331"/>
          </a:xfrm>
          <a:prstGeom prst="rect">
            <a:avLst/>
          </a:prstGeom>
          <a:ln>
            <a:solidFill>
              <a:schemeClr val="bg2">
                <a:lumMod val="90000"/>
              </a:schemeClr>
            </a:solidFill>
            <a:prstDash val="lgDash"/>
          </a:ln>
        </p:spPr>
        <p:txBody>
          <a:bodyPr wrap="square">
            <a:spAutoFit/>
          </a:bodyPr>
          <a:lstStyle/>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）若封库之后，确有设立、撤销、变更学校属性的学校，需省厅出具变更原因说明文件，才可变更，此学校将作为统计核查的重点进行核查。</a:t>
            </a:r>
          </a:p>
        </p:txBody>
      </p:sp>
      <p:sp>
        <p:nvSpPr>
          <p:cNvPr id="6" name="矩形 5">
            <a:extLst>
              <a:ext uri="{FF2B5EF4-FFF2-40B4-BE49-F238E27FC236}">
                <a16:creationId xmlns:a16="http://schemas.microsoft.com/office/drawing/2014/main" id="{2AB8B437-3AB6-41FB-A440-39B57C9F51E4}"/>
              </a:ext>
            </a:extLst>
          </p:cNvPr>
          <p:cNvSpPr/>
          <p:nvPr/>
        </p:nvSpPr>
        <p:spPr>
          <a:xfrm>
            <a:off x="550865" y="1608683"/>
            <a:ext cx="11090273" cy="923330"/>
          </a:xfrm>
          <a:prstGeom prst="rect">
            <a:avLst/>
          </a:prstGeom>
          <a:ln>
            <a:solidFill>
              <a:schemeClr val="bg2">
                <a:lumMod val="90000"/>
              </a:schemeClr>
            </a:solidFill>
            <a:prstDash val="lgDash"/>
          </a:ln>
        </p:spPr>
        <p:txBody>
          <a:bodyPr wrap="square">
            <a:spAutoFit/>
          </a:bodyPr>
          <a:lstStyle/>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学校关键属性变化必须提供县级以上教育行政部门文件，才可进入学校（机构）代码管理系统管理。按照四级审核原则（从县→市→省→教育部），加强中央级审核，尤其是设立、撤销学校，中央验证申报文件后，生成代码，并向其他系统同步。（形式审查） </a:t>
            </a:r>
          </a:p>
        </p:txBody>
      </p:sp>
      <p:sp>
        <p:nvSpPr>
          <p:cNvPr id="7" name="矩形 6">
            <a:extLst>
              <a:ext uri="{FF2B5EF4-FFF2-40B4-BE49-F238E27FC236}">
                <a16:creationId xmlns:a16="http://schemas.microsoft.com/office/drawing/2014/main" id="{25BEA574-10F4-417F-8201-C38D7EBDCE0B}"/>
              </a:ext>
            </a:extLst>
          </p:cNvPr>
          <p:cNvSpPr/>
          <p:nvPr/>
        </p:nvSpPr>
        <p:spPr>
          <a:xfrm>
            <a:off x="550862" y="2817549"/>
            <a:ext cx="11090275" cy="369332"/>
          </a:xfrm>
          <a:prstGeom prst="rect">
            <a:avLst/>
          </a:prstGeom>
          <a:ln>
            <a:solidFill>
              <a:schemeClr val="bg2">
                <a:lumMod val="90000"/>
              </a:schemeClr>
            </a:solidFill>
            <a:prstDash val="lgDash"/>
          </a:ln>
        </p:spPr>
        <p:txBody>
          <a:bodyPr wrap="square">
            <a:spAutoFit/>
          </a:bodyPr>
          <a:lstStyle/>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）加快工作流程，保持季度数据发布，成熟一省，下发一省。</a:t>
            </a:r>
          </a:p>
        </p:txBody>
      </p:sp>
      <p:sp>
        <p:nvSpPr>
          <p:cNvPr id="8" name="矩形 7">
            <a:extLst>
              <a:ext uri="{FF2B5EF4-FFF2-40B4-BE49-F238E27FC236}">
                <a16:creationId xmlns:a16="http://schemas.microsoft.com/office/drawing/2014/main" id="{DA16C205-D82F-4BFF-B143-A210AF8F543A}"/>
              </a:ext>
            </a:extLst>
          </p:cNvPr>
          <p:cNvSpPr/>
          <p:nvPr/>
        </p:nvSpPr>
        <p:spPr>
          <a:xfrm>
            <a:off x="550866" y="3461238"/>
            <a:ext cx="11090272" cy="369332"/>
          </a:xfrm>
          <a:prstGeom prst="rect">
            <a:avLst/>
          </a:prstGeom>
          <a:ln>
            <a:solidFill>
              <a:schemeClr val="bg2">
                <a:lumMod val="90000"/>
              </a:schemeClr>
            </a:solidFill>
            <a:prstDash val="lgDash"/>
          </a:ln>
        </p:spPr>
        <p:txBody>
          <a:bodyPr wrap="square">
            <a:spAutoFit/>
          </a:bodyPr>
          <a:lstStyle/>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）“年度标准”国家级审核以省为单位审核，发布。</a:t>
            </a:r>
          </a:p>
        </p:txBody>
      </p:sp>
      <p:sp>
        <p:nvSpPr>
          <p:cNvPr id="9" name="矩形 8">
            <a:extLst>
              <a:ext uri="{FF2B5EF4-FFF2-40B4-BE49-F238E27FC236}">
                <a16:creationId xmlns:a16="http://schemas.microsoft.com/office/drawing/2014/main" id="{F4D1137B-032C-4779-A3ED-F582AE8F9529}"/>
              </a:ext>
            </a:extLst>
          </p:cNvPr>
          <p:cNvSpPr/>
          <p:nvPr/>
        </p:nvSpPr>
        <p:spPr>
          <a:xfrm>
            <a:off x="550862" y="4104927"/>
            <a:ext cx="11090275" cy="646331"/>
          </a:xfrm>
          <a:prstGeom prst="rect">
            <a:avLst/>
          </a:prstGeom>
          <a:ln>
            <a:solidFill>
              <a:schemeClr val="bg2">
                <a:lumMod val="90000"/>
              </a:schemeClr>
            </a:solidFill>
            <a:prstDash val="lgDash"/>
          </a:ln>
        </p:spPr>
        <p:txBody>
          <a:bodyPr wrap="square">
            <a:spAutoFit/>
          </a:bodyPr>
          <a:lstStyle/>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）按照</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学校机构（代码）管理办法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（教发</a:t>
            </a:r>
            <a:r>
              <a:rPr lang="en-US" altLang="zh-CN" dirty="0">
                <a:latin typeface="微软雅黑" panose="020B0503020204020204" pitchFamily="34" charset="-122"/>
                <a:ea typeface="微软雅黑" panose="020B0503020204020204" pitchFamily="34" charset="-122"/>
              </a:rPr>
              <a:t>〔2011〕6</a:t>
            </a:r>
            <a:r>
              <a:rPr lang="zh-CN" altLang="en-US" dirty="0">
                <a:latin typeface="微软雅黑" panose="020B0503020204020204" pitchFamily="34" charset="-122"/>
                <a:ea typeface="微软雅黑" panose="020B0503020204020204" pitchFamily="34" charset="-122"/>
              </a:rPr>
              <a:t>号），</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日之前，各省可以在实际汇总应用工作中，检查发现问题，进行一次代码变更。</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号封库，</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15</a:t>
            </a:r>
            <a:r>
              <a:rPr lang="zh-CN" altLang="en-US" dirty="0">
                <a:latin typeface="微软雅黑" panose="020B0503020204020204" pitchFamily="34" charset="-122"/>
                <a:ea typeface="微软雅黑" panose="020B0503020204020204" pitchFamily="34" charset="-122"/>
              </a:rPr>
              <a:t>号准时发布标准库。</a:t>
            </a:r>
          </a:p>
        </p:txBody>
      </p:sp>
    </p:spTree>
    <p:extLst>
      <p:ext uri="{BB962C8B-B14F-4D97-AF65-F5344CB8AC3E}">
        <p14:creationId xmlns:p14="http://schemas.microsoft.com/office/powerpoint/2010/main" val="3870199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6"/>
                                        </p:tgtEl>
                                        <p:attrNameLst>
                                          <p:attrName>style.color</p:attrName>
                                        </p:attrNameLst>
                                      </p:cBhvr>
                                      <p:to>
                                        <a:schemeClr val="bg1"/>
                                      </p:to>
                                    </p:animClr>
                                    <p:animClr clrSpc="rgb" dir="cw">
                                      <p:cBhvr>
                                        <p:cTn id="7" dur="250" autoRev="1" fill="remove"/>
                                        <p:tgtEl>
                                          <p:spTgt spid="6"/>
                                        </p:tgtEl>
                                        <p:attrNameLst>
                                          <p:attrName>fillcolor</p:attrName>
                                        </p:attrNameLst>
                                      </p:cBhvr>
                                      <p:to>
                                        <a:schemeClr val="bg1"/>
                                      </p:to>
                                    </p:animClr>
                                    <p:set>
                                      <p:cBhvr>
                                        <p:cTn id="8" dur="250" autoRev="1" fill="remove"/>
                                        <p:tgtEl>
                                          <p:spTgt spid="6"/>
                                        </p:tgtEl>
                                        <p:attrNameLst>
                                          <p:attrName>fill.type</p:attrName>
                                        </p:attrNameLst>
                                      </p:cBhvr>
                                      <p:to>
                                        <p:strVal val="solid"/>
                                      </p:to>
                                    </p:set>
                                    <p:set>
                                      <p:cBhvr>
                                        <p:cTn id="9" dur="250" autoRev="1" fill="remove"/>
                                        <p:tgtEl>
                                          <p:spTgt spid="6"/>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remove" grpId="0" nodeType="clickEffect">
                                  <p:stCondLst>
                                    <p:cond delay="0"/>
                                  </p:stCondLst>
                                  <p:childTnLst>
                                    <p:animClr clrSpc="rgb" dir="cw">
                                      <p:cBhvr override="childStyle">
                                        <p:cTn id="13" dur="250" autoRev="1" fill="remove"/>
                                        <p:tgtEl>
                                          <p:spTgt spid="7"/>
                                        </p:tgtEl>
                                        <p:attrNameLst>
                                          <p:attrName>style.color</p:attrName>
                                        </p:attrNameLst>
                                      </p:cBhvr>
                                      <p:to>
                                        <a:schemeClr val="bg1"/>
                                      </p:to>
                                    </p:animClr>
                                    <p:animClr clrSpc="rgb" dir="cw">
                                      <p:cBhvr>
                                        <p:cTn id="14" dur="250" autoRev="1" fill="remove"/>
                                        <p:tgtEl>
                                          <p:spTgt spid="7"/>
                                        </p:tgtEl>
                                        <p:attrNameLst>
                                          <p:attrName>fillcolor</p:attrName>
                                        </p:attrNameLst>
                                      </p:cBhvr>
                                      <p:to>
                                        <a:schemeClr val="bg1"/>
                                      </p:to>
                                    </p:animClr>
                                    <p:set>
                                      <p:cBhvr>
                                        <p:cTn id="15" dur="250" autoRev="1" fill="remove"/>
                                        <p:tgtEl>
                                          <p:spTgt spid="7"/>
                                        </p:tgtEl>
                                        <p:attrNameLst>
                                          <p:attrName>fill.type</p:attrName>
                                        </p:attrNameLst>
                                      </p:cBhvr>
                                      <p:to>
                                        <p:strVal val="solid"/>
                                      </p:to>
                                    </p:set>
                                    <p:set>
                                      <p:cBhvr>
                                        <p:cTn id="16" dur="250" autoRev="1" fill="remove"/>
                                        <p:tgtEl>
                                          <p:spTgt spid="7"/>
                                        </p:tgtEl>
                                        <p:attrNameLst>
                                          <p:attrName>fill.on</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27" presetClass="emph" presetSubtype="0" fill="remove" grpId="0" nodeType="clickEffect">
                                  <p:stCondLst>
                                    <p:cond delay="0"/>
                                  </p:stCondLst>
                                  <p:childTnLst>
                                    <p:animClr clrSpc="rgb" dir="cw">
                                      <p:cBhvr override="childStyle">
                                        <p:cTn id="20" dur="250" autoRev="1" fill="remove"/>
                                        <p:tgtEl>
                                          <p:spTgt spid="8"/>
                                        </p:tgtEl>
                                        <p:attrNameLst>
                                          <p:attrName>style.color</p:attrName>
                                        </p:attrNameLst>
                                      </p:cBhvr>
                                      <p:to>
                                        <a:schemeClr val="bg1"/>
                                      </p:to>
                                    </p:animClr>
                                    <p:animClr clrSpc="rgb" dir="cw">
                                      <p:cBhvr>
                                        <p:cTn id="21" dur="250" autoRev="1" fill="remove"/>
                                        <p:tgtEl>
                                          <p:spTgt spid="8"/>
                                        </p:tgtEl>
                                        <p:attrNameLst>
                                          <p:attrName>fillcolor</p:attrName>
                                        </p:attrNameLst>
                                      </p:cBhvr>
                                      <p:to>
                                        <a:schemeClr val="bg1"/>
                                      </p:to>
                                    </p:animClr>
                                    <p:set>
                                      <p:cBhvr>
                                        <p:cTn id="22" dur="250" autoRev="1" fill="remove"/>
                                        <p:tgtEl>
                                          <p:spTgt spid="8"/>
                                        </p:tgtEl>
                                        <p:attrNameLst>
                                          <p:attrName>fill.type</p:attrName>
                                        </p:attrNameLst>
                                      </p:cBhvr>
                                      <p:to>
                                        <p:strVal val="solid"/>
                                      </p:to>
                                    </p:set>
                                    <p:set>
                                      <p:cBhvr>
                                        <p:cTn id="23" dur="250" autoRev="1" fill="remove"/>
                                        <p:tgtEl>
                                          <p:spTgt spid="8"/>
                                        </p:tgtEl>
                                        <p:attrNameLst>
                                          <p:attrName>fill.on</p:attrName>
                                        </p:attrNameLst>
                                      </p:cBhvr>
                                      <p:to>
                                        <p:strVal val="true"/>
                                      </p:to>
                                    </p:set>
                                  </p:childTnLst>
                                </p:cTn>
                              </p:par>
                            </p:childTnLst>
                          </p:cTn>
                        </p:par>
                      </p:childTnLst>
                    </p:cTn>
                  </p:par>
                  <p:par>
                    <p:cTn id="24" fill="hold">
                      <p:stCondLst>
                        <p:cond delay="indefinite"/>
                      </p:stCondLst>
                      <p:childTnLst>
                        <p:par>
                          <p:cTn id="25" fill="hold">
                            <p:stCondLst>
                              <p:cond delay="0"/>
                            </p:stCondLst>
                            <p:childTnLst>
                              <p:par>
                                <p:cTn id="26" presetID="27" presetClass="emph" presetSubtype="0" fill="remove" grpId="0" nodeType="clickEffect">
                                  <p:stCondLst>
                                    <p:cond delay="0"/>
                                  </p:stCondLst>
                                  <p:childTnLst>
                                    <p:animClr clrSpc="rgb" dir="cw">
                                      <p:cBhvr override="childStyle">
                                        <p:cTn id="27" dur="250" autoRev="1" fill="remove"/>
                                        <p:tgtEl>
                                          <p:spTgt spid="9"/>
                                        </p:tgtEl>
                                        <p:attrNameLst>
                                          <p:attrName>style.color</p:attrName>
                                        </p:attrNameLst>
                                      </p:cBhvr>
                                      <p:to>
                                        <a:schemeClr val="bg1"/>
                                      </p:to>
                                    </p:animClr>
                                    <p:animClr clrSpc="rgb" dir="cw">
                                      <p:cBhvr>
                                        <p:cTn id="28" dur="250" autoRev="1" fill="remove"/>
                                        <p:tgtEl>
                                          <p:spTgt spid="9"/>
                                        </p:tgtEl>
                                        <p:attrNameLst>
                                          <p:attrName>fillcolor</p:attrName>
                                        </p:attrNameLst>
                                      </p:cBhvr>
                                      <p:to>
                                        <a:schemeClr val="bg1"/>
                                      </p:to>
                                    </p:animClr>
                                    <p:set>
                                      <p:cBhvr>
                                        <p:cTn id="29" dur="250" autoRev="1" fill="remove"/>
                                        <p:tgtEl>
                                          <p:spTgt spid="9"/>
                                        </p:tgtEl>
                                        <p:attrNameLst>
                                          <p:attrName>fill.type</p:attrName>
                                        </p:attrNameLst>
                                      </p:cBhvr>
                                      <p:to>
                                        <p:strVal val="solid"/>
                                      </p:to>
                                    </p:set>
                                    <p:set>
                                      <p:cBhvr>
                                        <p:cTn id="30" dur="250" autoRev="1" fill="remove"/>
                                        <p:tgtEl>
                                          <p:spTgt spid="9"/>
                                        </p:tgtEl>
                                        <p:attrNameLst>
                                          <p:attrName>fill.on</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27" presetClass="emph" presetSubtype="0" fill="remove" grpId="0" nodeType="clickEffect">
                                  <p:stCondLst>
                                    <p:cond delay="0"/>
                                  </p:stCondLst>
                                  <p:childTnLst>
                                    <p:animClr clrSpc="rgb" dir="cw">
                                      <p:cBhvr override="childStyle">
                                        <p:cTn id="34" dur="250" autoRev="1" fill="remove"/>
                                        <p:tgtEl>
                                          <p:spTgt spid="21"/>
                                        </p:tgtEl>
                                        <p:attrNameLst>
                                          <p:attrName>style.color</p:attrName>
                                        </p:attrNameLst>
                                      </p:cBhvr>
                                      <p:to>
                                        <a:schemeClr val="bg1"/>
                                      </p:to>
                                    </p:animClr>
                                    <p:animClr clrSpc="rgb" dir="cw">
                                      <p:cBhvr>
                                        <p:cTn id="35" dur="250" autoRev="1" fill="remove"/>
                                        <p:tgtEl>
                                          <p:spTgt spid="21"/>
                                        </p:tgtEl>
                                        <p:attrNameLst>
                                          <p:attrName>fillcolor</p:attrName>
                                        </p:attrNameLst>
                                      </p:cBhvr>
                                      <p:to>
                                        <a:schemeClr val="bg1"/>
                                      </p:to>
                                    </p:animClr>
                                    <p:set>
                                      <p:cBhvr>
                                        <p:cTn id="36" dur="250" autoRev="1" fill="remove"/>
                                        <p:tgtEl>
                                          <p:spTgt spid="21"/>
                                        </p:tgtEl>
                                        <p:attrNameLst>
                                          <p:attrName>fill.type</p:attrName>
                                        </p:attrNameLst>
                                      </p:cBhvr>
                                      <p:to>
                                        <p:strVal val="solid"/>
                                      </p:to>
                                    </p:set>
                                    <p:set>
                                      <p:cBhvr>
                                        <p:cTn id="37" dur="250" autoRev="1" fill="remove"/>
                                        <p:tgtEl>
                                          <p:spTgt spid="2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6" grpId="0" animBg="1"/>
      <p:bldP spid="7"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3410037" y="1649603"/>
            <a:ext cx="8781963" cy="1871903"/>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TextBox 9">
            <a:extLst>
              <a:ext uri="{FF2B5EF4-FFF2-40B4-BE49-F238E27FC236}">
                <a16:creationId xmlns:a16="http://schemas.microsoft.com/office/drawing/2014/main" id="{B2130F74-0986-4BBC-889D-BE766C81EB4F}"/>
              </a:ext>
            </a:extLst>
          </p:cNvPr>
          <p:cNvSpPr txBox="1"/>
          <p:nvPr/>
        </p:nvSpPr>
        <p:spPr>
          <a:xfrm>
            <a:off x="653349" y="3692340"/>
            <a:ext cx="1394003" cy="646331"/>
          </a:xfrm>
          <a:prstGeom prst="rect">
            <a:avLst/>
          </a:prstGeom>
          <a:noFill/>
        </p:spPr>
        <p:txBody>
          <a:bodyPr wrap="square" rtlCol="0">
            <a:spAutoFit/>
          </a:bodyPr>
          <a:lstStyle/>
          <a:p>
            <a:pPr algn="ctr"/>
            <a:r>
              <a:rPr lang="en-US" altLang="zh-CN" sz="3600" b="1" dirty="0">
                <a:solidFill>
                  <a:schemeClr val="bg1"/>
                </a:solidFill>
                <a:cs typeface="+mn-ea"/>
                <a:sym typeface="+mn-lt"/>
              </a:rPr>
              <a:t>PART</a:t>
            </a:r>
          </a:p>
        </p:txBody>
      </p:sp>
      <p:sp>
        <p:nvSpPr>
          <p:cNvPr id="6" name="TextBox 10">
            <a:extLst>
              <a:ext uri="{FF2B5EF4-FFF2-40B4-BE49-F238E27FC236}">
                <a16:creationId xmlns:a16="http://schemas.microsoft.com/office/drawing/2014/main" id="{1189AFC6-5FBC-4560-B26D-28A4872F97F1}"/>
              </a:ext>
            </a:extLst>
          </p:cNvPr>
          <p:cNvSpPr txBox="1"/>
          <p:nvPr/>
        </p:nvSpPr>
        <p:spPr>
          <a:xfrm>
            <a:off x="1636497" y="2205037"/>
            <a:ext cx="2229761" cy="2447925"/>
          </a:xfrm>
          <a:prstGeom prst="rect">
            <a:avLst/>
          </a:prstGeom>
          <a:noFill/>
        </p:spPr>
        <p:txBody>
          <a:bodyPr wrap="square" rtlCol="0">
            <a:spAutoFit/>
          </a:bodyPr>
          <a:lstStyle/>
          <a:p>
            <a:pPr algn="ctr"/>
            <a:r>
              <a:rPr lang="en-US" altLang="zh-CN" sz="15335" i="1" dirty="0">
                <a:solidFill>
                  <a:schemeClr val="bg1"/>
                </a:solidFill>
                <a:latin typeface="Century Gothic" panose="020B0502020202020204" pitchFamily="34" charset="0"/>
                <a:cs typeface="+mn-ea"/>
                <a:sym typeface="+mn-lt"/>
              </a:rPr>
              <a:t>5</a:t>
            </a:r>
            <a:endParaRPr lang="zh-CN" altLang="en-US" sz="15335" i="1" dirty="0">
              <a:solidFill>
                <a:schemeClr val="bg1"/>
              </a:solidFill>
              <a:latin typeface="Century Gothic" panose="020B0502020202020204" pitchFamily="34" charset="0"/>
              <a:cs typeface="+mn-ea"/>
              <a:sym typeface="+mn-lt"/>
            </a:endParaRPr>
          </a:p>
        </p:txBody>
      </p:sp>
      <p:sp>
        <p:nvSpPr>
          <p:cNvPr id="7" name="TextBox 11">
            <a:extLst>
              <a:ext uri="{FF2B5EF4-FFF2-40B4-BE49-F238E27FC236}">
                <a16:creationId xmlns:a16="http://schemas.microsoft.com/office/drawing/2014/main" id="{90302534-FB34-4551-9F81-C0C5A3AFD4EE}"/>
              </a:ext>
            </a:extLst>
          </p:cNvPr>
          <p:cNvSpPr txBox="1"/>
          <p:nvPr/>
        </p:nvSpPr>
        <p:spPr>
          <a:xfrm>
            <a:off x="3386260" y="2644169"/>
            <a:ext cx="6340197" cy="1569660"/>
          </a:xfrm>
          <a:prstGeom prst="rect">
            <a:avLst/>
          </a:prstGeom>
          <a:noFill/>
        </p:spPr>
        <p:txBody>
          <a:bodyPr wrap="none" rtlCol="0">
            <a:spAutoFit/>
          </a:bodyPr>
          <a:lstStyle/>
          <a:p>
            <a:pPr lvl="0" defTabSz="457200"/>
            <a:r>
              <a:rPr lang="en-US" altLang="zh-CN"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endParaRPr lang="en-US" altLang="zh-CN"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endParaRPr>
          </a:p>
          <a:p>
            <a:pPr lvl="0" defTabSz="457200"/>
            <a:r>
              <a:rPr lang="zh-CN" altLang="en-US"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调查制度修订主要内容</a:t>
            </a:r>
          </a:p>
        </p:txBody>
      </p:sp>
      <p:sp>
        <p:nvSpPr>
          <p:cNvPr id="14" name="矩形 20">
            <a:extLst>
              <a:ext uri="{FF2B5EF4-FFF2-40B4-BE49-F238E27FC236}">
                <a16:creationId xmlns:a16="http://schemas.microsoft.com/office/drawing/2014/main" id="{EFE1FAF6-ECDC-494C-9C43-777FFC9D8E10}"/>
              </a:ext>
            </a:extLst>
          </p:cNvPr>
          <p:cNvSpPr/>
          <p:nvPr/>
        </p:nvSpPr>
        <p:spPr>
          <a:xfrm>
            <a:off x="10946656" y="2093452"/>
            <a:ext cx="596045" cy="984205"/>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913632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年教育事业统计调查制度修订主要内容</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1303249"/>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atin typeface="微软雅黑" panose="020B0503020204020204" pitchFamily="34" charset="-122"/>
                <a:ea typeface="微软雅黑" panose="020B0503020204020204" pitchFamily="34" charset="-122"/>
                <a:sym typeface="Century Gothic" panose="020B0502020202020204" pitchFamily="34" charset="0"/>
              </a:rPr>
              <a:t>按照</a:t>
            </a:r>
            <a:r>
              <a:rPr lang="en-US" altLang="zh-CN" sz="2400" b="1" dirty="0">
                <a:solidFill>
                  <a:srgbClr val="FF0000"/>
                </a:solidFill>
                <a:latin typeface="微软雅黑" panose="020B0503020204020204" pitchFamily="34" charset="-122"/>
                <a:ea typeface="微软雅黑" panose="020B0503020204020204" pitchFamily="34" charset="-122"/>
                <a:sym typeface="Century Gothic" panose="020B0502020202020204" pitchFamily="34" charset="0"/>
              </a:rPr>
              <a:t>《</a:t>
            </a:r>
            <a:r>
              <a:rPr lang="zh-CN" altLang="en-US" sz="2400" b="1" dirty="0">
                <a:solidFill>
                  <a:srgbClr val="FF0000"/>
                </a:solidFill>
                <a:latin typeface="微软雅黑" panose="020B0503020204020204" pitchFamily="34" charset="-122"/>
                <a:ea typeface="微软雅黑" panose="020B0503020204020204" pitchFamily="34" charset="-122"/>
                <a:sym typeface="Century Gothic" panose="020B0502020202020204" pitchFamily="34" charset="0"/>
              </a:rPr>
              <a:t>中华人民共和国统计法</a:t>
            </a:r>
            <a:r>
              <a:rPr lang="en-US" altLang="zh-CN" sz="2400" b="1" dirty="0">
                <a:solidFill>
                  <a:srgbClr val="FF0000"/>
                </a:solidFill>
                <a:latin typeface="微软雅黑" panose="020B0503020204020204" pitchFamily="34" charset="-122"/>
                <a:ea typeface="微软雅黑" panose="020B0503020204020204" pitchFamily="34" charset="-122"/>
                <a:sym typeface="Century Gothic" panose="020B0502020202020204" pitchFamily="34" charset="0"/>
              </a:rPr>
              <a:t>》</a:t>
            </a:r>
            <a:r>
              <a:rPr lang="zh-CN" altLang="en-US" sz="2400" b="1" dirty="0">
                <a:latin typeface="微软雅黑" panose="020B0503020204020204" pitchFamily="34" charset="-122"/>
                <a:ea typeface="微软雅黑" panose="020B0503020204020204" pitchFamily="34" charset="-122"/>
                <a:sym typeface="Century Gothic" panose="020B0502020202020204" pitchFamily="34" charset="0"/>
              </a:rPr>
              <a:t>和</a:t>
            </a:r>
            <a:r>
              <a:rPr lang="en-US" altLang="zh-CN" sz="2400" b="1" dirty="0">
                <a:solidFill>
                  <a:srgbClr val="FF0000"/>
                </a:solidFill>
                <a:latin typeface="微软雅黑" panose="020B0503020204020204" pitchFamily="34" charset="-122"/>
                <a:ea typeface="微软雅黑" panose="020B0503020204020204" pitchFamily="34" charset="-122"/>
                <a:sym typeface="Century Gothic" panose="020B0502020202020204" pitchFamily="34" charset="0"/>
              </a:rPr>
              <a:t>《</a:t>
            </a:r>
            <a:r>
              <a:rPr lang="zh-CN" altLang="en-US" sz="2400" b="1" dirty="0">
                <a:solidFill>
                  <a:srgbClr val="FF0000"/>
                </a:solidFill>
                <a:latin typeface="微软雅黑" panose="020B0503020204020204" pitchFamily="34" charset="-122"/>
                <a:ea typeface="微软雅黑" panose="020B0503020204020204" pitchFamily="34" charset="-122"/>
                <a:sym typeface="Century Gothic" panose="020B0502020202020204" pitchFamily="34" charset="0"/>
              </a:rPr>
              <a:t>教育统计管理规定</a:t>
            </a:r>
            <a:r>
              <a:rPr lang="en-US" altLang="zh-CN" sz="2400" b="1" dirty="0">
                <a:solidFill>
                  <a:srgbClr val="FF0000"/>
                </a:solidFill>
                <a:latin typeface="微软雅黑" panose="020B0503020204020204" pitchFamily="34" charset="-122"/>
                <a:ea typeface="微软雅黑" panose="020B0503020204020204" pitchFamily="34" charset="-122"/>
                <a:sym typeface="Century Gothic" panose="020B0502020202020204" pitchFamily="34" charset="0"/>
              </a:rPr>
              <a:t>》</a:t>
            </a:r>
            <a:r>
              <a:rPr lang="zh-CN" altLang="en-US" sz="2400" b="1" dirty="0">
                <a:latin typeface="微软雅黑" panose="020B0503020204020204" pitchFamily="34" charset="-122"/>
                <a:ea typeface="微软雅黑" panose="020B0503020204020204" pitchFamily="34" charset="-122"/>
                <a:sym typeface="Century Gothic" panose="020B0502020202020204" pitchFamily="34" charset="0"/>
              </a:rPr>
              <a:t>有关要求，经过需求整理、司局调研、专家研讨、学校考察、实测填报等环节，对学校（机构）代码、统计调查制度制度进行修订和完善</a:t>
            </a:r>
          </a:p>
        </p:txBody>
      </p:sp>
      <p:grpSp>
        <p:nvGrpSpPr>
          <p:cNvPr id="5" name="组合 4">
            <a:extLst>
              <a:ext uri="{FF2B5EF4-FFF2-40B4-BE49-F238E27FC236}">
                <a16:creationId xmlns:a16="http://schemas.microsoft.com/office/drawing/2014/main" id="{80DE2981-671B-4AB8-BBDE-BEADF9A61019}"/>
              </a:ext>
            </a:extLst>
          </p:cNvPr>
          <p:cNvGrpSpPr/>
          <p:nvPr/>
        </p:nvGrpSpPr>
        <p:grpSpPr>
          <a:xfrm>
            <a:off x="657437" y="2483722"/>
            <a:ext cx="898009" cy="904023"/>
            <a:chOff x="529962" y="2346737"/>
            <a:chExt cx="1144463" cy="1152128"/>
          </a:xfrm>
        </p:grpSpPr>
        <p:sp>
          <p:nvSpPr>
            <p:cNvPr id="23" name="îšļiḍé">
              <a:extLst>
                <a:ext uri="{FF2B5EF4-FFF2-40B4-BE49-F238E27FC236}">
                  <a16:creationId xmlns:a16="http://schemas.microsoft.com/office/drawing/2014/main" id="{4B7F74E1-9647-484A-AA20-C54541A64971}"/>
                </a:ext>
              </a:extLst>
            </p:cNvPr>
            <p:cNvSpPr/>
            <p:nvPr/>
          </p:nvSpPr>
          <p:spPr bwMode="auto">
            <a:xfrm flipH="1">
              <a:off x="529962" y="2346737"/>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bg1">
                <a:lumMod val="95000"/>
              </a:schemeClr>
            </a:solidFill>
            <a:ln w="19050">
              <a:noFill/>
              <a:round/>
              <a:headEnd/>
              <a:tailEnd/>
            </a:ln>
          </p:spPr>
          <p:txBody>
            <a:bodyPr rot="0" spcFirstLastPara="0" vert="horz" wrap="square" lIns="91440" tIns="45720" rIns="91440" bIns="45720" numCol="1" spcCol="0" rtlCol="0" fromWordArt="0" anchor="ctr" anchorCtr="1" forceAA="0" compatLnSpc="1">
              <a:prstTxWarp prst="textNoShape">
                <a:avLst/>
              </a:prstTxWarp>
              <a:normAutofit/>
            </a:bodyPr>
            <a:lstStyle/>
            <a:p>
              <a:pPr algn="ctr"/>
              <a:endParaRPr lang="zh-CN" altLang="en-US" sz="1050" b="1" dirty="0">
                <a:solidFill>
                  <a:schemeClr val="bg1">
                    <a:lumMod val="100000"/>
                  </a:schemeClr>
                </a:solidFill>
              </a:endParaRPr>
            </a:p>
          </p:txBody>
        </p:sp>
        <p:cxnSp>
          <p:nvCxnSpPr>
            <p:cNvPr id="24" name="直接连接符 23">
              <a:extLst>
                <a:ext uri="{FF2B5EF4-FFF2-40B4-BE49-F238E27FC236}">
                  <a16:creationId xmlns:a16="http://schemas.microsoft.com/office/drawing/2014/main" id="{8D0E7823-65E9-4CF6-A89F-ECB7BDA2298A}"/>
                </a:ext>
              </a:extLst>
            </p:cNvPr>
            <p:cNvCxnSpPr/>
            <p:nvPr/>
          </p:nvCxnSpPr>
          <p:spPr>
            <a:xfrm flipH="1">
              <a:off x="774325" y="2598765"/>
              <a:ext cx="900100" cy="90010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5" name="ïṩḷîḓè">
              <a:extLst>
                <a:ext uri="{FF2B5EF4-FFF2-40B4-BE49-F238E27FC236}">
                  <a16:creationId xmlns:a16="http://schemas.microsoft.com/office/drawing/2014/main" id="{A57632CD-DC78-45AA-87CF-0E9803658C10}"/>
                </a:ext>
              </a:extLst>
            </p:cNvPr>
            <p:cNvSpPr txBox="1"/>
            <p:nvPr/>
          </p:nvSpPr>
          <p:spPr>
            <a:xfrm>
              <a:off x="529962" y="2439856"/>
              <a:ext cx="828092" cy="713937"/>
            </a:xfrm>
            <a:prstGeom prst="rect">
              <a:avLst/>
            </a:prstGeom>
            <a:noFill/>
          </p:spPr>
          <p:txBody>
            <a:bodyPr wrap="square" rtlCol="0" anchor="ctr">
              <a:spAutoFit/>
            </a:bodyPr>
            <a:lstStyle/>
            <a:p>
              <a:pPr algn="ctr"/>
              <a:r>
                <a:rPr lang="en-US" altLang="zh-CN" sz="3200" dirty="0">
                  <a:solidFill>
                    <a:schemeClr val="accent1"/>
                  </a:solidFill>
                  <a:latin typeface="Impact" panose="020B0806030902050204" pitchFamily="34" charset="0"/>
                </a:rPr>
                <a:t>01</a:t>
              </a:r>
              <a:endParaRPr lang="zh-CN" altLang="en-US" sz="3200" dirty="0">
                <a:solidFill>
                  <a:schemeClr val="accent1"/>
                </a:solidFill>
                <a:latin typeface="Impact" panose="020B0806030902050204" pitchFamily="34" charset="0"/>
              </a:endParaRPr>
            </a:p>
          </p:txBody>
        </p:sp>
      </p:grpSp>
      <p:sp>
        <p:nvSpPr>
          <p:cNvPr id="26" name="îśľídè">
            <a:extLst>
              <a:ext uri="{FF2B5EF4-FFF2-40B4-BE49-F238E27FC236}">
                <a16:creationId xmlns:a16="http://schemas.microsoft.com/office/drawing/2014/main" id="{16D5F95F-B280-4840-B6E9-3061F64D1B64}"/>
              </a:ext>
            </a:extLst>
          </p:cNvPr>
          <p:cNvSpPr txBox="1"/>
          <p:nvPr/>
        </p:nvSpPr>
        <p:spPr bwMode="auto">
          <a:xfrm>
            <a:off x="1635835" y="2536414"/>
            <a:ext cx="3636251" cy="85133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zh-CN" altLang="en-US" sz="2400" b="1" dirty="0">
                <a:latin typeface="微软雅黑" panose="020B0503020204020204" pitchFamily="34" charset="-122"/>
                <a:ea typeface="微软雅黑" panose="020B0503020204020204" pitchFamily="34" charset="-122"/>
              </a:rPr>
              <a:t>围绕国家战略</a:t>
            </a:r>
          </a:p>
          <a:p>
            <a:pPr>
              <a:lnSpc>
                <a:spcPct val="150000"/>
              </a:lnSpc>
              <a:spcBef>
                <a:spcPct val="0"/>
              </a:spcBef>
            </a:pPr>
            <a:r>
              <a:rPr lang="zh-CN" altLang="en-US" dirty="0">
                <a:latin typeface="微软雅黑" panose="020B0503020204020204" pitchFamily="34" charset="-122"/>
                <a:ea typeface="微软雅黑" panose="020B0503020204020204" pitchFamily="34" charset="-122"/>
              </a:rPr>
              <a:t>港澳台单独统计</a:t>
            </a:r>
          </a:p>
        </p:txBody>
      </p:sp>
      <p:sp>
        <p:nvSpPr>
          <p:cNvPr id="36" name="íslîḓe">
            <a:extLst>
              <a:ext uri="{FF2B5EF4-FFF2-40B4-BE49-F238E27FC236}">
                <a16:creationId xmlns:a16="http://schemas.microsoft.com/office/drawing/2014/main" id="{F25D0EF5-4269-41D9-A6AF-BDB17496F9E2}"/>
              </a:ext>
            </a:extLst>
          </p:cNvPr>
          <p:cNvSpPr txBox="1"/>
          <p:nvPr/>
        </p:nvSpPr>
        <p:spPr bwMode="auto">
          <a:xfrm>
            <a:off x="1621087" y="3755216"/>
            <a:ext cx="3636251" cy="135995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zh-CN" altLang="en-US" sz="2400" b="1" dirty="0">
                <a:latin typeface="微软雅黑" panose="020B0503020204020204" pitchFamily="34" charset="-122"/>
                <a:ea typeface="微软雅黑" panose="020B0503020204020204" pitchFamily="34" charset="-122"/>
              </a:rPr>
              <a:t>教育工作需要</a:t>
            </a:r>
          </a:p>
          <a:p>
            <a:pPr>
              <a:lnSpc>
                <a:spcPct val="150000"/>
              </a:lnSpc>
              <a:spcBef>
                <a:spcPct val="0"/>
              </a:spcBef>
            </a:pPr>
            <a:r>
              <a:rPr lang="zh-CN" altLang="en-US" dirty="0">
                <a:latin typeface="微软雅黑" panose="020B0503020204020204" pitchFamily="34" charset="-122"/>
                <a:ea typeface="微软雅黑" panose="020B0503020204020204" pitchFamily="34" charset="-122"/>
              </a:rPr>
              <a:t>研究生、本科专项计划</a:t>
            </a:r>
            <a:endParaRPr lang="en-US" altLang="zh-CN"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dirty="0">
                <a:latin typeface="微软雅黑" panose="020B0503020204020204" pitchFamily="34" charset="-122"/>
                <a:ea typeface="微软雅黑" panose="020B0503020204020204" pitchFamily="34" charset="-122"/>
              </a:rPr>
              <a:t>特殊教育学校增加学前教育阶段</a:t>
            </a:r>
          </a:p>
        </p:txBody>
      </p:sp>
      <p:sp>
        <p:nvSpPr>
          <p:cNvPr id="42" name="ï$lîḍè">
            <a:extLst>
              <a:ext uri="{FF2B5EF4-FFF2-40B4-BE49-F238E27FC236}">
                <a16:creationId xmlns:a16="http://schemas.microsoft.com/office/drawing/2014/main" id="{04529CFA-7BA3-465B-92F0-E809CFDD230D}"/>
              </a:ext>
            </a:extLst>
          </p:cNvPr>
          <p:cNvSpPr txBox="1"/>
          <p:nvPr/>
        </p:nvSpPr>
        <p:spPr bwMode="auto">
          <a:xfrm>
            <a:off x="1635834" y="5276712"/>
            <a:ext cx="3636251" cy="8329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zh-CN" altLang="en-US" sz="2400" b="1" dirty="0">
                <a:latin typeface="微软雅黑" panose="020B0503020204020204" pitchFamily="34" charset="-122"/>
                <a:ea typeface="微软雅黑" panose="020B0503020204020204" pitchFamily="34" charset="-122"/>
              </a:rPr>
              <a:t>对接社会关切的热点难点</a:t>
            </a:r>
            <a:endParaRPr lang="en-US" altLang="zh-CN" sz="2400" b="1"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dirty="0">
                <a:latin typeface="微软雅黑" panose="020B0503020204020204" pitchFamily="34" charset="-122"/>
                <a:ea typeface="微软雅黑" panose="020B0503020204020204" pitchFamily="34" charset="-122"/>
              </a:rPr>
              <a:t>学前教育教师、学生变动</a:t>
            </a:r>
            <a:endParaRPr lang="zh-CN" altLang="en-US" b="1" dirty="0">
              <a:latin typeface="微软雅黑" panose="020B0503020204020204" pitchFamily="34" charset="-122"/>
              <a:ea typeface="微软雅黑" panose="020B0503020204020204" pitchFamily="34" charset="-122"/>
            </a:endParaRPr>
          </a:p>
        </p:txBody>
      </p:sp>
      <p:sp>
        <p:nvSpPr>
          <p:cNvPr id="48" name="ïŝliďê">
            <a:extLst>
              <a:ext uri="{FF2B5EF4-FFF2-40B4-BE49-F238E27FC236}">
                <a16:creationId xmlns:a16="http://schemas.microsoft.com/office/drawing/2014/main" id="{8EDDB7B3-273F-46B4-AED8-959B07CCFB4F}"/>
              </a:ext>
            </a:extLst>
          </p:cNvPr>
          <p:cNvSpPr txBox="1"/>
          <p:nvPr/>
        </p:nvSpPr>
        <p:spPr bwMode="auto">
          <a:xfrm>
            <a:off x="6199235" y="2596193"/>
            <a:ext cx="5982929" cy="11144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zh-CN" altLang="en-US" sz="2400" b="1" dirty="0">
                <a:latin typeface="微软雅黑" panose="020B0503020204020204" pitchFamily="34" charset="-122"/>
                <a:ea typeface="微软雅黑" panose="020B0503020204020204" pitchFamily="34" charset="-122"/>
              </a:rPr>
              <a:t>回应基层学校在填报数据过程中遇到的难点</a:t>
            </a:r>
            <a:endParaRPr lang="en-US" altLang="zh-CN" sz="2400" b="1"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dirty="0">
                <a:latin typeface="微软雅黑" panose="020B0503020204020204" pitchFamily="34" charset="-122"/>
                <a:ea typeface="微软雅黑" panose="020B0503020204020204" pitchFamily="34" charset="-122"/>
              </a:rPr>
              <a:t>进一步规范机构代码、编制人员指标解释</a:t>
            </a:r>
            <a:endParaRPr lang="en-US" altLang="zh-CN" dirty="0">
              <a:latin typeface="微软雅黑" panose="020B0503020204020204" pitchFamily="34" charset="-122"/>
              <a:ea typeface="微软雅黑" panose="020B0503020204020204" pitchFamily="34" charset="-122"/>
            </a:endParaRPr>
          </a:p>
        </p:txBody>
      </p:sp>
      <p:sp>
        <p:nvSpPr>
          <p:cNvPr id="53" name="is1îdé">
            <a:extLst>
              <a:ext uri="{FF2B5EF4-FFF2-40B4-BE49-F238E27FC236}">
                <a16:creationId xmlns:a16="http://schemas.microsoft.com/office/drawing/2014/main" id="{7160B833-86C0-4ADC-AE3B-4C4E4E4E7BA4}"/>
              </a:ext>
            </a:extLst>
          </p:cNvPr>
          <p:cNvSpPr txBox="1"/>
          <p:nvPr/>
        </p:nvSpPr>
        <p:spPr bwMode="auto">
          <a:xfrm>
            <a:off x="6199236" y="4571619"/>
            <a:ext cx="4184507" cy="7811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zh-CN" altLang="en-US" sz="2400" b="1" dirty="0">
                <a:latin typeface="微软雅黑" panose="020B0503020204020204" pitchFamily="34" charset="-122"/>
                <a:ea typeface="微软雅黑" panose="020B0503020204020204" pitchFamily="34" charset="-122"/>
              </a:rPr>
              <a:t>落实教育事业发展有关政策</a:t>
            </a:r>
            <a:endParaRPr lang="en-US" altLang="zh-CN" sz="2400" b="1"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dirty="0">
                <a:latin typeface="微软雅黑" panose="020B0503020204020204" pitchFamily="34" charset="-122"/>
                <a:ea typeface="微软雅黑" panose="020B0503020204020204" pitchFamily="34" charset="-122"/>
              </a:rPr>
              <a:t>中小学教师职称制度改革</a:t>
            </a:r>
            <a:endParaRPr lang="en-US" altLang="zh-CN" dirty="0">
              <a:latin typeface="微软雅黑" panose="020B0503020204020204" pitchFamily="34" charset="-122"/>
              <a:ea typeface="微软雅黑" panose="020B0503020204020204" pitchFamily="34" charset="-122"/>
            </a:endParaRPr>
          </a:p>
        </p:txBody>
      </p:sp>
      <p:grpSp>
        <p:nvGrpSpPr>
          <p:cNvPr id="54" name="组合 53">
            <a:extLst>
              <a:ext uri="{FF2B5EF4-FFF2-40B4-BE49-F238E27FC236}">
                <a16:creationId xmlns:a16="http://schemas.microsoft.com/office/drawing/2014/main" id="{CFBFFCE0-F199-4F29-BD6C-C45AE2390D44}"/>
              </a:ext>
            </a:extLst>
          </p:cNvPr>
          <p:cNvGrpSpPr/>
          <p:nvPr/>
        </p:nvGrpSpPr>
        <p:grpSpPr>
          <a:xfrm>
            <a:off x="611869" y="3801107"/>
            <a:ext cx="898009" cy="904023"/>
            <a:chOff x="529962" y="2346737"/>
            <a:chExt cx="1144463" cy="1152128"/>
          </a:xfrm>
        </p:grpSpPr>
        <p:sp>
          <p:nvSpPr>
            <p:cNvPr id="55" name="îšļiḍé">
              <a:extLst>
                <a:ext uri="{FF2B5EF4-FFF2-40B4-BE49-F238E27FC236}">
                  <a16:creationId xmlns:a16="http://schemas.microsoft.com/office/drawing/2014/main" id="{9677C921-EAE0-4717-A5C7-506715697ADD}"/>
                </a:ext>
              </a:extLst>
            </p:cNvPr>
            <p:cNvSpPr/>
            <p:nvPr/>
          </p:nvSpPr>
          <p:spPr bwMode="auto">
            <a:xfrm flipH="1">
              <a:off x="529962" y="2346737"/>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bg1">
                <a:lumMod val="95000"/>
              </a:schemeClr>
            </a:solidFill>
            <a:ln w="19050">
              <a:noFill/>
              <a:round/>
              <a:headEnd/>
              <a:tailEnd/>
            </a:ln>
          </p:spPr>
          <p:txBody>
            <a:bodyPr rot="0" spcFirstLastPara="0" vert="horz" wrap="square" lIns="91440" tIns="45720" rIns="91440" bIns="45720" numCol="1" spcCol="0" rtlCol="0" fromWordArt="0" anchor="ctr" anchorCtr="1" forceAA="0" compatLnSpc="1">
              <a:prstTxWarp prst="textNoShape">
                <a:avLst/>
              </a:prstTxWarp>
              <a:normAutofit/>
            </a:bodyPr>
            <a:lstStyle/>
            <a:p>
              <a:pPr algn="ctr"/>
              <a:endParaRPr lang="zh-CN" altLang="en-US" sz="1050" b="1" dirty="0">
                <a:solidFill>
                  <a:schemeClr val="bg1">
                    <a:lumMod val="100000"/>
                  </a:schemeClr>
                </a:solidFill>
              </a:endParaRPr>
            </a:p>
          </p:txBody>
        </p:sp>
        <p:cxnSp>
          <p:nvCxnSpPr>
            <p:cNvPr id="56" name="直接连接符 55">
              <a:extLst>
                <a:ext uri="{FF2B5EF4-FFF2-40B4-BE49-F238E27FC236}">
                  <a16:creationId xmlns:a16="http://schemas.microsoft.com/office/drawing/2014/main" id="{8648B98D-B592-4933-867F-AFA20B31A8C4}"/>
                </a:ext>
              </a:extLst>
            </p:cNvPr>
            <p:cNvCxnSpPr/>
            <p:nvPr/>
          </p:nvCxnSpPr>
          <p:spPr>
            <a:xfrm flipH="1">
              <a:off x="774325" y="2598765"/>
              <a:ext cx="900100" cy="90010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7" name="ïṩḷîḓè">
              <a:extLst>
                <a:ext uri="{FF2B5EF4-FFF2-40B4-BE49-F238E27FC236}">
                  <a16:creationId xmlns:a16="http://schemas.microsoft.com/office/drawing/2014/main" id="{74DE0CE9-9194-4911-9BDC-73412E7F319B}"/>
                </a:ext>
              </a:extLst>
            </p:cNvPr>
            <p:cNvSpPr txBox="1"/>
            <p:nvPr/>
          </p:nvSpPr>
          <p:spPr>
            <a:xfrm>
              <a:off x="529962" y="2424193"/>
              <a:ext cx="828092" cy="745264"/>
            </a:xfrm>
            <a:prstGeom prst="rect">
              <a:avLst/>
            </a:prstGeom>
            <a:noFill/>
          </p:spPr>
          <p:txBody>
            <a:bodyPr wrap="square" rtlCol="0" anchor="ctr">
              <a:spAutoFit/>
            </a:bodyPr>
            <a:lstStyle/>
            <a:p>
              <a:pPr algn="ctr"/>
              <a:r>
                <a:rPr lang="en-US" altLang="zh-CN" sz="3200" dirty="0">
                  <a:solidFill>
                    <a:schemeClr val="accent1"/>
                  </a:solidFill>
                  <a:latin typeface="Impact" panose="020B0806030902050204" pitchFamily="34" charset="0"/>
                </a:rPr>
                <a:t>02</a:t>
              </a:r>
              <a:endParaRPr lang="zh-CN" altLang="en-US" sz="3200" dirty="0">
                <a:solidFill>
                  <a:schemeClr val="accent1"/>
                </a:solidFill>
                <a:latin typeface="Impact" panose="020B0806030902050204" pitchFamily="34" charset="0"/>
              </a:endParaRPr>
            </a:p>
          </p:txBody>
        </p:sp>
      </p:grpSp>
      <p:grpSp>
        <p:nvGrpSpPr>
          <p:cNvPr id="58" name="组合 57">
            <a:extLst>
              <a:ext uri="{FF2B5EF4-FFF2-40B4-BE49-F238E27FC236}">
                <a16:creationId xmlns:a16="http://schemas.microsoft.com/office/drawing/2014/main" id="{036AB140-5F23-4388-8C7F-0B4A89A33AC5}"/>
              </a:ext>
            </a:extLst>
          </p:cNvPr>
          <p:cNvGrpSpPr/>
          <p:nvPr/>
        </p:nvGrpSpPr>
        <p:grpSpPr>
          <a:xfrm>
            <a:off x="657437" y="5257843"/>
            <a:ext cx="898009" cy="904023"/>
            <a:chOff x="529962" y="2346737"/>
            <a:chExt cx="1144463" cy="1152128"/>
          </a:xfrm>
        </p:grpSpPr>
        <p:sp>
          <p:nvSpPr>
            <p:cNvPr id="59" name="îšļiḍé">
              <a:extLst>
                <a:ext uri="{FF2B5EF4-FFF2-40B4-BE49-F238E27FC236}">
                  <a16:creationId xmlns:a16="http://schemas.microsoft.com/office/drawing/2014/main" id="{BA05AB07-E68D-4F5E-A3A6-63DF3002BF94}"/>
                </a:ext>
              </a:extLst>
            </p:cNvPr>
            <p:cNvSpPr/>
            <p:nvPr/>
          </p:nvSpPr>
          <p:spPr bwMode="auto">
            <a:xfrm flipH="1">
              <a:off x="529962" y="2346737"/>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bg1">
                <a:lumMod val="95000"/>
              </a:schemeClr>
            </a:solidFill>
            <a:ln w="19050">
              <a:noFill/>
              <a:round/>
              <a:headEnd/>
              <a:tailEnd/>
            </a:ln>
          </p:spPr>
          <p:txBody>
            <a:bodyPr rot="0" spcFirstLastPara="0" vert="horz" wrap="square" lIns="91440" tIns="45720" rIns="91440" bIns="45720" numCol="1" spcCol="0" rtlCol="0" fromWordArt="0" anchor="ctr" anchorCtr="1" forceAA="0" compatLnSpc="1">
              <a:prstTxWarp prst="textNoShape">
                <a:avLst/>
              </a:prstTxWarp>
              <a:normAutofit/>
            </a:bodyPr>
            <a:lstStyle/>
            <a:p>
              <a:pPr algn="ctr"/>
              <a:endParaRPr lang="zh-CN" altLang="en-US" sz="1050" b="1" dirty="0">
                <a:solidFill>
                  <a:schemeClr val="bg1">
                    <a:lumMod val="100000"/>
                  </a:schemeClr>
                </a:solidFill>
              </a:endParaRPr>
            </a:p>
          </p:txBody>
        </p:sp>
        <p:cxnSp>
          <p:nvCxnSpPr>
            <p:cNvPr id="60" name="直接连接符 59">
              <a:extLst>
                <a:ext uri="{FF2B5EF4-FFF2-40B4-BE49-F238E27FC236}">
                  <a16:creationId xmlns:a16="http://schemas.microsoft.com/office/drawing/2014/main" id="{E92A2F1A-DE2B-4502-9511-C09B7FD474E6}"/>
                </a:ext>
              </a:extLst>
            </p:cNvPr>
            <p:cNvCxnSpPr/>
            <p:nvPr/>
          </p:nvCxnSpPr>
          <p:spPr>
            <a:xfrm flipH="1">
              <a:off x="774325" y="2598765"/>
              <a:ext cx="900100" cy="90010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1" name="ïṩḷîḓè">
              <a:extLst>
                <a:ext uri="{FF2B5EF4-FFF2-40B4-BE49-F238E27FC236}">
                  <a16:creationId xmlns:a16="http://schemas.microsoft.com/office/drawing/2014/main" id="{DB18BC5E-9908-4E7E-8310-466DEEE2F872}"/>
                </a:ext>
              </a:extLst>
            </p:cNvPr>
            <p:cNvSpPr txBox="1"/>
            <p:nvPr/>
          </p:nvSpPr>
          <p:spPr>
            <a:xfrm>
              <a:off x="529962" y="2424193"/>
              <a:ext cx="828092" cy="745264"/>
            </a:xfrm>
            <a:prstGeom prst="rect">
              <a:avLst/>
            </a:prstGeom>
            <a:noFill/>
          </p:spPr>
          <p:txBody>
            <a:bodyPr wrap="square" rtlCol="0" anchor="ctr">
              <a:spAutoFit/>
            </a:bodyPr>
            <a:lstStyle/>
            <a:p>
              <a:pPr algn="ctr"/>
              <a:r>
                <a:rPr lang="en-US" altLang="zh-CN" sz="3200" dirty="0">
                  <a:solidFill>
                    <a:schemeClr val="accent1"/>
                  </a:solidFill>
                  <a:latin typeface="Impact" panose="020B0806030902050204" pitchFamily="34" charset="0"/>
                </a:rPr>
                <a:t>03</a:t>
              </a:r>
              <a:endParaRPr lang="zh-CN" altLang="en-US" sz="3200" dirty="0">
                <a:solidFill>
                  <a:schemeClr val="accent1"/>
                </a:solidFill>
                <a:latin typeface="Impact" panose="020B0806030902050204" pitchFamily="34" charset="0"/>
              </a:endParaRPr>
            </a:p>
          </p:txBody>
        </p:sp>
      </p:grpSp>
      <p:grpSp>
        <p:nvGrpSpPr>
          <p:cNvPr id="62" name="组合 61">
            <a:extLst>
              <a:ext uri="{FF2B5EF4-FFF2-40B4-BE49-F238E27FC236}">
                <a16:creationId xmlns:a16="http://schemas.microsoft.com/office/drawing/2014/main" id="{9938942D-25BA-439A-9D4B-54B5D951E08B}"/>
              </a:ext>
            </a:extLst>
          </p:cNvPr>
          <p:cNvGrpSpPr/>
          <p:nvPr/>
        </p:nvGrpSpPr>
        <p:grpSpPr>
          <a:xfrm>
            <a:off x="5109486" y="2663055"/>
            <a:ext cx="898009" cy="904023"/>
            <a:chOff x="529962" y="2346737"/>
            <a:chExt cx="1144463" cy="1152128"/>
          </a:xfrm>
        </p:grpSpPr>
        <p:sp>
          <p:nvSpPr>
            <p:cNvPr id="63" name="îšļiḍé">
              <a:extLst>
                <a:ext uri="{FF2B5EF4-FFF2-40B4-BE49-F238E27FC236}">
                  <a16:creationId xmlns:a16="http://schemas.microsoft.com/office/drawing/2014/main" id="{3AEA1898-4E2A-429C-B79C-EBA89B5E55AE}"/>
                </a:ext>
              </a:extLst>
            </p:cNvPr>
            <p:cNvSpPr/>
            <p:nvPr/>
          </p:nvSpPr>
          <p:spPr bwMode="auto">
            <a:xfrm flipH="1">
              <a:off x="529962" y="2346737"/>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bg1">
                <a:lumMod val="95000"/>
              </a:schemeClr>
            </a:solidFill>
            <a:ln w="19050">
              <a:noFill/>
              <a:round/>
              <a:headEnd/>
              <a:tailEnd/>
            </a:ln>
          </p:spPr>
          <p:txBody>
            <a:bodyPr rot="0" spcFirstLastPara="0" vert="horz" wrap="square" lIns="91440" tIns="45720" rIns="91440" bIns="45720" numCol="1" spcCol="0" rtlCol="0" fromWordArt="0" anchor="ctr" anchorCtr="1" forceAA="0" compatLnSpc="1">
              <a:prstTxWarp prst="textNoShape">
                <a:avLst/>
              </a:prstTxWarp>
              <a:normAutofit/>
            </a:bodyPr>
            <a:lstStyle/>
            <a:p>
              <a:pPr algn="ctr"/>
              <a:endParaRPr lang="zh-CN" altLang="en-US" sz="1050" b="1" dirty="0">
                <a:solidFill>
                  <a:schemeClr val="bg1">
                    <a:lumMod val="100000"/>
                  </a:schemeClr>
                </a:solidFill>
              </a:endParaRPr>
            </a:p>
          </p:txBody>
        </p:sp>
        <p:cxnSp>
          <p:nvCxnSpPr>
            <p:cNvPr id="64" name="直接连接符 63">
              <a:extLst>
                <a:ext uri="{FF2B5EF4-FFF2-40B4-BE49-F238E27FC236}">
                  <a16:creationId xmlns:a16="http://schemas.microsoft.com/office/drawing/2014/main" id="{6C4B5072-B59F-4259-8D79-D6B018F87FAA}"/>
                </a:ext>
              </a:extLst>
            </p:cNvPr>
            <p:cNvCxnSpPr/>
            <p:nvPr/>
          </p:nvCxnSpPr>
          <p:spPr>
            <a:xfrm flipH="1">
              <a:off x="774325" y="2598765"/>
              <a:ext cx="900100" cy="90010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5" name="ïṩḷîḓè">
              <a:extLst>
                <a:ext uri="{FF2B5EF4-FFF2-40B4-BE49-F238E27FC236}">
                  <a16:creationId xmlns:a16="http://schemas.microsoft.com/office/drawing/2014/main" id="{291A8839-362B-4ABD-95EE-6E4125B57299}"/>
                </a:ext>
              </a:extLst>
            </p:cNvPr>
            <p:cNvSpPr txBox="1"/>
            <p:nvPr/>
          </p:nvSpPr>
          <p:spPr>
            <a:xfrm>
              <a:off x="529962" y="2424193"/>
              <a:ext cx="828092" cy="745264"/>
            </a:xfrm>
            <a:prstGeom prst="rect">
              <a:avLst/>
            </a:prstGeom>
            <a:noFill/>
          </p:spPr>
          <p:txBody>
            <a:bodyPr wrap="square" rtlCol="0" anchor="ctr">
              <a:spAutoFit/>
            </a:bodyPr>
            <a:lstStyle/>
            <a:p>
              <a:pPr algn="ctr"/>
              <a:r>
                <a:rPr lang="en-US" altLang="zh-CN" sz="3200" dirty="0">
                  <a:solidFill>
                    <a:schemeClr val="accent1"/>
                  </a:solidFill>
                  <a:latin typeface="Impact" panose="020B0806030902050204" pitchFamily="34" charset="0"/>
                </a:rPr>
                <a:t>04</a:t>
              </a:r>
              <a:endParaRPr lang="zh-CN" altLang="en-US" sz="3200" dirty="0">
                <a:solidFill>
                  <a:schemeClr val="accent1"/>
                </a:solidFill>
                <a:latin typeface="Impact" panose="020B0806030902050204" pitchFamily="34" charset="0"/>
              </a:endParaRPr>
            </a:p>
          </p:txBody>
        </p:sp>
      </p:grpSp>
      <p:grpSp>
        <p:nvGrpSpPr>
          <p:cNvPr id="66" name="组合 65">
            <a:extLst>
              <a:ext uri="{FF2B5EF4-FFF2-40B4-BE49-F238E27FC236}">
                <a16:creationId xmlns:a16="http://schemas.microsoft.com/office/drawing/2014/main" id="{DAF20EA6-4039-45B1-918D-3A92A712F139}"/>
              </a:ext>
            </a:extLst>
          </p:cNvPr>
          <p:cNvGrpSpPr/>
          <p:nvPr/>
        </p:nvGrpSpPr>
        <p:grpSpPr>
          <a:xfrm>
            <a:off x="5109486" y="4510843"/>
            <a:ext cx="898009" cy="904023"/>
            <a:chOff x="529962" y="2346737"/>
            <a:chExt cx="1144463" cy="1152128"/>
          </a:xfrm>
        </p:grpSpPr>
        <p:sp>
          <p:nvSpPr>
            <p:cNvPr id="67" name="îšļiḍé">
              <a:extLst>
                <a:ext uri="{FF2B5EF4-FFF2-40B4-BE49-F238E27FC236}">
                  <a16:creationId xmlns:a16="http://schemas.microsoft.com/office/drawing/2014/main" id="{7A420A80-BD78-4BDD-9431-7242F35128DD}"/>
                </a:ext>
              </a:extLst>
            </p:cNvPr>
            <p:cNvSpPr/>
            <p:nvPr/>
          </p:nvSpPr>
          <p:spPr bwMode="auto">
            <a:xfrm flipH="1">
              <a:off x="529962" y="2346737"/>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bg1">
                <a:lumMod val="95000"/>
              </a:schemeClr>
            </a:solidFill>
            <a:ln w="19050">
              <a:noFill/>
              <a:round/>
              <a:headEnd/>
              <a:tailEnd/>
            </a:ln>
          </p:spPr>
          <p:txBody>
            <a:bodyPr rot="0" spcFirstLastPara="0" vert="horz" wrap="square" lIns="91440" tIns="45720" rIns="91440" bIns="45720" numCol="1" spcCol="0" rtlCol="0" fromWordArt="0" anchor="ctr" anchorCtr="1" forceAA="0" compatLnSpc="1">
              <a:prstTxWarp prst="textNoShape">
                <a:avLst/>
              </a:prstTxWarp>
              <a:normAutofit/>
            </a:bodyPr>
            <a:lstStyle/>
            <a:p>
              <a:pPr algn="ctr"/>
              <a:endParaRPr lang="zh-CN" altLang="en-US" sz="1050" b="1" dirty="0">
                <a:solidFill>
                  <a:schemeClr val="bg1">
                    <a:lumMod val="100000"/>
                  </a:schemeClr>
                </a:solidFill>
              </a:endParaRPr>
            </a:p>
          </p:txBody>
        </p:sp>
        <p:cxnSp>
          <p:nvCxnSpPr>
            <p:cNvPr id="68" name="直接连接符 67">
              <a:extLst>
                <a:ext uri="{FF2B5EF4-FFF2-40B4-BE49-F238E27FC236}">
                  <a16:creationId xmlns:a16="http://schemas.microsoft.com/office/drawing/2014/main" id="{6B12D571-B68B-48CB-BD01-72DFC30BB73D}"/>
                </a:ext>
              </a:extLst>
            </p:cNvPr>
            <p:cNvCxnSpPr/>
            <p:nvPr/>
          </p:nvCxnSpPr>
          <p:spPr>
            <a:xfrm flipH="1">
              <a:off x="774325" y="2598765"/>
              <a:ext cx="900100" cy="90010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9" name="ïṩḷîḓè">
              <a:extLst>
                <a:ext uri="{FF2B5EF4-FFF2-40B4-BE49-F238E27FC236}">
                  <a16:creationId xmlns:a16="http://schemas.microsoft.com/office/drawing/2014/main" id="{288862DE-EC89-40B8-98AD-BA8080478AAA}"/>
                </a:ext>
              </a:extLst>
            </p:cNvPr>
            <p:cNvSpPr txBox="1"/>
            <p:nvPr/>
          </p:nvSpPr>
          <p:spPr>
            <a:xfrm>
              <a:off x="529962" y="2424193"/>
              <a:ext cx="828092" cy="745264"/>
            </a:xfrm>
            <a:prstGeom prst="rect">
              <a:avLst/>
            </a:prstGeom>
            <a:noFill/>
          </p:spPr>
          <p:txBody>
            <a:bodyPr wrap="square" rtlCol="0" anchor="ctr">
              <a:spAutoFit/>
            </a:bodyPr>
            <a:lstStyle/>
            <a:p>
              <a:pPr algn="ctr"/>
              <a:r>
                <a:rPr lang="en-US" altLang="zh-CN" sz="3200" dirty="0">
                  <a:solidFill>
                    <a:schemeClr val="accent1"/>
                  </a:solidFill>
                  <a:latin typeface="Impact" panose="020B0806030902050204" pitchFamily="34" charset="0"/>
                </a:rPr>
                <a:t>05</a:t>
              </a:r>
              <a:endParaRPr lang="zh-CN" altLang="en-US" sz="3200" dirty="0">
                <a:solidFill>
                  <a:schemeClr val="accent1"/>
                </a:solidFill>
                <a:latin typeface="Impact" panose="020B0806030902050204" pitchFamily="34" charset="0"/>
              </a:endParaRPr>
            </a:p>
          </p:txBody>
        </p:sp>
      </p:grpSp>
    </p:spTree>
    <p:extLst>
      <p:ext uri="{BB962C8B-B14F-4D97-AF65-F5344CB8AC3E}">
        <p14:creationId xmlns:p14="http://schemas.microsoft.com/office/powerpoint/2010/main" val="2341770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3410037" y="1649603"/>
            <a:ext cx="8781963" cy="1871903"/>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TextBox 10">
            <a:extLst>
              <a:ext uri="{FF2B5EF4-FFF2-40B4-BE49-F238E27FC236}">
                <a16:creationId xmlns:a16="http://schemas.microsoft.com/office/drawing/2014/main" id="{1189AFC6-5FBC-4560-B26D-28A4872F97F1}"/>
              </a:ext>
            </a:extLst>
          </p:cNvPr>
          <p:cNvSpPr txBox="1"/>
          <p:nvPr/>
        </p:nvSpPr>
        <p:spPr>
          <a:xfrm>
            <a:off x="1429449" y="2585554"/>
            <a:ext cx="7473251" cy="1446550"/>
          </a:xfrm>
          <a:prstGeom prst="rect">
            <a:avLst/>
          </a:prstGeom>
          <a:noFill/>
        </p:spPr>
        <p:txBody>
          <a:bodyPr wrap="square" rtlCol="0">
            <a:spAutoFit/>
          </a:bodyPr>
          <a:lstStyle/>
          <a:p>
            <a:pPr algn="ctr"/>
            <a:r>
              <a:rPr lang="zh-CN" altLang="en-US" sz="8800" i="1" dirty="0">
                <a:solidFill>
                  <a:schemeClr val="bg1"/>
                </a:solidFill>
                <a:latin typeface="Century Gothic" panose="020B0502020202020204" pitchFamily="34" charset="0"/>
                <a:cs typeface="+mn-ea"/>
                <a:sym typeface="+mn-lt"/>
              </a:rPr>
              <a:t>基础教育</a:t>
            </a:r>
          </a:p>
        </p:txBody>
      </p:sp>
      <p:sp>
        <p:nvSpPr>
          <p:cNvPr id="14" name="矩形 20">
            <a:extLst>
              <a:ext uri="{FF2B5EF4-FFF2-40B4-BE49-F238E27FC236}">
                <a16:creationId xmlns:a16="http://schemas.microsoft.com/office/drawing/2014/main" id="{EFE1FAF6-ECDC-494C-9C43-777FFC9D8E10}"/>
              </a:ext>
            </a:extLst>
          </p:cNvPr>
          <p:cNvSpPr/>
          <p:nvPr/>
        </p:nvSpPr>
        <p:spPr>
          <a:xfrm>
            <a:off x="10946656" y="2093452"/>
            <a:ext cx="596045" cy="984205"/>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10054090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年教育事业统计调查制度</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7" name="文本框 6">
            <a:extLst>
              <a:ext uri="{FF2B5EF4-FFF2-40B4-BE49-F238E27FC236}">
                <a16:creationId xmlns:a16="http://schemas.microsoft.com/office/drawing/2014/main" id="{C5F89FA1-901E-4BA8-83DF-14BAEA3FBF77}"/>
              </a:ext>
            </a:extLst>
          </p:cNvPr>
          <p:cNvSpPr txBox="1"/>
          <p:nvPr/>
        </p:nvSpPr>
        <p:spPr>
          <a:xfrm>
            <a:off x="547380" y="1574015"/>
            <a:ext cx="11090276" cy="2120902"/>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中华人民共和国教育部令</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第</a:t>
            </a:r>
            <a:r>
              <a:rPr lang="en-US" altLang="zh-CN" dirty="0">
                <a:latin typeface="微软雅黑" panose="020B0503020204020204" pitchFamily="34" charset="-122"/>
                <a:ea typeface="微软雅黑" panose="020B0503020204020204" pitchFamily="34" charset="-122"/>
              </a:rPr>
              <a:t>39</a:t>
            </a:r>
            <a:r>
              <a:rPr lang="zh-CN" altLang="en-US" dirty="0">
                <a:latin typeface="微软雅黑" panose="020B0503020204020204" pitchFamily="34" charset="-122"/>
                <a:ea typeface="微软雅黑" panose="020B0503020204020204" pitchFamily="34" charset="-122"/>
              </a:rPr>
              <a:t>号</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新</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幼儿园工作规程</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已经</a:t>
            </a:r>
            <a:r>
              <a:rPr lang="en-US" altLang="zh-CN" dirty="0">
                <a:latin typeface="微软雅黑" panose="020B0503020204020204" pitchFamily="34" charset="-122"/>
                <a:ea typeface="微软雅黑" panose="020B0503020204020204" pitchFamily="34" charset="-122"/>
              </a:rPr>
              <a:t>2015</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14</a:t>
            </a:r>
            <a:r>
              <a:rPr lang="zh-CN" altLang="en-US" dirty="0">
                <a:latin typeface="微软雅黑" panose="020B0503020204020204" pitchFamily="34" charset="-122"/>
                <a:ea typeface="微软雅黑" panose="020B0503020204020204" pitchFamily="34" charset="-122"/>
              </a:rPr>
              <a:t>日第</a:t>
            </a:r>
            <a:r>
              <a:rPr lang="en-US" altLang="zh-CN" dirty="0">
                <a:latin typeface="微软雅黑" panose="020B0503020204020204" pitchFamily="34" charset="-122"/>
                <a:ea typeface="微软雅黑" panose="020B0503020204020204" pitchFamily="34" charset="-122"/>
              </a:rPr>
              <a:t>48</a:t>
            </a:r>
            <a:r>
              <a:rPr lang="zh-CN" altLang="en-US" dirty="0">
                <a:latin typeface="微软雅黑" panose="020B0503020204020204" pitchFamily="34" charset="-122"/>
                <a:ea typeface="微软雅黑" panose="020B0503020204020204" pitchFamily="34" charset="-122"/>
              </a:rPr>
              <a:t>次部长办公会议审议通过，现予公布，自</a:t>
            </a:r>
            <a:r>
              <a:rPr lang="en-US" altLang="zh-CN" dirty="0">
                <a:latin typeface="微软雅黑" panose="020B0503020204020204" pitchFamily="34" charset="-122"/>
                <a:ea typeface="微软雅黑" panose="020B0503020204020204" pitchFamily="34" charset="-122"/>
              </a:rPr>
              <a:t>2016</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日起施行。</a:t>
            </a:r>
            <a:endParaRPr lang="en-US" altLang="zh-CN" dirty="0">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solidFill>
                  <a:srgbClr val="C00000"/>
                </a:solidFill>
                <a:latin typeface="微软雅黑" panose="020B0503020204020204" pitchFamily="34" charset="-122"/>
                <a:ea typeface="微软雅黑" panose="020B0503020204020204" pitchFamily="34" charset="-122"/>
              </a:rPr>
              <a:t>第三十八条</a:t>
            </a:r>
            <a:r>
              <a:rPr lang="zh-CN" altLang="en-US" dirty="0">
                <a:latin typeface="微软雅黑" panose="020B0503020204020204" pitchFamily="34" charset="-122"/>
                <a:ea typeface="微软雅黑" panose="020B0503020204020204" pitchFamily="34" charset="-122"/>
              </a:rPr>
              <a:t>　幼儿园按照国家相关规定设园长、副园长、教师、保育员、卫生保健人员、炊事员和其他工作人员等岗位，配足配齐教职工。</a:t>
            </a:r>
            <a:endParaRPr lang="en-US" altLang="zh-CN"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en-US" dirty="0">
                <a:latin typeface="黑体" panose="02010609060101010101" pitchFamily="49" charset="-122"/>
                <a:ea typeface="黑体" panose="02010609060101010101" pitchFamily="49" charset="-122"/>
                <a:sym typeface="Century Gothic" panose="020B0502020202020204" pitchFamily="34" charset="0"/>
              </a:rPr>
              <a:t>幼儿园教职工分类中，将“保健医”改为“卫生保健人员”</a:t>
            </a:r>
          </a:p>
        </p:txBody>
      </p:sp>
      <p:sp>
        <p:nvSpPr>
          <p:cNvPr id="18" name="文本框 17">
            <a:extLst>
              <a:ext uri="{FF2B5EF4-FFF2-40B4-BE49-F238E27FC236}">
                <a16:creationId xmlns:a16="http://schemas.microsoft.com/office/drawing/2014/main" id="{90848E22-1E7D-4EE4-9A14-3A522639BCC1}"/>
              </a:ext>
            </a:extLst>
          </p:cNvPr>
          <p:cNvSpPr txBox="1"/>
          <p:nvPr/>
        </p:nvSpPr>
        <p:spPr>
          <a:xfrm>
            <a:off x="557631" y="3969594"/>
            <a:ext cx="11090276" cy="2031325"/>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指标解释</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卫生保健人员是指在幼儿园（幼儿班）中从事幼儿医护工作的人员。幼儿园卫生保健人员中，医师应当取得卫生行政部门颁发的</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医师执业证书</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；护士应当取得</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护士执业证书</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；保健员应当具有高中毕业以上学历，并经过当地妇幼保健机构组织的卫生保健专业知识培训。</a:t>
            </a:r>
          </a:p>
          <a:p>
            <a:pPr lvl="1"/>
            <a:endParaRPr lang="en-US" altLang="zh-CN" dirty="0"/>
          </a:p>
        </p:txBody>
      </p:sp>
    </p:spTree>
    <p:extLst>
      <p:ext uri="{BB962C8B-B14F-4D97-AF65-F5344CB8AC3E}">
        <p14:creationId xmlns:p14="http://schemas.microsoft.com/office/powerpoint/2010/main" val="7346235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年教育事业统计调查制度</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en-US" dirty="0">
                <a:latin typeface="黑体" panose="02010609060101010101" pitchFamily="49" charset="-122"/>
                <a:ea typeface="黑体" panose="02010609060101010101" pitchFamily="49" charset="-122"/>
                <a:sym typeface="Century Gothic" panose="020B0502020202020204" pitchFamily="34" charset="0"/>
              </a:rPr>
              <a:t>幼儿园教职工分类中，将“保健医”改为“卫生保健人员”</a:t>
            </a:r>
          </a:p>
        </p:txBody>
      </p:sp>
      <p:sp>
        <p:nvSpPr>
          <p:cNvPr id="16" name="文本框 15">
            <a:extLst>
              <a:ext uri="{FF2B5EF4-FFF2-40B4-BE49-F238E27FC236}">
                <a16:creationId xmlns:a16="http://schemas.microsoft.com/office/drawing/2014/main" id="{33652504-80DB-464B-ACC3-BC9D65E648AC}"/>
              </a:ext>
            </a:extLst>
          </p:cNvPr>
          <p:cNvSpPr txBox="1"/>
          <p:nvPr/>
        </p:nvSpPr>
        <p:spPr>
          <a:xfrm>
            <a:off x="529962" y="1628775"/>
            <a:ext cx="11090276" cy="1289905"/>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1</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1</a:t>
            </a:r>
            <a:r>
              <a:rPr lang="zh-CN" altLang="en-US" dirty="0">
                <a:solidFill>
                  <a:srgbClr val="0F6D9E"/>
                </a:solidFill>
                <a:latin typeface="微软雅黑" panose="020B0503020204020204" pitchFamily="34" charset="-122"/>
                <a:ea typeface="微软雅黑" panose="020B0503020204020204" pitchFamily="34" charset="-122"/>
              </a:rPr>
              <a:t>张）</a:t>
            </a:r>
          </a:p>
          <a:p>
            <a:pPr marL="742950" lvl="1" indent="-285750">
              <a:lnSpc>
                <a:spcPct val="150000"/>
              </a:lnSpc>
              <a:buFont typeface="Wingdings" panose="05000000000000000000" pitchFamily="2" charset="2"/>
              <a:buChar char="u"/>
            </a:pPr>
            <a:r>
              <a:rPr lang="zh-CN" altLang="en-US" dirty="0">
                <a:solidFill>
                  <a:srgbClr val="4472C4"/>
                </a:solidFill>
                <a:latin typeface="微软雅黑" panose="020B0503020204020204" pitchFamily="34" charset="-122"/>
                <a:ea typeface="微软雅黑" panose="020B0503020204020204" pitchFamily="34" charset="-122"/>
              </a:rPr>
              <a:t>基表：基础基</a:t>
            </a:r>
            <a:r>
              <a:rPr lang="en-US" altLang="zh-CN" dirty="0">
                <a:solidFill>
                  <a:srgbClr val="4472C4"/>
                </a:solidFill>
                <a:latin typeface="微软雅黑" panose="020B0503020204020204" pitchFamily="34" charset="-122"/>
                <a:ea typeface="微软雅黑" panose="020B0503020204020204" pitchFamily="34" charset="-122"/>
              </a:rPr>
              <a:t>411 </a:t>
            </a:r>
            <a:r>
              <a:rPr lang="zh-CN" altLang="en-US" dirty="0">
                <a:solidFill>
                  <a:srgbClr val="4472C4"/>
                </a:solidFill>
                <a:latin typeface="微软雅黑" panose="020B0503020204020204" pitchFamily="34" charset="-122"/>
                <a:ea typeface="微软雅黑" panose="020B0503020204020204" pitchFamily="34" charset="-122"/>
              </a:rPr>
              <a:t>幼儿园教职工</a:t>
            </a:r>
          </a:p>
          <a:p>
            <a:pPr marL="742950" lvl="1" indent="-285750">
              <a:lnSpc>
                <a:spcPct val="150000"/>
              </a:lnSpc>
              <a:buFont typeface="Wingdings" panose="05000000000000000000" pitchFamily="2" charset="2"/>
              <a:buChar char="u"/>
            </a:pPr>
            <a:r>
              <a:rPr lang="zh-CN" altLang="en-US" dirty="0">
                <a:solidFill>
                  <a:schemeClr val="accent2">
                    <a:lumMod val="75000"/>
                  </a:schemeClr>
                </a:solidFill>
                <a:latin typeface="微软雅黑" panose="020B0503020204020204" pitchFamily="34" charset="-122"/>
                <a:ea typeface="微软雅黑" panose="020B0503020204020204" pitchFamily="34" charset="-122"/>
              </a:rPr>
              <a:t>综表：基础综</a:t>
            </a:r>
            <a:r>
              <a:rPr lang="en-US" altLang="zh-CN" dirty="0">
                <a:solidFill>
                  <a:schemeClr val="accent2">
                    <a:lumMod val="75000"/>
                  </a:schemeClr>
                </a:solidFill>
                <a:latin typeface="微软雅黑" panose="020B0503020204020204" pitchFamily="34" charset="-122"/>
                <a:ea typeface="微软雅黑" panose="020B0503020204020204" pitchFamily="34" charset="-122"/>
              </a:rPr>
              <a:t>411</a:t>
            </a:r>
            <a:r>
              <a:rPr lang="zh-CN" altLang="en-US" dirty="0">
                <a:solidFill>
                  <a:schemeClr val="accent2">
                    <a:lumMod val="75000"/>
                  </a:schemeClr>
                </a:solidFill>
                <a:latin typeface="微软雅黑" panose="020B0503020204020204" pitchFamily="34" charset="-122"/>
                <a:ea typeface="微软雅黑" panose="020B0503020204020204" pitchFamily="34" charset="-122"/>
              </a:rPr>
              <a:t>幼儿园教职工数</a:t>
            </a:r>
          </a:p>
        </p:txBody>
      </p:sp>
    </p:spTree>
    <p:extLst>
      <p:ext uri="{BB962C8B-B14F-4D97-AF65-F5344CB8AC3E}">
        <p14:creationId xmlns:p14="http://schemas.microsoft.com/office/powerpoint/2010/main" val="3472846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en-US" dirty="0">
                <a:latin typeface="黑体" panose="02010609060101010101" pitchFamily="49" charset="-122"/>
                <a:ea typeface="黑体" panose="02010609060101010101" pitchFamily="49" charset="-122"/>
                <a:sym typeface="Century Gothic" panose="020B0502020202020204" pitchFamily="34" charset="0"/>
              </a:rPr>
              <a:t>幼儿园教职工分类中，将“保健医”改为“卫生保健人员”</a:t>
            </a:r>
          </a:p>
        </p:txBody>
      </p:sp>
      <p:graphicFrame>
        <p:nvGraphicFramePr>
          <p:cNvPr id="5" name="表格 4">
            <a:extLst>
              <a:ext uri="{FF2B5EF4-FFF2-40B4-BE49-F238E27FC236}">
                <a16:creationId xmlns:a16="http://schemas.microsoft.com/office/drawing/2014/main" id="{0946DBB0-48CE-4F36-8BCF-C6EF343B5FBB}"/>
              </a:ext>
            </a:extLst>
          </p:cNvPr>
          <p:cNvGraphicFramePr>
            <a:graphicFrameLocks noGrp="1"/>
          </p:cNvGraphicFramePr>
          <p:nvPr>
            <p:extLst>
              <p:ext uri="{D42A27DB-BD31-4B8C-83A1-F6EECF244321}">
                <p14:modId xmlns:p14="http://schemas.microsoft.com/office/powerpoint/2010/main" val="1949333441"/>
              </p:ext>
            </p:extLst>
          </p:nvPr>
        </p:nvGraphicFramePr>
        <p:xfrm>
          <a:off x="611869" y="2797901"/>
          <a:ext cx="11027217" cy="3191648"/>
        </p:xfrm>
        <a:graphic>
          <a:graphicData uri="http://schemas.openxmlformats.org/drawingml/2006/table">
            <a:tbl>
              <a:tblPr/>
              <a:tblGrid>
                <a:gridCol w="1551760">
                  <a:extLst>
                    <a:ext uri="{9D8B030D-6E8A-4147-A177-3AD203B41FA5}">
                      <a16:colId xmlns:a16="http://schemas.microsoft.com/office/drawing/2014/main" val="3658862641"/>
                    </a:ext>
                  </a:extLst>
                </a:gridCol>
                <a:gridCol w="402135">
                  <a:extLst>
                    <a:ext uri="{9D8B030D-6E8A-4147-A177-3AD203B41FA5}">
                      <a16:colId xmlns:a16="http://schemas.microsoft.com/office/drawing/2014/main" val="4274598507"/>
                    </a:ext>
                  </a:extLst>
                </a:gridCol>
                <a:gridCol w="1158959">
                  <a:extLst>
                    <a:ext uri="{9D8B030D-6E8A-4147-A177-3AD203B41FA5}">
                      <a16:colId xmlns:a16="http://schemas.microsoft.com/office/drawing/2014/main" val="219038415"/>
                    </a:ext>
                  </a:extLst>
                </a:gridCol>
                <a:gridCol w="1141846">
                  <a:extLst>
                    <a:ext uri="{9D8B030D-6E8A-4147-A177-3AD203B41FA5}">
                      <a16:colId xmlns:a16="http://schemas.microsoft.com/office/drawing/2014/main" val="2477697928"/>
                    </a:ext>
                  </a:extLst>
                </a:gridCol>
                <a:gridCol w="1141846">
                  <a:extLst>
                    <a:ext uri="{9D8B030D-6E8A-4147-A177-3AD203B41FA5}">
                      <a16:colId xmlns:a16="http://schemas.microsoft.com/office/drawing/2014/main" val="3335950017"/>
                    </a:ext>
                  </a:extLst>
                </a:gridCol>
                <a:gridCol w="1141846">
                  <a:extLst>
                    <a:ext uri="{9D8B030D-6E8A-4147-A177-3AD203B41FA5}">
                      <a16:colId xmlns:a16="http://schemas.microsoft.com/office/drawing/2014/main" val="3837988214"/>
                    </a:ext>
                  </a:extLst>
                </a:gridCol>
                <a:gridCol w="1141846">
                  <a:extLst>
                    <a:ext uri="{9D8B030D-6E8A-4147-A177-3AD203B41FA5}">
                      <a16:colId xmlns:a16="http://schemas.microsoft.com/office/drawing/2014/main" val="3906041622"/>
                    </a:ext>
                  </a:extLst>
                </a:gridCol>
                <a:gridCol w="1141846">
                  <a:extLst>
                    <a:ext uri="{9D8B030D-6E8A-4147-A177-3AD203B41FA5}">
                      <a16:colId xmlns:a16="http://schemas.microsoft.com/office/drawing/2014/main" val="3779658406"/>
                    </a:ext>
                  </a:extLst>
                </a:gridCol>
                <a:gridCol w="1102956">
                  <a:extLst>
                    <a:ext uri="{9D8B030D-6E8A-4147-A177-3AD203B41FA5}">
                      <a16:colId xmlns:a16="http://schemas.microsoft.com/office/drawing/2014/main" val="3090414683"/>
                    </a:ext>
                  </a:extLst>
                </a:gridCol>
                <a:gridCol w="1102177">
                  <a:extLst>
                    <a:ext uri="{9D8B030D-6E8A-4147-A177-3AD203B41FA5}">
                      <a16:colId xmlns:a16="http://schemas.microsoft.com/office/drawing/2014/main" val="3913488326"/>
                    </a:ext>
                  </a:extLst>
                </a:gridCol>
              </a:tblGrid>
              <a:tr h="385861">
                <a:tc rowSpan="2">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zh-CN" sz="1400" kern="100" dirty="0">
                          <a:effectLst/>
                          <a:latin typeface="宋体" panose="02010600030101010101" pitchFamily="2" charset="-122"/>
                          <a:ea typeface="等线" panose="02010600030101010101" pitchFamily="2" charset="-122"/>
                          <a:cs typeface="Times New Roman" panose="02020603050405020304" pitchFamily="18" charset="0"/>
                        </a:rPr>
                        <a:t>编号</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a:spcAft>
                          <a:spcPts val="0"/>
                        </a:spcAft>
                      </a:pPr>
                      <a:r>
                        <a:rPr lang="zh-CN" sz="1400" kern="100" dirty="0">
                          <a:effectLst/>
                          <a:latin typeface="宋体" panose="02010600030101010101" pitchFamily="2" charset="-122"/>
                          <a:ea typeface="等线" panose="02010600030101010101" pitchFamily="2" charset="-122"/>
                          <a:cs typeface="Times New Roman" panose="02020603050405020304" pitchFamily="18" charset="0"/>
                        </a:rPr>
                        <a:t>教职工数</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代课教师</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zh-CN" sz="1400" kern="100" dirty="0">
                          <a:effectLst/>
                          <a:latin typeface="宋体" panose="02010600030101010101" pitchFamily="2" charset="-122"/>
                          <a:ea typeface="等线" panose="02010600030101010101" pitchFamily="2" charset="-122"/>
                          <a:cs typeface="Times New Roman" panose="02020603050405020304" pitchFamily="18" charset="0"/>
                        </a:rPr>
                        <a:t>兼任教师</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3084831"/>
                  </a:ext>
                </a:extLst>
              </a:tr>
              <a:tr h="458903">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合计</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园长</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专任教师</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dirty="0">
                          <a:effectLst/>
                          <a:latin typeface="宋体" panose="02010600030101010101" pitchFamily="2" charset="-122"/>
                          <a:ea typeface="等线" panose="02010600030101010101" pitchFamily="2" charset="-122"/>
                          <a:cs typeface="Times New Roman" panose="02020603050405020304" pitchFamily="18" charset="0"/>
                        </a:rPr>
                        <a:t>卫生保健人员</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保育员</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其他</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30502595"/>
                  </a:ext>
                </a:extLst>
              </a:tr>
              <a:tr h="401720">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甲</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乙</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2</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3</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4</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5</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6</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7</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8</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2072560"/>
                  </a:ext>
                </a:extLst>
              </a:tr>
              <a:tr h="401720">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总计</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01</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highlight>
                            <a:srgbClr val="FFFF00"/>
                          </a:highligh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1447593"/>
                  </a:ext>
                </a:extLst>
              </a:tr>
              <a:tr h="385861">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女</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02</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highlight>
                            <a:srgbClr val="FFFF00"/>
                          </a:highligh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124730"/>
                  </a:ext>
                </a:extLst>
              </a:tr>
              <a:tr h="385861">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少数民族</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03</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highlight>
                            <a:srgbClr val="FFFF00"/>
                          </a:highligh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0434852"/>
                  </a:ext>
                </a:extLst>
              </a:tr>
              <a:tr h="385861">
                <a:tc>
                  <a:txBody>
                    <a:bodyPr/>
                    <a:lstStyle/>
                    <a:p>
                      <a:pPr algn="ctr">
                        <a:spcAft>
                          <a:spcPts val="0"/>
                        </a:spcAft>
                      </a:pPr>
                      <a:r>
                        <a:rPr lang="zh-CN" sz="1400" kern="100" dirty="0">
                          <a:effectLst/>
                          <a:latin typeface="宋体" panose="02010600030101010101" pitchFamily="2" charset="-122"/>
                          <a:ea typeface="等线" panose="02010600030101010101" pitchFamily="2" charset="-122"/>
                          <a:cs typeface="Times New Roman" panose="02020603050405020304" pitchFamily="18" charset="0"/>
                        </a:rPr>
                        <a:t>在编人员</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04</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highlight>
                            <a:srgbClr val="FFFF00"/>
                          </a:highligh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2947620556"/>
                  </a:ext>
                </a:extLst>
              </a:tr>
              <a:tr h="385861">
                <a:tc>
                  <a:txBody>
                    <a:bodyPr/>
                    <a:lstStyle/>
                    <a:p>
                      <a:pPr algn="ctr">
                        <a:spcAft>
                          <a:spcPts val="0"/>
                        </a:spcAft>
                      </a:pPr>
                      <a:r>
                        <a:rPr lang="zh-CN" sz="1400" kern="100">
                          <a:effectLst/>
                          <a:latin typeface="宋体" panose="02010600030101010101" pitchFamily="2" charset="-122"/>
                          <a:ea typeface="等线" panose="02010600030101010101" pitchFamily="2" charset="-122"/>
                          <a:cs typeface="Times New Roman" panose="02020603050405020304" pitchFamily="18" charset="0"/>
                        </a:rPr>
                        <a:t>学前教育专业毕业</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05</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highlight>
                            <a:srgbClr val="FFFF00"/>
                          </a:highligh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6561677"/>
                  </a:ext>
                </a:extLst>
              </a:tr>
            </a:tbl>
          </a:graphicData>
        </a:graphic>
      </p:graphicFrame>
      <p:sp>
        <p:nvSpPr>
          <p:cNvPr id="9" name="矩形 8">
            <a:extLst>
              <a:ext uri="{FF2B5EF4-FFF2-40B4-BE49-F238E27FC236}">
                <a16:creationId xmlns:a16="http://schemas.microsoft.com/office/drawing/2014/main" id="{7A07B9D4-BAD3-4AD1-9F48-55A7B7C4A0A8}"/>
              </a:ext>
            </a:extLst>
          </p:cNvPr>
          <p:cNvSpPr/>
          <p:nvPr/>
        </p:nvSpPr>
        <p:spPr>
          <a:xfrm>
            <a:off x="10753427" y="2468604"/>
            <a:ext cx="800219" cy="276999"/>
          </a:xfrm>
          <a:prstGeom prst="rect">
            <a:avLst/>
          </a:prstGeom>
        </p:spPr>
        <p:txBody>
          <a:bodyPr wrap="none">
            <a:spAutoFit/>
          </a:bodyPr>
          <a:lstStyle/>
          <a:p>
            <a:r>
              <a:rPr lang="zh-CN" altLang="en-US" sz="1200" b="1" dirty="0">
                <a:latin typeface="黑体" panose="02010609060101010101" pitchFamily="49" charset="-122"/>
                <a:ea typeface="黑体" panose="02010609060101010101" pitchFamily="49" charset="-122"/>
                <a:cs typeface="Times New Roman" panose="02020603050405020304" pitchFamily="18" charset="0"/>
              </a:rPr>
              <a:t>单位：人</a:t>
            </a:r>
            <a:endParaRPr lang="zh-CN" altLang="en-US" sz="1200" dirty="0">
              <a:latin typeface="黑体" panose="02010609060101010101" pitchFamily="49" charset="-122"/>
              <a:ea typeface="黑体" panose="02010609060101010101" pitchFamily="49" charset="-122"/>
            </a:endParaRPr>
          </a:p>
        </p:txBody>
      </p:sp>
      <p:sp>
        <p:nvSpPr>
          <p:cNvPr id="10" name="矩形 9">
            <a:extLst>
              <a:ext uri="{FF2B5EF4-FFF2-40B4-BE49-F238E27FC236}">
                <a16:creationId xmlns:a16="http://schemas.microsoft.com/office/drawing/2014/main" id="{31E89243-234A-4067-88EA-E5DF3C40AF04}"/>
              </a:ext>
            </a:extLst>
          </p:cNvPr>
          <p:cNvSpPr/>
          <p:nvPr/>
        </p:nvSpPr>
        <p:spPr>
          <a:xfrm>
            <a:off x="548815" y="1642701"/>
            <a:ext cx="11090273" cy="1061381"/>
          </a:xfrm>
          <a:prstGeom prst="rect">
            <a:avLst/>
          </a:prstGeom>
        </p:spPr>
        <p:txBody>
          <a:bodyPr wrap="square">
            <a:spAutoFit/>
          </a:bodyPr>
          <a:lstStyle/>
          <a:p>
            <a:pPr marL="285750" indent="-285750">
              <a:lnSpc>
                <a:spcPct val="12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20000"/>
              </a:lnSpc>
            </a:pPr>
            <a:r>
              <a:rPr lang="zh-CN" altLang="zh-CN" dirty="0">
                <a:latin typeface="微软雅黑" panose="020B0503020204020204" pitchFamily="34" charset="-122"/>
                <a:ea typeface="微软雅黑" panose="020B0503020204020204" pitchFamily="34" charset="-122"/>
              </a:rPr>
              <a:t>在</a:t>
            </a:r>
            <a:r>
              <a:rPr lang="zh-CN" altLang="zh-CN" b="1" dirty="0">
                <a:solidFill>
                  <a:srgbClr val="C00000"/>
                </a:solidFill>
                <a:latin typeface="微软雅黑" panose="020B0503020204020204" pitchFamily="34" charset="-122"/>
                <a:ea typeface="微软雅黑" panose="020B0503020204020204" pitchFamily="34" charset="-122"/>
              </a:rPr>
              <a:t>基础基</a:t>
            </a:r>
            <a:r>
              <a:rPr lang="en-US" altLang="zh-CN" b="1" dirty="0">
                <a:solidFill>
                  <a:srgbClr val="C00000"/>
                </a:solidFill>
                <a:latin typeface="微软雅黑" panose="020B0503020204020204" pitchFamily="34" charset="-122"/>
                <a:ea typeface="微软雅黑" panose="020B0503020204020204" pitchFamily="34" charset="-122"/>
              </a:rPr>
              <a:t>411</a:t>
            </a:r>
            <a:r>
              <a:rPr lang="zh-CN" altLang="zh-CN" b="1" dirty="0">
                <a:solidFill>
                  <a:srgbClr val="C00000"/>
                </a:solidFill>
                <a:latin typeface="微软雅黑" panose="020B0503020204020204" pitchFamily="34" charset="-122"/>
                <a:ea typeface="微软雅黑" panose="020B0503020204020204" pitchFamily="34" charset="-122"/>
              </a:rPr>
              <a:t>表</a:t>
            </a:r>
            <a:r>
              <a:rPr lang="zh-CN" altLang="en-US"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幼儿园教职工</a:t>
            </a:r>
            <a:r>
              <a:rPr lang="zh-CN" altLang="zh-CN" dirty="0">
                <a:latin typeface="微软雅黑" panose="020B0503020204020204" pitchFamily="34" charset="-122"/>
                <a:ea typeface="微软雅黑" panose="020B0503020204020204" pitchFamily="34" charset="-122"/>
              </a:rPr>
              <a:t>中，将指标</a:t>
            </a:r>
            <a:r>
              <a:rPr lang="zh-CN" altLang="en-US" dirty="0">
                <a:latin typeface="微软雅黑" panose="020B0503020204020204" pitchFamily="34" charset="-122"/>
                <a:ea typeface="微软雅黑" panose="020B0503020204020204" pitchFamily="34" charset="-122"/>
              </a:rPr>
              <a:t>名称</a:t>
            </a:r>
            <a:r>
              <a:rPr lang="zh-CN" altLang="zh-CN" dirty="0">
                <a:latin typeface="微软雅黑" panose="020B0503020204020204" pitchFamily="34" charset="-122"/>
                <a:ea typeface="微软雅黑" panose="020B0503020204020204" pitchFamily="34" charset="-122"/>
              </a:rPr>
              <a:t>“</a:t>
            </a:r>
            <a:r>
              <a:rPr lang="zh-CN" altLang="zh-CN" dirty="0">
                <a:solidFill>
                  <a:srgbClr val="4472C4"/>
                </a:solidFill>
                <a:latin typeface="微软雅黑" panose="020B0503020204020204" pitchFamily="34" charset="-122"/>
                <a:ea typeface="微软雅黑" panose="020B0503020204020204" pitchFamily="34" charset="-122"/>
              </a:rPr>
              <a:t>保健医</a:t>
            </a:r>
            <a:r>
              <a:rPr lang="zh-CN" altLang="zh-CN" dirty="0">
                <a:latin typeface="微软雅黑" panose="020B0503020204020204" pitchFamily="34" charset="-122"/>
                <a:ea typeface="微软雅黑" panose="020B0503020204020204" pitchFamily="34" charset="-122"/>
              </a:rPr>
              <a:t>”改为“</a:t>
            </a:r>
            <a:r>
              <a:rPr lang="zh-CN" altLang="zh-CN" dirty="0">
                <a:solidFill>
                  <a:schemeClr val="accent2"/>
                </a:solidFill>
                <a:latin typeface="微软雅黑" panose="020B0503020204020204" pitchFamily="34" charset="-122"/>
                <a:ea typeface="微软雅黑" panose="020B0503020204020204" pitchFamily="34" charset="-122"/>
              </a:rPr>
              <a:t>卫生保健人员</a:t>
            </a:r>
            <a:r>
              <a:rPr lang="zh-CN" altLang="zh-CN" dirty="0">
                <a:latin typeface="微软雅黑" panose="020B0503020204020204" pitchFamily="34" charset="-122"/>
                <a:ea typeface="微软雅黑" panose="020B0503020204020204" pitchFamily="34" charset="-122"/>
              </a:rPr>
              <a:t>”。综表根据基表体例进行修改。</a:t>
            </a:r>
            <a:endParaRPr lang="en-US" altLang="zh-CN" dirty="0">
              <a:latin typeface="微软雅黑" panose="020B0503020204020204" pitchFamily="34" charset="-122"/>
              <a:ea typeface="微软雅黑" panose="020B0503020204020204" pitchFamily="34" charset="-122"/>
            </a:endParaRPr>
          </a:p>
        </p:txBody>
      </p:sp>
      <p:graphicFrame>
        <p:nvGraphicFramePr>
          <p:cNvPr id="7" name="表格 6">
            <a:extLst>
              <a:ext uri="{FF2B5EF4-FFF2-40B4-BE49-F238E27FC236}">
                <a16:creationId xmlns:a16="http://schemas.microsoft.com/office/drawing/2014/main" id="{8B744F90-02BD-4F20-BAD3-5A2FD1C81198}"/>
              </a:ext>
            </a:extLst>
          </p:cNvPr>
          <p:cNvGraphicFramePr>
            <a:graphicFrameLocks noGrp="1"/>
          </p:cNvGraphicFramePr>
          <p:nvPr>
            <p:extLst>
              <p:ext uri="{D42A27DB-BD31-4B8C-83A1-F6EECF244321}">
                <p14:modId xmlns:p14="http://schemas.microsoft.com/office/powerpoint/2010/main" val="54082648"/>
              </p:ext>
            </p:extLst>
          </p:nvPr>
        </p:nvGraphicFramePr>
        <p:xfrm>
          <a:off x="6008049" y="3173886"/>
          <a:ext cx="1130301" cy="2825434"/>
        </p:xfrm>
        <a:graphic>
          <a:graphicData uri="http://schemas.openxmlformats.org/drawingml/2006/table">
            <a:tbl>
              <a:tblPr firstRow="1" bandRow="1">
                <a:tableStyleId>{B301B821-A1FF-4177-AEE7-76D212191A09}</a:tableStyleId>
              </a:tblPr>
              <a:tblGrid>
                <a:gridCol w="1130301">
                  <a:extLst>
                    <a:ext uri="{9D8B030D-6E8A-4147-A177-3AD203B41FA5}">
                      <a16:colId xmlns:a16="http://schemas.microsoft.com/office/drawing/2014/main" val="2083721239"/>
                    </a:ext>
                  </a:extLst>
                </a:gridCol>
              </a:tblGrid>
              <a:tr h="455434">
                <a:tc>
                  <a:txBody>
                    <a:bodyPr/>
                    <a:lstStyle/>
                    <a:p>
                      <a:pPr algn="ctr"/>
                      <a:r>
                        <a:rPr lang="zh-CN" altLang="en-US" dirty="0"/>
                        <a:t>保健医</a:t>
                      </a:r>
                    </a:p>
                  </a:txBody>
                  <a:tcPr anchor="ctr"/>
                </a:tc>
                <a:extLst>
                  <a:ext uri="{0D108BD9-81ED-4DB2-BD59-A6C34878D82A}">
                    <a16:rowId xmlns:a16="http://schemas.microsoft.com/office/drawing/2014/main" val="1827340341"/>
                  </a:ext>
                </a:extLst>
              </a:tr>
              <a:tr h="395000">
                <a:tc>
                  <a:txBody>
                    <a:bodyPr/>
                    <a:lstStyle/>
                    <a:p>
                      <a:pPr algn="ctr"/>
                      <a:endParaRPr lang="zh-CN" altLang="en-US"/>
                    </a:p>
                  </a:txBody>
                  <a:tcPr anchor="ctr"/>
                </a:tc>
                <a:extLst>
                  <a:ext uri="{0D108BD9-81ED-4DB2-BD59-A6C34878D82A}">
                    <a16:rowId xmlns:a16="http://schemas.microsoft.com/office/drawing/2014/main" val="2678394180"/>
                  </a:ext>
                </a:extLst>
              </a:tr>
              <a:tr h="395000">
                <a:tc>
                  <a:txBody>
                    <a:bodyPr/>
                    <a:lstStyle/>
                    <a:p>
                      <a:pPr algn="ctr"/>
                      <a:endParaRPr lang="zh-CN" altLang="en-US"/>
                    </a:p>
                  </a:txBody>
                  <a:tcPr anchor="ctr"/>
                </a:tc>
                <a:extLst>
                  <a:ext uri="{0D108BD9-81ED-4DB2-BD59-A6C34878D82A}">
                    <a16:rowId xmlns:a16="http://schemas.microsoft.com/office/drawing/2014/main" val="1468719124"/>
                  </a:ext>
                </a:extLst>
              </a:tr>
              <a:tr h="395000">
                <a:tc>
                  <a:txBody>
                    <a:bodyPr/>
                    <a:lstStyle/>
                    <a:p>
                      <a:pPr algn="ctr"/>
                      <a:endParaRPr lang="zh-CN" altLang="en-US"/>
                    </a:p>
                  </a:txBody>
                  <a:tcPr anchor="ctr"/>
                </a:tc>
                <a:extLst>
                  <a:ext uri="{0D108BD9-81ED-4DB2-BD59-A6C34878D82A}">
                    <a16:rowId xmlns:a16="http://schemas.microsoft.com/office/drawing/2014/main" val="171862562"/>
                  </a:ext>
                </a:extLst>
              </a:tr>
              <a:tr h="395000">
                <a:tc>
                  <a:txBody>
                    <a:bodyPr/>
                    <a:lstStyle/>
                    <a:p>
                      <a:pPr algn="ctr"/>
                      <a:endParaRPr lang="zh-CN" altLang="en-US"/>
                    </a:p>
                  </a:txBody>
                  <a:tcPr anchor="ctr"/>
                </a:tc>
                <a:extLst>
                  <a:ext uri="{0D108BD9-81ED-4DB2-BD59-A6C34878D82A}">
                    <a16:rowId xmlns:a16="http://schemas.microsoft.com/office/drawing/2014/main" val="2684028362"/>
                  </a:ext>
                </a:extLst>
              </a:tr>
              <a:tr h="395000">
                <a:tc>
                  <a:txBody>
                    <a:bodyPr/>
                    <a:lstStyle/>
                    <a:p>
                      <a:pPr algn="ctr"/>
                      <a:endParaRPr lang="zh-CN" altLang="en-US"/>
                    </a:p>
                  </a:txBody>
                  <a:tcPr anchor="ctr"/>
                </a:tc>
                <a:extLst>
                  <a:ext uri="{0D108BD9-81ED-4DB2-BD59-A6C34878D82A}">
                    <a16:rowId xmlns:a16="http://schemas.microsoft.com/office/drawing/2014/main" val="1944236013"/>
                  </a:ext>
                </a:extLst>
              </a:tr>
              <a:tr h="395000">
                <a:tc>
                  <a:txBody>
                    <a:bodyPr/>
                    <a:lstStyle/>
                    <a:p>
                      <a:pPr algn="ctr"/>
                      <a:endParaRPr lang="zh-CN" altLang="en-US" dirty="0"/>
                    </a:p>
                  </a:txBody>
                  <a:tcPr anchor="ctr"/>
                </a:tc>
                <a:extLst>
                  <a:ext uri="{0D108BD9-81ED-4DB2-BD59-A6C34878D82A}">
                    <a16:rowId xmlns:a16="http://schemas.microsoft.com/office/drawing/2014/main" val="548064788"/>
                  </a:ext>
                </a:extLst>
              </a:tr>
            </a:tbl>
          </a:graphicData>
        </a:graphic>
      </p:graphicFrame>
    </p:spTree>
    <p:extLst>
      <p:ext uri="{BB962C8B-B14F-4D97-AF65-F5344CB8AC3E}">
        <p14:creationId xmlns:p14="http://schemas.microsoft.com/office/powerpoint/2010/main" val="3166701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7" name="文本框 6">
            <a:extLst>
              <a:ext uri="{FF2B5EF4-FFF2-40B4-BE49-F238E27FC236}">
                <a16:creationId xmlns:a16="http://schemas.microsoft.com/office/drawing/2014/main" id="{C5F89FA1-901E-4BA8-83DF-14BAEA3FBF77}"/>
              </a:ext>
            </a:extLst>
          </p:cNvPr>
          <p:cNvSpPr txBox="1"/>
          <p:nvPr/>
        </p:nvSpPr>
        <p:spPr>
          <a:xfrm>
            <a:off x="550863" y="1639815"/>
            <a:ext cx="11090276" cy="881139"/>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对接社会关切的热点难点问题，通过增加幼儿园学生、教师变动表进一步规范学前教育数据填报。</a:t>
            </a:r>
            <a:endParaRPr lang="en-US" altLang="zh-CN"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2</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基础教育学生、教师变动情况表中增加“</a:t>
            </a:r>
            <a:r>
              <a:rPr lang="zh-CN" altLang="en-US" b="1" dirty="0">
                <a:latin typeface="黑体" panose="02010609060101010101" pitchFamily="49" charset="-122"/>
                <a:ea typeface="黑体" panose="02010609060101010101" pitchFamily="49" charset="-122"/>
                <a:sym typeface="Century Gothic" panose="020B0502020202020204" pitchFamily="34" charset="0"/>
              </a:rPr>
              <a:t>幼儿园</a:t>
            </a:r>
            <a:r>
              <a:rPr lang="zh-CN" altLang="en-US" dirty="0">
                <a:latin typeface="黑体" panose="02010609060101010101" pitchFamily="49" charset="-122"/>
                <a:ea typeface="黑体" panose="02010609060101010101" pitchFamily="49" charset="-122"/>
                <a:sym typeface="Century Gothic" panose="020B0502020202020204" pitchFamily="34" charset="0"/>
              </a:rPr>
              <a:t>”分组</a:t>
            </a:r>
          </a:p>
        </p:txBody>
      </p:sp>
      <p:sp>
        <p:nvSpPr>
          <p:cNvPr id="21" name="文本框 20">
            <a:extLst>
              <a:ext uri="{FF2B5EF4-FFF2-40B4-BE49-F238E27FC236}">
                <a16:creationId xmlns:a16="http://schemas.microsoft.com/office/drawing/2014/main" id="{C5493746-64E1-4B5A-8A95-3CA2180E4F49}"/>
              </a:ext>
            </a:extLst>
          </p:cNvPr>
          <p:cNvSpPr txBox="1"/>
          <p:nvPr/>
        </p:nvSpPr>
        <p:spPr>
          <a:xfrm>
            <a:off x="529962" y="2485948"/>
            <a:ext cx="11090276" cy="3782895"/>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填报说明</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zh-CN" altLang="en-US" dirty="0">
                <a:latin typeface="微软雅黑" panose="020B0503020204020204" pitchFamily="34" charset="-122"/>
                <a:ea typeface="微软雅黑" panose="020B0503020204020204" pitchFamily="34" charset="-122"/>
              </a:rPr>
              <a:t>基础基</a:t>
            </a:r>
            <a:r>
              <a:rPr lang="en-US" altLang="zh-CN" dirty="0">
                <a:latin typeface="微软雅黑" panose="020B0503020204020204" pitchFamily="34" charset="-122"/>
                <a:ea typeface="微软雅黑" panose="020B0503020204020204" pitchFamily="34" charset="-122"/>
              </a:rPr>
              <a:t>331</a:t>
            </a:r>
            <a:r>
              <a:rPr lang="zh-CN" altLang="en-US" dirty="0">
                <a:latin typeface="微软雅黑" panose="020B0503020204020204" pitchFamily="34" charset="-122"/>
                <a:ea typeface="微软雅黑" panose="020B0503020204020204" pitchFamily="34" charset="-122"/>
              </a:rPr>
              <a:t>学生变动情况表中：</a:t>
            </a:r>
            <a:endParaRPr lang="en-US" altLang="zh-CN" dirty="0">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幼儿园的“</a:t>
            </a:r>
            <a:r>
              <a:rPr lang="zh-CN" altLang="en-US" dirty="0">
                <a:solidFill>
                  <a:srgbClr val="4472C4"/>
                </a:solidFill>
                <a:latin typeface="微软雅黑" panose="020B0503020204020204" pitchFamily="34" charset="-122"/>
                <a:ea typeface="微软雅黑" panose="020B0503020204020204" pitchFamily="34" charset="-122"/>
              </a:rPr>
              <a:t>招生</a:t>
            </a:r>
            <a:r>
              <a:rPr lang="zh-CN" altLang="en-US" dirty="0">
                <a:latin typeface="微软雅黑" panose="020B0503020204020204" pitchFamily="34" charset="-122"/>
                <a:ea typeface="微软雅黑" panose="020B0503020204020204" pitchFamily="34" charset="-122"/>
              </a:rPr>
              <a:t>”数指“</a:t>
            </a:r>
            <a:r>
              <a:rPr lang="zh-CN" altLang="en-US" dirty="0">
                <a:solidFill>
                  <a:srgbClr val="4472C4"/>
                </a:solidFill>
                <a:latin typeface="微软雅黑" panose="020B0503020204020204" pitchFamily="34" charset="-122"/>
                <a:ea typeface="微软雅黑" panose="020B0503020204020204" pitchFamily="34" charset="-122"/>
              </a:rPr>
              <a:t>入园（班）人数</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marL="1200150" lvl="2"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a:t>
            </a:r>
            <a:r>
              <a:rPr lang="zh-CN" altLang="en-US" dirty="0">
                <a:solidFill>
                  <a:srgbClr val="4472C4"/>
                </a:solidFill>
                <a:latin typeface="微软雅黑" panose="020B0503020204020204" pitchFamily="34" charset="-122"/>
                <a:ea typeface="微软雅黑" panose="020B0503020204020204" pitchFamily="34" charset="-122"/>
              </a:rPr>
              <a:t>招生</a:t>
            </a:r>
            <a:r>
              <a:rPr lang="zh-CN" altLang="en-US" dirty="0">
                <a:latin typeface="微软雅黑" panose="020B0503020204020204" pitchFamily="34" charset="-122"/>
                <a:ea typeface="微软雅黑" panose="020B0503020204020204" pitchFamily="34" charset="-122"/>
              </a:rPr>
              <a:t>”指标填报首次进入学前教育的幼儿人数（入园（班）人数），由其他园转入的幼儿按学籍管理规定填报到对应的“复学、转入、其他”各项。</a:t>
            </a:r>
            <a:endParaRPr lang="en-US" altLang="zh-CN" dirty="0">
              <a:latin typeface="微软雅黑" panose="020B0503020204020204" pitchFamily="34" charset="-122"/>
              <a:ea typeface="微软雅黑" panose="020B0503020204020204" pitchFamily="34" charset="-122"/>
            </a:endParaRPr>
          </a:p>
          <a:p>
            <a:pPr marL="1200150" lvl="2" indent="-285750">
              <a:lnSpc>
                <a:spcPct val="150000"/>
              </a:lnSpc>
              <a:buFont typeface="Wingdings" panose="05000000000000000000" pitchFamily="2" charset="2"/>
              <a:buChar char="u"/>
            </a:pPr>
            <a:endParaRPr lang="en-US" altLang="zh-CN" dirty="0">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毕业</a:t>
            </a:r>
            <a:r>
              <a:rPr lang="zh-CN" altLang="en-US" dirty="0">
                <a:latin typeface="微软雅黑" panose="020B0503020204020204" pitchFamily="34" charset="-122"/>
                <a:ea typeface="微软雅黑" panose="020B0503020204020204" pitchFamily="34" charset="-122"/>
              </a:rPr>
              <a:t>”数指“</a:t>
            </a:r>
            <a:r>
              <a:rPr lang="zh-CN" altLang="en-US" dirty="0">
                <a:solidFill>
                  <a:srgbClr val="C00000"/>
                </a:solidFill>
                <a:latin typeface="微软雅黑" panose="020B0503020204020204" pitchFamily="34" charset="-122"/>
                <a:ea typeface="微软雅黑" panose="020B0503020204020204" pitchFamily="34" charset="-122"/>
              </a:rPr>
              <a:t>离园（班）人数</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marL="1200150" lvl="2"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a:t>
            </a:r>
            <a:r>
              <a:rPr lang="zh-CN" altLang="en-US" dirty="0">
                <a:solidFill>
                  <a:srgbClr val="4472C4"/>
                </a:solidFill>
                <a:latin typeface="微软雅黑" panose="020B0503020204020204" pitchFamily="34" charset="-122"/>
                <a:ea typeface="微软雅黑" panose="020B0503020204020204" pitchFamily="34" charset="-122"/>
              </a:rPr>
              <a:t>毕业</a:t>
            </a:r>
            <a:r>
              <a:rPr lang="zh-CN" altLang="en-US" dirty="0">
                <a:latin typeface="微软雅黑" panose="020B0503020204020204" pitchFamily="34" charset="-122"/>
                <a:ea typeface="微软雅黑" panose="020B0503020204020204" pitchFamily="34" charset="-122"/>
              </a:rPr>
              <a:t>”填报完成学前教育，离开幼儿园（幼儿班）的幼儿人数（离园（班）人数），由本园转出到其他园的幼儿按学籍管理规定填报到对应的“休学、退学、转出、死亡、其他”各项。</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78881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1">
                                            <p:txEl>
                                              <p:pRg st="0" end="0"/>
                                            </p:txEl>
                                          </p:spTgt>
                                        </p:tgtEl>
                                        <p:attrNameLst>
                                          <p:attrName>style.visibility</p:attrName>
                                        </p:attrNameLst>
                                      </p:cBhvr>
                                      <p:to>
                                        <p:strVal val="visible"/>
                                      </p:to>
                                    </p:set>
                                    <p:animEffect transition="in" filter="fade">
                                      <p:cBhvr>
                                        <p:cTn id="18" dur="500"/>
                                        <p:tgtEl>
                                          <p:spTgt spid="21">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xEl>
                                              <p:pRg st="1" end="1"/>
                                            </p:txEl>
                                          </p:spTgt>
                                        </p:tgtEl>
                                        <p:attrNameLst>
                                          <p:attrName>style.visibility</p:attrName>
                                        </p:attrNameLst>
                                      </p:cBhvr>
                                      <p:to>
                                        <p:strVal val="visible"/>
                                      </p:to>
                                    </p:set>
                                    <p:animEffect transition="in" filter="fade">
                                      <p:cBhvr>
                                        <p:cTn id="21" dur="500"/>
                                        <p:tgtEl>
                                          <p:spTgt spid="2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1">
                                            <p:txEl>
                                              <p:pRg st="2" end="2"/>
                                            </p:txEl>
                                          </p:spTgt>
                                        </p:tgtEl>
                                        <p:attrNameLst>
                                          <p:attrName>style.visibility</p:attrName>
                                        </p:attrNameLst>
                                      </p:cBhvr>
                                      <p:to>
                                        <p:strVal val="visible"/>
                                      </p:to>
                                    </p:set>
                                    <p:animEffect transition="in" filter="fade">
                                      <p:cBhvr>
                                        <p:cTn id="26" dur="500"/>
                                        <p:tgtEl>
                                          <p:spTgt spid="21">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xEl>
                                              <p:pRg st="3" end="3"/>
                                            </p:txEl>
                                          </p:spTgt>
                                        </p:tgtEl>
                                        <p:attrNameLst>
                                          <p:attrName>style.visibility</p:attrName>
                                        </p:attrNameLst>
                                      </p:cBhvr>
                                      <p:to>
                                        <p:strVal val="visible"/>
                                      </p:to>
                                    </p:set>
                                    <p:animEffect transition="in" filter="fade">
                                      <p:cBhvr>
                                        <p:cTn id="29" dur="500"/>
                                        <p:tgtEl>
                                          <p:spTgt spid="21">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1">
                                            <p:txEl>
                                              <p:pRg st="5" end="5"/>
                                            </p:txEl>
                                          </p:spTgt>
                                        </p:tgtEl>
                                        <p:attrNameLst>
                                          <p:attrName>style.visibility</p:attrName>
                                        </p:attrNameLst>
                                      </p:cBhvr>
                                      <p:to>
                                        <p:strVal val="visible"/>
                                      </p:to>
                                    </p:set>
                                    <p:animEffect transition="in" filter="fade">
                                      <p:cBhvr>
                                        <p:cTn id="34" dur="500"/>
                                        <p:tgtEl>
                                          <p:spTgt spid="21">
                                            <p:txEl>
                                              <p:pRg st="5" end="5"/>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1">
                                            <p:txEl>
                                              <p:pRg st="6" end="6"/>
                                            </p:txEl>
                                          </p:spTgt>
                                        </p:tgtEl>
                                        <p:attrNameLst>
                                          <p:attrName>style.visibility</p:attrName>
                                        </p:attrNameLst>
                                      </p:cBhvr>
                                      <p:to>
                                        <p:strVal val="visible"/>
                                      </p:to>
                                    </p:set>
                                    <p:animEffect transition="in" filter="fade">
                                      <p:cBhvr>
                                        <p:cTn id="37" dur="500"/>
                                        <p:tgtEl>
                                          <p:spTgt spid="2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3410037" y="1649603"/>
            <a:ext cx="8781963" cy="1871903"/>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TextBox 9">
            <a:extLst>
              <a:ext uri="{FF2B5EF4-FFF2-40B4-BE49-F238E27FC236}">
                <a16:creationId xmlns:a16="http://schemas.microsoft.com/office/drawing/2014/main" id="{B2130F74-0986-4BBC-889D-BE766C81EB4F}"/>
              </a:ext>
            </a:extLst>
          </p:cNvPr>
          <p:cNvSpPr txBox="1"/>
          <p:nvPr/>
        </p:nvSpPr>
        <p:spPr>
          <a:xfrm>
            <a:off x="653349" y="3692340"/>
            <a:ext cx="1394003" cy="646331"/>
          </a:xfrm>
          <a:prstGeom prst="rect">
            <a:avLst/>
          </a:prstGeom>
          <a:noFill/>
        </p:spPr>
        <p:txBody>
          <a:bodyPr wrap="square" rtlCol="0">
            <a:spAutoFit/>
          </a:bodyPr>
          <a:lstStyle/>
          <a:p>
            <a:pPr algn="ctr"/>
            <a:r>
              <a:rPr lang="en-US" altLang="zh-CN" sz="3600" b="1" dirty="0">
                <a:solidFill>
                  <a:schemeClr val="bg1"/>
                </a:solidFill>
                <a:cs typeface="+mn-ea"/>
                <a:sym typeface="+mn-lt"/>
              </a:rPr>
              <a:t>PART</a:t>
            </a:r>
          </a:p>
        </p:txBody>
      </p:sp>
      <p:sp>
        <p:nvSpPr>
          <p:cNvPr id="6" name="TextBox 10">
            <a:extLst>
              <a:ext uri="{FF2B5EF4-FFF2-40B4-BE49-F238E27FC236}">
                <a16:creationId xmlns:a16="http://schemas.microsoft.com/office/drawing/2014/main" id="{1189AFC6-5FBC-4560-B26D-28A4872F97F1}"/>
              </a:ext>
            </a:extLst>
          </p:cNvPr>
          <p:cNvSpPr txBox="1"/>
          <p:nvPr/>
        </p:nvSpPr>
        <p:spPr>
          <a:xfrm>
            <a:off x="1636497" y="2205037"/>
            <a:ext cx="2229761" cy="2447925"/>
          </a:xfrm>
          <a:prstGeom prst="rect">
            <a:avLst/>
          </a:prstGeom>
          <a:noFill/>
        </p:spPr>
        <p:txBody>
          <a:bodyPr wrap="square" rtlCol="0">
            <a:spAutoFit/>
          </a:bodyPr>
          <a:lstStyle/>
          <a:p>
            <a:pPr algn="ctr"/>
            <a:r>
              <a:rPr lang="en-US" altLang="zh-CN" sz="15335" i="1" dirty="0">
                <a:solidFill>
                  <a:schemeClr val="bg1"/>
                </a:solidFill>
                <a:latin typeface="Century Gothic" panose="020B0502020202020204" pitchFamily="34" charset="0"/>
                <a:cs typeface="+mn-ea"/>
                <a:sym typeface="+mn-lt"/>
              </a:rPr>
              <a:t>1</a:t>
            </a:r>
            <a:endParaRPr lang="zh-CN" altLang="en-US" sz="15335" i="1" dirty="0">
              <a:solidFill>
                <a:schemeClr val="bg1"/>
              </a:solidFill>
              <a:latin typeface="Century Gothic" panose="020B0502020202020204" pitchFamily="34" charset="0"/>
              <a:cs typeface="+mn-ea"/>
              <a:sym typeface="+mn-lt"/>
            </a:endParaRPr>
          </a:p>
        </p:txBody>
      </p:sp>
      <p:sp>
        <p:nvSpPr>
          <p:cNvPr id="7" name="TextBox 11">
            <a:extLst>
              <a:ext uri="{FF2B5EF4-FFF2-40B4-BE49-F238E27FC236}">
                <a16:creationId xmlns:a16="http://schemas.microsoft.com/office/drawing/2014/main" id="{90302534-FB34-4551-9F81-C0C5A3AFD4EE}"/>
              </a:ext>
            </a:extLst>
          </p:cNvPr>
          <p:cNvSpPr txBox="1"/>
          <p:nvPr/>
        </p:nvSpPr>
        <p:spPr>
          <a:xfrm>
            <a:off x="3182845" y="3184508"/>
            <a:ext cx="5109091" cy="830997"/>
          </a:xfrm>
          <a:prstGeom prst="rect">
            <a:avLst/>
          </a:prstGeom>
          <a:noFill/>
        </p:spPr>
        <p:txBody>
          <a:bodyPr wrap="none" rtlCol="0">
            <a:spAutoFit/>
          </a:bodyPr>
          <a:lstStyle/>
          <a:p>
            <a:pPr lvl="0" defTabSz="457200"/>
            <a:r>
              <a:rPr lang="zh-CN" altLang="en-US"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教育统计工作概述</a:t>
            </a:r>
          </a:p>
        </p:txBody>
      </p:sp>
      <p:sp>
        <p:nvSpPr>
          <p:cNvPr id="14" name="矩形 20">
            <a:extLst>
              <a:ext uri="{FF2B5EF4-FFF2-40B4-BE49-F238E27FC236}">
                <a16:creationId xmlns:a16="http://schemas.microsoft.com/office/drawing/2014/main" id="{EFE1FAF6-ECDC-494C-9C43-777FFC9D8E10}"/>
              </a:ext>
            </a:extLst>
          </p:cNvPr>
          <p:cNvSpPr/>
          <p:nvPr/>
        </p:nvSpPr>
        <p:spPr>
          <a:xfrm>
            <a:off x="10946656" y="2093452"/>
            <a:ext cx="596045" cy="984205"/>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3829445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2</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基础教育学生、教师变动情况表中增加“</a:t>
            </a:r>
            <a:r>
              <a:rPr lang="zh-CN" altLang="en-US" b="1" dirty="0">
                <a:latin typeface="黑体" panose="02010609060101010101" pitchFamily="49" charset="-122"/>
                <a:ea typeface="黑体" panose="02010609060101010101" pitchFamily="49" charset="-122"/>
                <a:sym typeface="Century Gothic" panose="020B0502020202020204" pitchFamily="34" charset="0"/>
              </a:rPr>
              <a:t>幼儿园</a:t>
            </a:r>
            <a:r>
              <a:rPr lang="zh-CN" altLang="en-US" dirty="0">
                <a:latin typeface="黑体" panose="02010609060101010101" pitchFamily="49" charset="-122"/>
                <a:ea typeface="黑体" panose="02010609060101010101" pitchFamily="49" charset="-122"/>
                <a:sym typeface="Century Gothic" panose="020B0502020202020204" pitchFamily="34" charset="0"/>
              </a:rPr>
              <a:t>”分组</a:t>
            </a:r>
          </a:p>
        </p:txBody>
      </p:sp>
      <p:sp>
        <p:nvSpPr>
          <p:cNvPr id="21" name="文本框 20">
            <a:extLst>
              <a:ext uri="{FF2B5EF4-FFF2-40B4-BE49-F238E27FC236}">
                <a16:creationId xmlns:a16="http://schemas.microsoft.com/office/drawing/2014/main" id="{37798BD2-E71B-4E84-8216-74447F39CD5A}"/>
              </a:ext>
            </a:extLst>
          </p:cNvPr>
          <p:cNvSpPr txBox="1"/>
          <p:nvPr/>
        </p:nvSpPr>
        <p:spPr>
          <a:xfrm>
            <a:off x="630919" y="2063309"/>
            <a:ext cx="11090276" cy="1705403"/>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2</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8</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rgbClr val="4472C4"/>
                </a:solidFill>
                <a:latin typeface="微软雅黑" panose="020B0503020204020204" pitchFamily="34" charset="-122"/>
                <a:ea typeface="微软雅黑" panose="020B0503020204020204" pitchFamily="34" charset="-122"/>
              </a:rPr>
              <a:t>基表：基础基</a:t>
            </a:r>
            <a:r>
              <a:rPr lang="en-US" altLang="zh-CN" dirty="0">
                <a:solidFill>
                  <a:srgbClr val="4472C4"/>
                </a:solidFill>
                <a:latin typeface="微软雅黑" panose="020B0503020204020204" pitchFamily="34" charset="-122"/>
                <a:ea typeface="微软雅黑" panose="020B0503020204020204" pitchFamily="34" charset="-122"/>
              </a:rPr>
              <a:t>331</a:t>
            </a:r>
            <a:r>
              <a:rPr lang="zh-CN" altLang="en-US" dirty="0">
                <a:solidFill>
                  <a:srgbClr val="4472C4"/>
                </a:solidFill>
                <a:latin typeface="微软雅黑" panose="020B0503020204020204" pitchFamily="34" charset="-122"/>
                <a:ea typeface="微软雅黑" panose="020B0503020204020204" pitchFamily="34" charset="-122"/>
              </a:rPr>
              <a:t>中小学、特殊教育学生变动情况</a:t>
            </a:r>
            <a:endParaRPr lang="en-US" altLang="zh-CN" dirty="0">
              <a:solidFill>
                <a:srgbClr val="4472C4"/>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rgbClr val="4472C4"/>
                </a:solidFill>
                <a:latin typeface="微软雅黑" panose="020B0503020204020204" pitchFamily="34" charset="-122"/>
                <a:ea typeface="微软雅黑" panose="020B0503020204020204" pitchFamily="34" charset="-122"/>
              </a:rPr>
              <a:t>          基础基</a:t>
            </a:r>
            <a:r>
              <a:rPr lang="en-US" altLang="zh-CN" dirty="0">
                <a:solidFill>
                  <a:srgbClr val="4472C4"/>
                </a:solidFill>
                <a:latin typeface="微软雅黑" panose="020B0503020204020204" pitchFamily="34" charset="-122"/>
                <a:ea typeface="微软雅黑" panose="020B0503020204020204" pitchFamily="34" charset="-122"/>
              </a:rPr>
              <a:t>431</a:t>
            </a:r>
            <a:r>
              <a:rPr lang="zh-CN" altLang="en-US" dirty="0">
                <a:solidFill>
                  <a:srgbClr val="4472C4"/>
                </a:solidFill>
                <a:latin typeface="微软雅黑" panose="020B0503020204020204" pitchFamily="34" charset="-122"/>
                <a:ea typeface="微软雅黑" panose="020B0503020204020204" pitchFamily="34" charset="-122"/>
              </a:rPr>
              <a:t>中小学、特殊教育专任教师变动情况</a:t>
            </a:r>
            <a:endParaRPr lang="en-US" altLang="zh-CN" dirty="0">
              <a:solidFill>
                <a:srgbClr val="4472C4"/>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综表：</a:t>
            </a:r>
            <a:endParaRPr lang="en-US" altLang="zh-CN" dirty="0">
              <a:solidFill>
                <a:schemeClr val="accent2"/>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AFEDBE1E-72D7-4C40-BC47-DC6290A66735}"/>
              </a:ext>
            </a:extLst>
          </p:cNvPr>
          <p:cNvSpPr/>
          <p:nvPr/>
        </p:nvSpPr>
        <p:spPr>
          <a:xfrm>
            <a:off x="630919" y="3692416"/>
            <a:ext cx="5545137" cy="1705403"/>
          </a:xfrm>
          <a:prstGeom prst="rect">
            <a:avLst/>
          </a:prstGeom>
        </p:spPr>
        <p:txBody>
          <a:bodyPr wrap="square">
            <a:spAutoFit/>
          </a:bodyPr>
          <a:lstStyle/>
          <a:p>
            <a:pPr marL="0"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3311</a:t>
            </a:r>
            <a:r>
              <a:rPr lang="zh-CN" altLang="en-US" dirty="0">
                <a:solidFill>
                  <a:schemeClr val="accent2"/>
                </a:solidFill>
                <a:latin typeface="微软雅黑" panose="020B0503020204020204" pitchFamily="34" charset="-122"/>
                <a:ea typeface="微软雅黑" panose="020B0503020204020204" pitchFamily="34" charset="-122"/>
              </a:rPr>
              <a:t>中小学、特殊教育学生变动情况（总计）</a:t>
            </a:r>
            <a:endParaRPr lang="en-US" altLang="zh-CN" dirty="0">
              <a:solidFill>
                <a:schemeClr val="accent2"/>
              </a:solidFill>
              <a:latin typeface="微软雅黑" panose="020B0503020204020204" pitchFamily="34" charset="-122"/>
              <a:ea typeface="微软雅黑" panose="020B0503020204020204" pitchFamily="34" charset="-122"/>
            </a:endParaRPr>
          </a:p>
          <a:p>
            <a:pPr marL="0"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3312</a:t>
            </a:r>
            <a:r>
              <a:rPr lang="zh-CN" altLang="en-US" dirty="0">
                <a:solidFill>
                  <a:schemeClr val="accent2"/>
                </a:solidFill>
                <a:latin typeface="微软雅黑" panose="020B0503020204020204" pitchFamily="34" charset="-122"/>
                <a:ea typeface="微软雅黑" panose="020B0503020204020204" pitchFamily="34" charset="-122"/>
              </a:rPr>
              <a:t>中小学、特殊教育学生变动情况（城区）</a:t>
            </a:r>
            <a:endParaRPr lang="en-US" altLang="zh-CN" dirty="0">
              <a:solidFill>
                <a:schemeClr val="accent2"/>
              </a:solidFill>
              <a:latin typeface="微软雅黑" panose="020B0503020204020204" pitchFamily="34" charset="-122"/>
              <a:ea typeface="微软雅黑" panose="020B0503020204020204" pitchFamily="34" charset="-122"/>
            </a:endParaRPr>
          </a:p>
          <a:p>
            <a:pPr marL="0"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3313</a:t>
            </a:r>
            <a:r>
              <a:rPr lang="zh-CN" altLang="en-US" dirty="0">
                <a:solidFill>
                  <a:schemeClr val="accent2"/>
                </a:solidFill>
                <a:latin typeface="微软雅黑" panose="020B0503020204020204" pitchFamily="34" charset="-122"/>
                <a:ea typeface="微软雅黑" panose="020B0503020204020204" pitchFamily="34" charset="-122"/>
              </a:rPr>
              <a:t>中小学、特殊教育学生变动情况（镇区）</a:t>
            </a:r>
            <a:endParaRPr lang="en-US" altLang="zh-CN" dirty="0">
              <a:solidFill>
                <a:schemeClr val="accent2"/>
              </a:solidFill>
              <a:latin typeface="微软雅黑" panose="020B0503020204020204" pitchFamily="34" charset="-122"/>
              <a:ea typeface="微软雅黑" panose="020B0503020204020204" pitchFamily="34" charset="-122"/>
            </a:endParaRPr>
          </a:p>
          <a:p>
            <a:pPr marL="0"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3314</a:t>
            </a:r>
            <a:r>
              <a:rPr lang="zh-CN" altLang="en-US" dirty="0">
                <a:solidFill>
                  <a:schemeClr val="accent2"/>
                </a:solidFill>
                <a:latin typeface="微软雅黑" panose="020B0503020204020204" pitchFamily="34" charset="-122"/>
                <a:ea typeface="微软雅黑" panose="020B0503020204020204" pitchFamily="34" charset="-122"/>
              </a:rPr>
              <a:t>中小学、特殊教育学生变动情况（乡村）</a:t>
            </a:r>
          </a:p>
        </p:txBody>
      </p:sp>
      <p:sp>
        <p:nvSpPr>
          <p:cNvPr id="24" name="矩形 23">
            <a:extLst>
              <a:ext uri="{FF2B5EF4-FFF2-40B4-BE49-F238E27FC236}">
                <a16:creationId xmlns:a16="http://schemas.microsoft.com/office/drawing/2014/main" id="{74CE5B86-1170-411C-8495-AA8D4261661E}"/>
              </a:ext>
            </a:extLst>
          </p:cNvPr>
          <p:cNvSpPr/>
          <p:nvPr/>
        </p:nvSpPr>
        <p:spPr>
          <a:xfrm>
            <a:off x="6176056" y="3684884"/>
            <a:ext cx="5913748" cy="1705403"/>
          </a:xfrm>
          <a:prstGeom prst="rect">
            <a:avLst/>
          </a:prstGeom>
        </p:spPr>
        <p:txBody>
          <a:bodyPr wrap="square">
            <a:spAutoFit/>
          </a:bodyPr>
          <a:lstStyle/>
          <a:p>
            <a:pPr marL="0"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4311</a:t>
            </a:r>
            <a:r>
              <a:rPr lang="zh-CN" altLang="en-US" dirty="0">
                <a:solidFill>
                  <a:schemeClr val="accent2"/>
                </a:solidFill>
                <a:latin typeface="微软雅黑" panose="020B0503020204020204" pitchFamily="34" charset="-122"/>
                <a:ea typeface="微软雅黑" panose="020B0503020204020204" pitchFamily="34" charset="-122"/>
              </a:rPr>
              <a:t>中小学、特殊教育专任教师变动情况（总计）</a:t>
            </a:r>
            <a:endParaRPr lang="en-US" altLang="zh-CN" dirty="0">
              <a:solidFill>
                <a:schemeClr val="accent2"/>
              </a:solidFill>
              <a:latin typeface="微软雅黑" panose="020B0503020204020204" pitchFamily="34" charset="-122"/>
              <a:ea typeface="微软雅黑" panose="020B0503020204020204" pitchFamily="34" charset="-122"/>
            </a:endParaRPr>
          </a:p>
          <a:p>
            <a:pPr marL="0"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4312</a:t>
            </a:r>
            <a:r>
              <a:rPr lang="zh-CN" altLang="en-US" dirty="0">
                <a:solidFill>
                  <a:schemeClr val="accent2"/>
                </a:solidFill>
                <a:latin typeface="微软雅黑" panose="020B0503020204020204" pitchFamily="34" charset="-122"/>
                <a:ea typeface="微软雅黑" panose="020B0503020204020204" pitchFamily="34" charset="-122"/>
              </a:rPr>
              <a:t>中小学、特殊教育专任教师变动情况（城区）</a:t>
            </a:r>
            <a:endParaRPr lang="en-US" altLang="zh-CN" dirty="0">
              <a:solidFill>
                <a:schemeClr val="accent2"/>
              </a:solidFill>
              <a:latin typeface="微软雅黑" panose="020B0503020204020204" pitchFamily="34" charset="-122"/>
              <a:ea typeface="微软雅黑" panose="020B0503020204020204" pitchFamily="34" charset="-122"/>
            </a:endParaRPr>
          </a:p>
          <a:p>
            <a:pPr marL="0"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4313</a:t>
            </a:r>
            <a:r>
              <a:rPr lang="zh-CN" altLang="en-US" dirty="0">
                <a:solidFill>
                  <a:schemeClr val="accent2"/>
                </a:solidFill>
                <a:latin typeface="微软雅黑" panose="020B0503020204020204" pitchFamily="34" charset="-122"/>
                <a:ea typeface="微软雅黑" panose="020B0503020204020204" pitchFamily="34" charset="-122"/>
              </a:rPr>
              <a:t>中小学、特殊教育专任教师变动情况（镇区）</a:t>
            </a:r>
            <a:endParaRPr lang="en-US" altLang="zh-CN" dirty="0">
              <a:solidFill>
                <a:schemeClr val="accent2"/>
              </a:solidFill>
              <a:latin typeface="微软雅黑" panose="020B0503020204020204" pitchFamily="34" charset="-122"/>
              <a:ea typeface="微软雅黑" panose="020B0503020204020204" pitchFamily="34" charset="-122"/>
            </a:endParaRPr>
          </a:p>
          <a:p>
            <a:pPr marL="0"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4314</a:t>
            </a:r>
            <a:r>
              <a:rPr lang="zh-CN" altLang="en-US" dirty="0">
                <a:solidFill>
                  <a:schemeClr val="accent2"/>
                </a:solidFill>
                <a:latin typeface="微软雅黑" panose="020B0503020204020204" pitchFamily="34" charset="-122"/>
                <a:ea typeface="微软雅黑" panose="020B0503020204020204" pitchFamily="34" charset="-122"/>
              </a:rPr>
              <a:t>中小学、特殊教育专任教师变动情况（乡村）</a:t>
            </a:r>
            <a:endParaRPr lang="en-US" altLang="zh-CN"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8536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29962" y="1624799"/>
            <a:ext cx="11090276" cy="1061381"/>
          </a:xfrm>
          <a:prstGeom prst="rect">
            <a:avLst/>
          </a:prstGeom>
          <a:noFill/>
        </p:spPr>
        <p:txBody>
          <a:bodyPr wrap="square" rtlCol="0">
            <a:spAutoFit/>
          </a:bodyPr>
          <a:lstStyle/>
          <a:p>
            <a:pPr marL="285750" indent="-285750">
              <a:lnSpc>
                <a:spcPct val="12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indent="457200">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基础基</a:t>
            </a:r>
            <a:r>
              <a:rPr lang="en-US" altLang="zh-CN" b="1" dirty="0">
                <a:solidFill>
                  <a:srgbClr val="C00000"/>
                </a:solidFill>
                <a:latin typeface="微软雅黑" panose="020B0503020204020204" pitchFamily="34" charset="-122"/>
                <a:ea typeface="微软雅黑" panose="020B0503020204020204" pitchFamily="34" charset="-122"/>
              </a:rPr>
              <a:t>331</a:t>
            </a:r>
            <a:r>
              <a:rPr lang="zh-CN" altLang="en-US" b="1" dirty="0">
                <a:solidFill>
                  <a:srgbClr val="C00000"/>
                </a:solidFill>
                <a:latin typeface="微软雅黑" panose="020B0503020204020204" pitchFamily="34" charset="-122"/>
                <a:ea typeface="微软雅黑" panose="020B0503020204020204" pitchFamily="34" charset="-122"/>
              </a:rPr>
              <a:t>中小学、特殊教育学生变动情况表</a:t>
            </a:r>
            <a:r>
              <a:rPr lang="zh-CN" altLang="en-US" dirty="0">
                <a:latin typeface="微软雅黑" panose="020B0503020204020204" pitchFamily="34" charset="-122"/>
                <a:ea typeface="微软雅黑" panose="020B0503020204020204" pitchFamily="34" charset="-122"/>
              </a:rPr>
              <a:t>中加上“幼儿园、女、少数民族”三行，编号顺序顺延，相应的表名变更为</a:t>
            </a:r>
            <a:r>
              <a:rPr lang="zh-CN" altLang="en-US" b="1" dirty="0">
                <a:solidFill>
                  <a:srgbClr val="C00000"/>
                </a:solidFill>
                <a:latin typeface="微软雅黑" panose="020B0503020204020204" pitchFamily="34" charset="-122"/>
                <a:ea typeface="微软雅黑" panose="020B0503020204020204" pitchFamily="34" charset="-122"/>
              </a:rPr>
              <a:t>基础基</a:t>
            </a:r>
            <a:r>
              <a:rPr lang="en-US" altLang="zh-CN" b="1" dirty="0">
                <a:solidFill>
                  <a:srgbClr val="C00000"/>
                </a:solidFill>
                <a:latin typeface="微软雅黑" panose="020B0503020204020204" pitchFamily="34" charset="-122"/>
                <a:ea typeface="微软雅黑" panose="020B0503020204020204" pitchFamily="34" charset="-122"/>
              </a:rPr>
              <a:t>331</a:t>
            </a:r>
            <a:r>
              <a:rPr lang="zh-CN" altLang="en-US" b="1" dirty="0">
                <a:solidFill>
                  <a:srgbClr val="C00000"/>
                </a:solidFill>
                <a:latin typeface="微软雅黑" panose="020B0503020204020204" pitchFamily="34" charset="-122"/>
                <a:ea typeface="微软雅黑" panose="020B0503020204020204" pitchFamily="34" charset="-122"/>
              </a:rPr>
              <a:t>学生变动情况</a:t>
            </a:r>
            <a:r>
              <a:rPr lang="zh-CN" altLang="en-US" dirty="0">
                <a:latin typeface="微软雅黑" panose="020B0503020204020204" pitchFamily="34" charset="-122"/>
                <a:ea typeface="微软雅黑" panose="020B0503020204020204" pitchFamily="34" charset="-122"/>
              </a:rPr>
              <a:t>。综表根据基表体例进行修改。</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2</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基础教育学生、教师变动情况表中增加“</a:t>
            </a:r>
            <a:r>
              <a:rPr lang="zh-CN" altLang="en-US" b="1" dirty="0">
                <a:latin typeface="黑体" panose="02010609060101010101" pitchFamily="49" charset="-122"/>
                <a:ea typeface="黑体" panose="02010609060101010101" pitchFamily="49" charset="-122"/>
                <a:sym typeface="Century Gothic" panose="020B0502020202020204" pitchFamily="34" charset="0"/>
              </a:rPr>
              <a:t>幼儿园</a:t>
            </a:r>
            <a:r>
              <a:rPr lang="zh-CN" altLang="en-US" dirty="0">
                <a:latin typeface="黑体" panose="02010609060101010101" pitchFamily="49" charset="-122"/>
                <a:ea typeface="黑体" panose="02010609060101010101" pitchFamily="49" charset="-122"/>
                <a:sym typeface="Century Gothic" panose="020B0502020202020204" pitchFamily="34" charset="0"/>
              </a:rPr>
              <a:t>”分组</a:t>
            </a:r>
          </a:p>
        </p:txBody>
      </p:sp>
      <p:graphicFrame>
        <p:nvGraphicFramePr>
          <p:cNvPr id="5" name="表格 4">
            <a:extLst>
              <a:ext uri="{FF2B5EF4-FFF2-40B4-BE49-F238E27FC236}">
                <a16:creationId xmlns:a16="http://schemas.microsoft.com/office/drawing/2014/main" id="{74FAAEB1-2773-4CA1-A071-D4EBC18DA5A9}"/>
              </a:ext>
            </a:extLst>
          </p:cNvPr>
          <p:cNvGraphicFramePr>
            <a:graphicFrameLocks noGrp="1"/>
          </p:cNvGraphicFramePr>
          <p:nvPr>
            <p:extLst>
              <p:ext uri="{D42A27DB-BD31-4B8C-83A1-F6EECF244321}">
                <p14:modId xmlns:p14="http://schemas.microsoft.com/office/powerpoint/2010/main" val="3954753370"/>
              </p:ext>
            </p:extLst>
          </p:nvPr>
        </p:nvGraphicFramePr>
        <p:xfrm>
          <a:off x="550862" y="2686639"/>
          <a:ext cx="11090277" cy="3547203"/>
        </p:xfrm>
        <a:graphic>
          <a:graphicData uri="http://schemas.openxmlformats.org/drawingml/2006/table">
            <a:tbl>
              <a:tblPr>
                <a:tableStyleId>{5940675A-B579-460E-94D1-54222C63F5DA}</a:tableStyleId>
              </a:tblPr>
              <a:tblGrid>
                <a:gridCol w="758892">
                  <a:extLst>
                    <a:ext uri="{9D8B030D-6E8A-4147-A177-3AD203B41FA5}">
                      <a16:colId xmlns:a16="http://schemas.microsoft.com/office/drawing/2014/main" val="1640790087"/>
                    </a:ext>
                  </a:extLst>
                </a:gridCol>
                <a:gridCol w="467546">
                  <a:extLst>
                    <a:ext uri="{9D8B030D-6E8A-4147-A177-3AD203B41FA5}">
                      <a16:colId xmlns:a16="http://schemas.microsoft.com/office/drawing/2014/main" val="1570852739"/>
                    </a:ext>
                  </a:extLst>
                </a:gridCol>
                <a:gridCol w="985324">
                  <a:extLst>
                    <a:ext uri="{9D8B030D-6E8A-4147-A177-3AD203B41FA5}">
                      <a16:colId xmlns:a16="http://schemas.microsoft.com/office/drawing/2014/main" val="164581639"/>
                    </a:ext>
                  </a:extLst>
                </a:gridCol>
                <a:gridCol w="657656">
                  <a:extLst>
                    <a:ext uri="{9D8B030D-6E8A-4147-A177-3AD203B41FA5}">
                      <a16:colId xmlns:a16="http://schemas.microsoft.com/office/drawing/2014/main" val="1146054427"/>
                    </a:ext>
                  </a:extLst>
                </a:gridCol>
                <a:gridCol w="656882">
                  <a:extLst>
                    <a:ext uri="{9D8B030D-6E8A-4147-A177-3AD203B41FA5}">
                      <a16:colId xmlns:a16="http://schemas.microsoft.com/office/drawing/2014/main" val="2946978166"/>
                    </a:ext>
                  </a:extLst>
                </a:gridCol>
                <a:gridCol w="550236">
                  <a:extLst>
                    <a:ext uri="{9D8B030D-6E8A-4147-A177-3AD203B41FA5}">
                      <a16:colId xmlns:a16="http://schemas.microsoft.com/office/drawing/2014/main" val="2718146446"/>
                    </a:ext>
                  </a:extLst>
                </a:gridCol>
                <a:gridCol w="550236">
                  <a:extLst>
                    <a:ext uri="{9D8B030D-6E8A-4147-A177-3AD203B41FA5}">
                      <a16:colId xmlns:a16="http://schemas.microsoft.com/office/drawing/2014/main" val="3646781944"/>
                    </a:ext>
                  </a:extLst>
                </a:gridCol>
                <a:gridCol w="602015">
                  <a:extLst>
                    <a:ext uri="{9D8B030D-6E8A-4147-A177-3AD203B41FA5}">
                      <a16:colId xmlns:a16="http://schemas.microsoft.com/office/drawing/2014/main" val="626346458"/>
                    </a:ext>
                  </a:extLst>
                </a:gridCol>
                <a:gridCol w="602786">
                  <a:extLst>
                    <a:ext uri="{9D8B030D-6E8A-4147-A177-3AD203B41FA5}">
                      <a16:colId xmlns:a16="http://schemas.microsoft.com/office/drawing/2014/main" val="3565488988"/>
                    </a:ext>
                  </a:extLst>
                </a:gridCol>
                <a:gridCol w="602786">
                  <a:extLst>
                    <a:ext uri="{9D8B030D-6E8A-4147-A177-3AD203B41FA5}">
                      <a16:colId xmlns:a16="http://schemas.microsoft.com/office/drawing/2014/main" val="3792631412"/>
                    </a:ext>
                  </a:extLst>
                </a:gridCol>
                <a:gridCol w="602786">
                  <a:extLst>
                    <a:ext uri="{9D8B030D-6E8A-4147-A177-3AD203B41FA5}">
                      <a16:colId xmlns:a16="http://schemas.microsoft.com/office/drawing/2014/main" val="333054627"/>
                    </a:ext>
                  </a:extLst>
                </a:gridCol>
                <a:gridCol w="602015">
                  <a:extLst>
                    <a:ext uri="{9D8B030D-6E8A-4147-A177-3AD203B41FA5}">
                      <a16:colId xmlns:a16="http://schemas.microsoft.com/office/drawing/2014/main" val="235215164"/>
                    </a:ext>
                  </a:extLst>
                </a:gridCol>
                <a:gridCol w="54649">
                  <a:extLst>
                    <a:ext uri="{9D8B030D-6E8A-4147-A177-3AD203B41FA5}">
                      <a16:colId xmlns:a16="http://schemas.microsoft.com/office/drawing/2014/main" val="1571191083"/>
                    </a:ext>
                  </a:extLst>
                </a:gridCol>
                <a:gridCol w="602786">
                  <a:extLst>
                    <a:ext uri="{9D8B030D-6E8A-4147-A177-3AD203B41FA5}">
                      <a16:colId xmlns:a16="http://schemas.microsoft.com/office/drawing/2014/main" val="4255149577"/>
                    </a:ext>
                  </a:extLst>
                </a:gridCol>
                <a:gridCol w="602786">
                  <a:extLst>
                    <a:ext uri="{9D8B030D-6E8A-4147-A177-3AD203B41FA5}">
                      <a16:colId xmlns:a16="http://schemas.microsoft.com/office/drawing/2014/main" val="358992990"/>
                    </a:ext>
                  </a:extLst>
                </a:gridCol>
                <a:gridCol w="602786">
                  <a:extLst>
                    <a:ext uri="{9D8B030D-6E8A-4147-A177-3AD203B41FA5}">
                      <a16:colId xmlns:a16="http://schemas.microsoft.com/office/drawing/2014/main" val="693107490"/>
                    </a:ext>
                  </a:extLst>
                </a:gridCol>
                <a:gridCol w="602786">
                  <a:extLst>
                    <a:ext uri="{9D8B030D-6E8A-4147-A177-3AD203B41FA5}">
                      <a16:colId xmlns:a16="http://schemas.microsoft.com/office/drawing/2014/main" val="3244590573"/>
                    </a:ext>
                  </a:extLst>
                </a:gridCol>
                <a:gridCol w="985324">
                  <a:extLst>
                    <a:ext uri="{9D8B030D-6E8A-4147-A177-3AD203B41FA5}">
                      <a16:colId xmlns:a16="http://schemas.microsoft.com/office/drawing/2014/main" val="3332094345"/>
                    </a:ext>
                  </a:extLst>
                </a:gridCol>
              </a:tblGrid>
              <a:tr h="370822">
                <a:tc rowSpan="2">
                  <a:txBody>
                    <a:bodyPr/>
                    <a:lstStyle/>
                    <a:p>
                      <a:pPr algn="ctr">
                        <a:spcAft>
                          <a:spcPts val="0"/>
                        </a:spcAft>
                      </a:pPr>
                      <a:endParaRPr lang="en-US" sz="1050" kern="100">
                        <a:effectLst/>
                        <a:latin typeface="宋体"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1050" kern="100">
                          <a:effectLst/>
                        </a:rPr>
                        <a:t>编号</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1050" kern="100">
                          <a:effectLst/>
                        </a:rPr>
                        <a:t>上学年初报表在校生数</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5">
                  <a:txBody>
                    <a:bodyPr/>
                    <a:lstStyle/>
                    <a:p>
                      <a:pPr marL="19050" algn="ctr">
                        <a:spcAft>
                          <a:spcPts val="0"/>
                        </a:spcAft>
                      </a:pPr>
                      <a:r>
                        <a:rPr lang="zh-CN" sz="1050" kern="100">
                          <a:effectLst/>
                        </a:rPr>
                        <a:t>增加学生数</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9">
                  <a:txBody>
                    <a:bodyPr/>
                    <a:lstStyle/>
                    <a:p>
                      <a:pPr algn="ctr">
                        <a:spcAft>
                          <a:spcPts val="0"/>
                        </a:spcAft>
                      </a:pPr>
                      <a:r>
                        <a:rPr lang="zh-CN" sz="1050" kern="100">
                          <a:effectLst/>
                        </a:rPr>
                        <a:t>减少学生数</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Aft>
                          <a:spcPts val="0"/>
                        </a:spcAft>
                      </a:pPr>
                      <a:r>
                        <a:rPr lang="zh-CN" sz="1050" kern="100">
                          <a:effectLst/>
                        </a:rPr>
                        <a:t>本学年初报表在校生数</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223033333"/>
                  </a:ext>
                </a:extLst>
              </a:tr>
              <a:tr h="2443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050" kern="100">
                          <a:effectLst/>
                        </a:rPr>
                        <a:t>合计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招生</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复学</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转入</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其他</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合计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毕业</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结业</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ctr">
                        <a:spcAft>
                          <a:spcPts val="0"/>
                        </a:spcAft>
                      </a:pPr>
                      <a:r>
                        <a:rPr lang="zh-CN" sz="1050" kern="100">
                          <a:effectLst/>
                        </a:rPr>
                        <a:t>休学</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ctr">
                        <a:spcAft>
                          <a:spcPts val="0"/>
                        </a:spcAft>
                      </a:pPr>
                      <a:r>
                        <a:rPr lang="zh-CN" sz="1050" kern="100">
                          <a:effectLst/>
                        </a:rPr>
                        <a:t>退学</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死亡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转出</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50" kern="100">
                          <a:effectLst/>
                        </a:rPr>
                        <a:t>其他</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vMerge="1">
                  <a:txBody>
                    <a:bodyPr/>
                    <a:lstStyle/>
                    <a:p>
                      <a:endParaRPr lang="zh-CN" altLang="en-US"/>
                    </a:p>
                  </a:txBody>
                  <a:tcPr/>
                </a:tc>
                <a:extLst>
                  <a:ext uri="{0D108BD9-81ED-4DB2-BD59-A6C34878D82A}">
                    <a16:rowId xmlns:a16="http://schemas.microsoft.com/office/drawing/2014/main" val="3629032397"/>
                  </a:ext>
                </a:extLst>
              </a:tr>
              <a:tr h="244337">
                <a:tc>
                  <a:txBody>
                    <a:bodyPr/>
                    <a:lstStyle/>
                    <a:p>
                      <a:pPr algn="ctr">
                        <a:spcAft>
                          <a:spcPts val="0"/>
                        </a:spcAft>
                      </a:pPr>
                      <a:r>
                        <a:rPr lang="zh-CN" sz="1050" kern="100">
                          <a:effectLst/>
                        </a:rPr>
                        <a:t>甲</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zh-CN" sz="1050" kern="100">
                          <a:effectLst/>
                        </a:rPr>
                        <a:t>乙</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3</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6</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7</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8</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9</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ctr">
                        <a:spcAft>
                          <a:spcPts val="0"/>
                        </a:spcAft>
                      </a:pPr>
                      <a:r>
                        <a:rPr lang="en-US" sz="1050" kern="100">
                          <a:effectLst/>
                        </a:rPr>
                        <a:t>10</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ctr">
                        <a:spcAft>
                          <a:spcPts val="0"/>
                        </a:spcAft>
                      </a:pPr>
                      <a:r>
                        <a:rPr lang="en-US" sz="1050" kern="100">
                          <a:effectLst/>
                        </a:rPr>
                        <a:t>11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12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13</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14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15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4205994339"/>
                  </a:ext>
                </a:extLst>
              </a:tr>
              <a:tr h="244337">
                <a:tc>
                  <a:txBody>
                    <a:bodyPr/>
                    <a:lstStyle/>
                    <a:p>
                      <a:pPr algn="just">
                        <a:spcAft>
                          <a:spcPts val="0"/>
                        </a:spcAft>
                      </a:pPr>
                      <a:r>
                        <a:rPr lang="zh-CN" sz="1050" kern="100" dirty="0">
                          <a:effectLst/>
                        </a:rPr>
                        <a:t>幼儿园</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01</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2521604966"/>
                  </a:ext>
                </a:extLst>
              </a:tr>
              <a:tr h="244337">
                <a:tc>
                  <a:txBody>
                    <a:bodyPr/>
                    <a:lstStyle/>
                    <a:p>
                      <a:pPr indent="114300" algn="just">
                        <a:spcAft>
                          <a:spcPts val="0"/>
                        </a:spcAft>
                      </a:pPr>
                      <a:r>
                        <a:rPr lang="zh-CN" sz="1050" kern="100" dirty="0">
                          <a:effectLst/>
                        </a:rPr>
                        <a:t>女</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02</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2749180897"/>
                  </a:ext>
                </a:extLst>
              </a:tr>
              <a:tr h="244337">
                <a:tc>
                  <a:txBody>
                    <a:bodyPr/>
                    <a:lstStyle/>
                    <a:p>
                      <a:pPr indent="114300" algn="just">
                        <a:spcAft>
                          <a:spcPts val="0"/>
                        </a:spcAft>
                      </a:pPr>
                      <a:r>
                        <a:rPr lang="zh-CN" sz="1050" kern="100" dirty="0">
                          <a:effectLst/>
                        </a:rPr>
                        <a:t>少数民族</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03</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gridSpan="2">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hMerge="1">
                  <a:txBody>
                    <a:bodyPr/>
                    <a:lstStyle/>
                    <a:p>
                      <a:endParaRPr lang="zh-CN" altLang="en-US"/>
                    </a:p>
                  </a:txBody>
                  <a:tcPr/>
                </a:tc>
                <a:tc>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897617236"/>
                  </a:ext>
                </a:extLst>
              </a:tr>
              <a:tr h="244337">
                <a:tc>
                  <a:txBody>
                    <a:bodyPr/>
                    <a:lstStyle/>
                    <a:p>
                      <a:pPr algn="just">
                        <a:spcAft>
                          <a:spcPts val="0"/>
                        </a:spcAft>
                      </a:pPr>
                      <a:r>
                        <a:rPr lang="zh-CN" sz="1050" kern="100">
                          <a:effectLst/>
                        </a:rPr>
                        <a:t>小学</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04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240328965"/>
                  </a:ext>
                </a:extLst>
              </a:tr>
              <a:tr h="244337">
                <a:tc>
                  <a:txBody>
                    <a:bodyPr/>
                    <a:lstStyle/>
                    <a:p>
                      <a:pPr indent="114300" algn="just">
                        <a:spcAft>
                          <a:spcPts val="0"/>
                        </a:spcAft>
                      </a:pPr>
                      <a:r>
                        <a:rPr lang="zh-CN" sz="1050" kern="100">
                          <a:effectLst/>
                        </a:rPr>
                        <a:t>女</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05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623784477"/>
                  </a:ext>
                </a:extLst>
              </a:tr>
              <a:tr h="244337">
                <a:tc>
                  <a:txBody>
                    <a:bodyPr/>
                    <a:lstStyle/>
                    <a:p>
                      <a:pPr indent="114300" algn="just">
                        <a:spcAft>
                          <a:spcPts val="0"/>
                        </a:spcAft>
                      </a:pPr>
                      <a:r>
                        <a:rPr lang="zh-CN" sz="1050" kern="100">
                          <a:effectLst/>
                        </a:rPr>
                        <a:t>少数民族</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06</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569809749"/>
                  </a:ext>
                </a:extLst>
              </a:tr>
              <a:tr h="244337">
                <a:tc>
                  <a:txBody>
                    <a:bodyPr/>
                    <a:lstStyle/>
                    <a:p>
                      <a:pPr algn="just">
                        <a:spcAft>
                          <a:spcPts val="0"/>
                        </a:spcAft>
                      </a:pPr>
                      <a:r>
                        <a:rPr lang="zh-CN" sz="1050" kern="100">
                          <a:effectLst/>
                        </a:rPr>
                        <a:t>初中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07</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827581958"/>
                  </a:ext>
                </a:extLst>
              </a:tr>
              <a:tr h="244337">
                <a:tc>
                  <a:txBody>
                    <a:bodyPr/>
                    <a:lstStyle/>
                    <a:p>
                      <a:pPr indent="114300" algn="just">
                        <a:spcAft>
                          <a:spcPts val="0"/>
                        </a:spcAft>
                      </a:pPr>
                      <a:r>
                        <a:rPr lang="zh-CN" sz="1050" kern="100">
                          <a:effectLst/>
                        </a:rPr>
                        <a:t>女</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08</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668595981"/>
                  </a:ext>
                </a:extLst>
              </a:tr>
              <a:tr h="244337">
                <a:tc>
                  <a:txBody>
                    <a:bodyPr/>
                    <a:lstStyle/>
                    <a:p>
                      <a:pPr indent="114300" algn="just">
                        <a:spcAft>
                          <a:spcPts val="0"/>
                        </a:spcAft>
                      </a:pPr>
                      <a:r>
                        <a:rPr lang="zh-CN" sz="1050" kern="100">
                          <a:effectLst/>
                        </a:rPr>
                        <a:t>少数民族</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09</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286790962"/>
                  </a:ext>
                </a:extLst>
              </a:tr>
              <a:tr h="244337">
                <a:tc>
                  <a:txBody>
                    <a:bodyPr/>
                    <a:lstStyle/>
                    <a:p>
                      <a:pPr algn="just">
                        <a:spcAft>
                          <a:spcPts val="0"/>
                        </a:spcAft>
                      </a:pPr>
                      <a:r>
                        <a:rPr lang="zh-CN" sz="1050" kern="100" dirty="0">
                          <a:effectLst/>
                        </a:rPr>
                        <a:t>高中</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10</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4007296367"/>
                  </a:ext>
                </a:extLst>
              </a:tr>
              <a:tr h="244337">
                <a:tc>
                  <a:txBody>
                    <a:bodyPr/>
                    <a:lstStyle/>
                    <a:p>
                      <a:pPr indent="114300" algn="just">
                        <a:spcAft>
                          <a:spcPts val="0"/>
                        </a:spcAft>
                      </a:pPr>
                      <a:r>
                        <a:rPr lang="en-US" altLang="zh-CN" sz="1050" kern="100" dirty="0">
                          <a:effectLst/>
                        </a:rPr>
                        <a:t>……</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altLang="zh-CN" sz="1200"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795161829"/>
                  </a:ext>
                </a:extLst>
              </a:tr>
            </a:tbl>
          </a:graphicData>
        </a:graphic>
      </p:graphicFrame>
      <p:sp>
        <p:nvSpPr>
          <p:cNvPr id="6" name="Rectangle 2">
            <a:extLst>
              <a:ext uri="{FF2B5EF4-FFF2-40B4-BE49-F238E27FC236}">
                <a16:creationId xmlns:a16="http://schemas.microsoft.com/office/drawing/2014/main" id="{313568E0-BB9A-4A33-8037-529538E72B4F}"/>
              </a:ext>
            </a:extLst>
          </p:cNvPr>
          <p:cNvSpPr>
            <a:spLocks noChangeArrowheads="1"/>
          </p:cNvSpPr>
          <p:nvPr/>
        </p:nvSpPr>
        <p:spPr bwMode="auto">
          <a:xfrm>
            <a:off x="10702006" y="2267647"/>
            <a:ext cx="830922"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rPr>
              <a:t>   </a:t>
            </a:r>
            <a:endParaRPr kumimoji="0" lang="zh-CN" altLang="en-US" sz="12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endParaRPr>
          </a:p>
        </p:txBody>
      </p:sp>
      <p:cxnSp>
        <p:nvCxnSpPr>
          <p:cNvPr id="18" name="直接连接符 17">
            <a:extLst>
              <a:ext uri="{FF2B5EF4-FFF2-40B4-BE49-F238E27FC236}">
                <a16:creationId xmlns:a16="http://schemas.microsoft.com/office/drawing/2014/main" id="{F849F868-9FB7-4E6D-B69A-21A21DF20673}"/>
              </a:ext>
            </a:extLst>
          </p:cNvPr>
          <p:cNvCxnSpPr>
            <a:cxnSpLocks noChangeShapeType="1"/>
          </p:cNvCxnSpPr>
          <p:nvPr/>
        </p:nvCxnSpPr>
        <p:spPr bwMode="auto">
          <a:xfrm>
            <a:off x="7303769" y="4927731"/>
            <a:ext cx="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 name="矩形 6">
            <a:extLst>
              <a:ext uri="{FF2B5EF4-FFF2-40B4-BE49-F238E27FC236}">
                <a16:creationId xmlns:a16="http://schemas.microsoft.com/office/drawing/2014/main" id="{90F4F1F4-EB2E-4D48-830B-AB0A1D458B12}"/>
              </a:ext>
            </a:extLst>
          </p:cNvPr>
          <p:cNvSpPr/>
          <p:nvPr/>
        </p:nvSpPr>
        <p:spPr>
          <a:xfrm>
            <a:off x="550863" y="3558482"/>
            <a:ext cx="11090275" cy="699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6491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7"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29962" y="1459699"/>
            <a:ext cx="11090276" cy="1005981"/>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indent="457200">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基础基</a:t>
            </a:r>
            <a:r>
              <a:rPr lang="en-US" altLang="zh-CN" b="1" dirty="0">
                <a:solidFill>
                  <a:srgbClr val="C00000"/>
                </a:solidFill>
                <a:latin typeface="微软雅黑" panose="020B0503020204020204" pitchFamily="34" charset="-122"/>
                <a:ea typeface="微软雅黑" panose="020B0503020204020204" pitchFamily="34" charset="-122"/>
              </a:rPr>
              <a:t>431</a:t>
            </a:r>
            <a:r>
              <a:rPr lang="zh-CN" altLang="en-US" b="1" dirty="0">
                <a:solidFill>
                  <a:srgbClr val="C00000"/>
                </a:solidFill>
                <a:latin typeface="微软雅黑" panose="020B0503020204020204" pitchFamily="34" charset="-122"/>
                <a:ea typeface="微软雅黑" panose="020B0503020204020204" pitchFamily="34" charset="-122"/>
              </a:rPr>
              <a:t>中小学、特殊教育专任教师变动情况表</a:t>
            </a:r>
            <a:r>
              <a:rPr lang="zh-CN" altLang="en-US" dirty="0">
                <a:latin typeface="微软雅黑" panose="020B0503020204020204" pitchFamily="34" charset="-122"/>
                <a:ea typeface="微软雅黑" panose="020B0503020204020204" pitchFamily="34" charset="-122"/>
              </a:rPr>
              <a:t>中加上“幼儿园、女”两行，编号顺序顺延，相应的表名变更为</a:t>
            </a:r>
            <a:r>
              <a:rPr lang="zh-CN" altLang="en-US" b="1" dirty="0">
                <a:solidFill>
                  <a:srgbClr val="C00000"/>
                </a:solidFill>
                <a:latin typeface="微软雅黑" panose="020B0503020204020204" pitchFamily="34" charset="-122"/>
                <a:ea typeface="微软雅黑" panose="020B0503020204020204" pitchFamily="34" charset="-122"/>
              </a:rPr>
              <a:t>基础基</a:t>
            </a:r>
            <a:r>
              <a:rPr lang="en-US" altLang="zh-CN" b="1" dirty="0">
                <a:solidFill>
                  <a:srgbClr val="C00000"/>
                </a:solidFill>
                <a:latin typeface="微软雅黑" panose="020B0503020204020204" pitchFamily="34" charset="-122"/>
                <a:ea typeface="微软雅黑" panose="020B0503020204020204" pitchFamily="34" charset="-122"/>
              </a:rPr>
              <a:t>431</a:t>
            </a:r>
            <a:r>
              <a:rPr lang="zh-CN" altLang="en-US" b="1" dirty="0">
                <a:solidFill>
                  <a:srgbClr val="C00000"/>
                </a:solidFill>
                <a:latin typeface="微软雅黑" panose="020B0503020204020204" pitchFamily="34" charset="-122"/>
                <a:ea typeface="微软雅黑" panose="020B0503020204020204" pitchFamily="34" charset="-122"/>
              </a:rPr>
              <a:t>专任教师变动情况</a:t>
            </a:r>
            <a:r>
              <a:rPr lang="zh-CN" altLang="en-US" dirty="0">
                <a:latin typeface="微软雅黑" panose="020B0503020204020204" pitchFamily="34" charset="-122"/>
                <a:ea typeface="微软雅黑" panose="020B0503020204020204" pitchFamily="34" charset="-122"/>
              </a:rPr>
              <a:t>。综表根据基表体例进行修改。</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2</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基础教育学生、教师变动情况表中增加“</a:t>
            </a:r>
            <a:r>
              <a:rPr lang="zh-CN" altLang="en-US" b="1" dirty="0">
                <a:latin typeface="黑体" panose="02010609060101010101" pitchFamily="49" charset="-122"/>
                <a:ea typeface="黑体" panose="02010609060101010101" pitchFamily="49" charset="-122"/>
                <a:sym typeface="Century Gothic" panose="020B0502020202020204" pitchFamily="34" charset="0"/>
              </a:rPr>
              <a:t>幼儿园</a:t>
            </a:r>
            <a:r>
              <a:rPr lang="zh-CN" altLang="en-US" dirty="0">
                <a:latin typeface="黑体" panose="02010609060101010101" pitchFamily="49" charset="-122"/>
                <a:ea typeface="黑体" panose="02010609060101010101" pitchFamily="49" charset="-122"/>
                <a:sym typeface="Century Gothic" panose="020B0502020202020204" pitchFamily="34" charset="0"/>
              </a:rPr>
              <a:t>”分组</a:t>
            </a:r>
          </a:p>
        </p:txBody>
      </p:sp>
      <p:cxnSp>
        <p:nvCxnSpPr>
          <p:cNvPr id="18" name="直接连接符 17">
            <a:extLst>
              <a:ext uri="{FF2B5EF4-FFF2-40B4-BE49-F238E27FC236}">
                <a16:creationId xmlns:a16="http://schemas.microsoft.com/office/drawing/2014/main" id="{F849F868-9FB7-4E6D-B69A-21A21DF20673}"/>
              </a:ext>
            </a:extLst>
          </p:cNvPr>
          <p:cNvCxnSpPr>
            <a:cxnSpLocks noChangeShapeType="1"/>
          </p:cNvCxnSpPr>
          <p:nvPr/>
        </p:nvCxnSpPr>
        <p:spPr bwMode="auto">
          <a:xfrm>
            <a:off x="7303769" y="4927731"/>
            <a:ext cx="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aphicFrame>
        <p:nvGraphicFramePr>
          <p:cNvPr id="7" name="表格 6">
            <a:extLst>
              <a:ext uri="{FF2B5EF4-FFF2-40B4-BE49-F238E27FC236}">
                <a16:creationId xmlns:a16="http://schemas.microsoft.com/office/drawing/2014/main" id="{A03CDBB2-8C7B-4AEE-8FDC-E912010086CA}"/>
              </a:ext>
            </a:extLst>
          </p:cNvPr>
          <p:cNvGraphicFramePr>
            <a:graphicFrameLocks noGrp="1"/>
          </p:cNvGraphicFramePr>
          <p:nvPr>
            <p:extLst>
              <p:ext uri="{D42A27DB-BD31-4B8C-83A1-F6EECF244321}">
                <p14:modId xmlns:p14="http://schemas.microsoft.com/office/powerpoint/2010/main" val="153182190"/>
              </p:ext>
            </p:extLst>
          </p:nvPr>
        </p:nvGraphicFramePr>
        <p:xfrm>
          <a:off x="550863" y="2478284"/>
          <a:ext cx="11069376" cy="3703255"/>
        </p:xfrm>
        <a:graphic>
          <a:graphicData uri="http://schemas.openxmlformats.org/drawingml/2006/table">
            <a:tbl>
              <a:tblPr>
                <a:tableStyleId>{5940675A-B579-460E-94D1-54222C63F5DA}</a:tableStyleId>
              </a:tblPr>
              <a:tblGrid>
                <a:gridCol w="912673">
                  <a:extLst>
                    <a:ext uri="{9D8B030D-6E8A-4147-A177-3AD203B41FA5}">
                      <a16:colId xmlns:a16="http://schemas.microsoft.com/office/drawing/2014/main" val="1630130398"/>
                    </a:ext>
                  </a:extLst>
                </a:gridCol>
                <a:gridCol w="300410">
                  <a:extLst>
                    <a:ext uri="{9D8B030D-6E8A-4147-A177-3AD203B41FA5}">
                      <a16:colId xmlns:a16="http://schemas.microsoft.com/office/drawing/2014/main" val="409190048"/>
                    </a:ext>
                  </a:extLst>
                </a:gridCol>
                <a:gridCol w="814682">
                  <a:extLst>
                    <a:ext uri="{9D8B030D-6E8A-4147-A177-3AD203B41FA5}">
                      <a16:colId xmlns:a16="http://schemas.microsoft.com/office/drawing/2014/main" val="799788052"/>
                    </a:ext>
                  </a:extLst>
                </a:gridCol>
                <a:gridCol w="580077">
                  <a:extLst>
                    <a:ext uri="{9D8B030D-6E8A-4147-A177-3AD203B41FA5}">
                      <a16:colId xmlns:a16="http://schemas.microsoft.com/office/drawing/2014/main" val="491538973"/>
                    </a:ext>
                  </a:extLst>
                </a:gridCol>
                <a:gridCol w="507120">
                  <a:extLst>
                    <a:ext uri="{9D8B030D-6E8A-4147-A177-3AD203B41FA5}">
                      <a16:colId xmlns:a16="http://schemas.microsoft.com/office/drawing/2014/main" val="1183004566"/>
                    </a:ext>
                  </a:extLst>
                </a:gridCol>
                <a:gridCol w="507120">
                  <a:extLst>
                    <a:ext uri="{9D8B030D-6E8A-4147-A177-3AD203B41FA5}">
                      <a16:colId xmlns:a16="http://schemas.microsoft.com/office/drawing/2014/main" val="758287976"/>
                    </a:ext>
                  </a:extLst>
                </a:gridCol>
                <a:gridCol w="607972">
                  <a:extLst>
                    <a:ext uri="{9D8B030D-6E8A-4147-A177-3AD203B41FA5}">
                      <a16:colId xmlns:a16="http://schemas.microsoft.com/office/drawing/2014/main" val="2346740282"/>
                    </a:ext>
                  </a:extLst>
                </a:gridCol>
                <a:gridCol w="607972">
                  <a:extLst>
                    <a:ext uri="{9D8B030D-6E8A-4147-A177-3AD203B41FA5}">
                      <a16:colId xmlns:a16="http://schemas.microsoft.com/office/drawing/2014/main" val="2586462224"/>
                    </a:ext>
                  </a:extLst>
                </a:gridCol>
                <a:gridCol w="815397">
                  <a:extLst>
                    <a:ext uri="{9D8B030D-6E8A-4147-A177-3AD203B41FA5}">
                      <a16:colId xmlns:a16="http://schemas.microsoft.com/office/drawing/2014/main" val="1898726372"/>
                    </a:ext>
                  </a:extLst>
                </a:gridCol>
                <a:gridCol w="815397">
                  <a:extLst>
                    <a:ext uri="{9D8B030D-6E8A-4147-A177-3AD203B41FA5}">
                      <a16:colId xmlns:a16="http://schemas.microsoft.com/office/drawing/2014/main" val="3917950445"/>
                    </a:ext>
                  </a:extLst>
                </a:gridCol>
                <a:gridCol w="407698">
                  <a:extLst>
                    <a:ext uri="{9D8B030D-6E8A-4147-A177-3AD203B41FA5}">
                      <a16:colId xmlns:a16="http://schemas.microsoft.com/office/drawing/2014/main" val="2821299409"/>
                    </a:ext>
                  </a:extLst>
                </a:gridCol>
                <a:gridCol w="608687">
                  <a:extLst>
                    <a:ext uri="{9D8B030D-6E8A-4147-A177-3AD203B41FA5}">
                      <a16:colId xmlns:a16="http://schemas.microsoft.com/office/drawing/2014/main" val="2003895897"/>
                    </a:ext>
                  </a:extLst>
                </a:gridCol>
                <a:gridCol w="608687">
                  <a:extLst>
                    <a:ext uri="{9D8B030D-6E8A-4147-A177-3AD203B41FA5}">
                      <a16:colId xmlns:a16="http://schemas.microsoft.com/office/drawing/2014/main" val="1230275362"/>
                    </a:ext>
                  </a:extLst>
                </a:gridCol>
                <a:gridCol w="407698">
                  <a:extLst>
                    <a:ext uri="{9D8B030D-6E8A-4147-A177-3AD203B41FA5}">
                      <a16:colId xmlns:a16="http://schemas.microsoft.com/office/drawing/2014/main" val="558907092"/>
                    </a:ext>
                  </a:extLst>
                </a:gridCol>
                <a:gridCol w="507120">
                  <a:extLst>
                    <a:ext uri="{9D8B030D-6E8A-4147-A177-3AD203B41FA5}">
                      <a16:colId xmlns:a16="http://schemas.microsoft.com/office/drawing/2014/main" val="758848840"/>
                    </a:ext>
                  </a:extLst>
                </a:gridCol>
                <a:gridCol w="507120">
                  <a:extLst>
                    <a:ext uri="{9D8B030D-6E8A-4147-A177-3AD203B41FA5}">
                      <a16:colId xmlns:a16="http://schemas.microsoft.com/office/drawing/2014/main" val="886053374"/>
                    </a:ext>
                  </a:extLst>
                </a:gridCol>
                <a:gridCol w="413421">
                  <a:extLst>
                    <a:ext uri="{9D8B030D-6E8A-4147-A177-3AD203B41FA5}">
                      <a16:colId xmlns:a16="http://schemas.microsoft.com/office/drawing/2014/main" val="2213219093"/>
                    </a:ext>
                  </a:extLst>
                </a:gridCol>
                <a:gridCol w="324728">
                  <a:extLst>
                    <a:ext uri="{9D8B030D-6E8A-4147-A177-3AD203B41FA5}">
                      <a16:colId xmlns:a16="http://schemas.microsoft.com/office/drawing/2014/main" val="2634018839"/>
                    </a:ext>
                  </a:extLst>
                </a:gridCol>
                <a:gridCol w="815397">
                  <a:extLst>
                    <a:ext uri="{9D8B030D-6E8A-4147-A177-3AD203B41FA5}">
                      <a16:colId xmlns:a16="http://schemas.microsoft.com/office/drawing/2014/main" val="2252346770"/>
                    </a:ext>
                  </a:extLst>
                </a:gridCol>
              </a:tblGrid>
              <a:tr h="242205">
                <a:tc rowSpan="3">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a:txBody>
                    <a:bodyPr/>
                    <a:lstStyle/>
                    <a:p>
                      <a:pPr algn="ctr">
                        <a:spcAft>
                          <a:spcPts val="0"/>
                        </a:spcAft>
                      </a:pPr>
                      <a:r>
                        <a:rPr lang="zh-CN" sz="900" kern="100">
                          <a:effectLst/>
                        </a:rPr>
                        <a:t>编</a:t>
                      </a:r>
                      <a:endParaRPr lang="zh-CN" sz="1050" kern="100">
                        <a:effectLst/>
                      </a:endParaRPr>
                    </a:p>
                    <a:p>
                      <a:pPr algn="ctr">
                        <a:spcAft>
                          <a:spcPts val="0"/>
                        </a:spcAft>
                      </a:pPr>
                      <a:r>
                        <a:rPr lang="zh-CN" sz="900" kern="100">
                          <a:effectLst/>
                        </a:rPr>
                        <a:t>号</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a:txBody>
                    <a:bodyPr/>
                    <a:lstStyle/>
                    <a:p>
                      <a:pPr algn="ctr">
                        <a:spcAft>
                          <a:spcPts val="0"/>
                        </a:spcAft>
                      </a:pPr>
                      <a:r>
                        <a:rPr lang="zh-CN" sz="900" kern="100" dirty="0">
                          <a:effectLst/>
                        </a:rPr>
                        <a:t>上学年初报表专任教师数</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8">
                  <a:txBody>
                    <a:bodyPr/>
                    <a:lstStyle/>
                    <a:p>
                      <a:pPr algn="ctr">
                        <a:spcAft>
                          <a:spcPts val="0"/>
                        </a:spcAft>
                      </a:pPr>
                      <a:r>
                        <a:rPr lang="zh-CN" sz="900" kern="100">
                          <a:effectLst/>
                        </a:rPr>
                        <a:t>增加教师数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7">
                  <a:txBody>
                    <a:bodyPr/>
                    <a:lstStyle/>
                    <a:p>
                      <a:pPr algn="ctr">
                        <a:spcAft>
                          <a:spcPts val="0"/>
                        </a:spcAft>
                      </a:pPr>
                      <a:r>
                        <a:rPr lang="zh-CN" sz="900" kern="100">
                          <a:effectLst/>
                        </a:rPr>
                        <a:t>减少教师数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3">
                  <a:txBody>
                    <a:bodyPr/>
                    <a:lstStyle/>
                    <a:p>
                      <a:pPr algn="ctr">
                        <a:spcAft>
                          <a:spcPts val="0"/>
                        </a:spcAft>
                      </a:pPr>
                      <a:r>
                        <a:rPr lang="zh-CN" sz="900" kern="100" dirty="0">
                          <a:effectLst/>
                        </a:rPr>
                        <a:t>本学年初</a:t>
                      </a:r>
                      <a:endParaRPr lang="zh-CN" sz="1050" kern="100" dirty="0">
                        <a:effectLst/>
                      </a:endParaRPr>
                    </a:p>
                    <a:p>
                      <a:pPr algn="ctr">
                        <a:spcAft>
                          <a:spcPts val="0"/>
                        </a:spcAft>
                      </a:pPr>
                      <a:r>
                        <a:rPr lang="zh-CN" sz="900" kern="100" dirty="0">
                          <a:effectLst/>
                        </a:rPr>
                        <a:t>报表专任</a:t>
                      </a:r>
                      <a:endParaRPr lang="zh-CN" sz="1050" kern="100" dirty="0">
                        <a:effectLst/>
                      </a:endParaRPr>
                    </a:p>
                    <a:p>
                      <a:pPr algn="ctr">
                        <a:spcAft>
                          <a:spcPts val="0"/>
                        </a:spcAft>
                      </a:pPr>
                      <a:r>
                        <a:rPr lang="zh-CN" sz="900" kern="100" dirty="0">
                          <a:effectLst/>
                        </a:rPr>
                        <a:t>教师数</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620706397"/>
                  </a:ext>
                </a:extLst>
              </a:tr>
              <a:tr h="24220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a:spcAft>
                          <a:spcPts val="0"/>
                        </a:spcAft>
                      </a:pPr>
                      <a:r>
                        <a:rPr lang="zh-CN" sz="900" kern="100">
                          <a:effectLst/>
                        </a:rPr>
                        <a:t>合计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ctr">
                        <a:spcAft>
                          <a:spcPts val="0"/>
                        </a:spcAft>
                      </a:pPr>
                      <a:r>
                        <a:rPr lang="zh-CN" sz="900" kern="100">
                          <a:effectLst/>
                        </a:rPr>
                        <a:t>录用毕业生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gridSpan="2">
                  <a:txBody>
                    <a:bodyPr/>
                    <a:lstStyle/>
                    <a:p>
                      <a:pPr algn="ctr">
                        <a:spcAft>
                          <a:spcPts val="0"/>
                        </a:spcAft>
                      </a:pPr>
                      <a:r>
                        <a:rPr lang="zh-CN" sz="900" kern="100">
                          <a:effectLst/>
                        </a:rPr>
                        <a:t>调入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gridSpan="2">
                  <a:txBody>
                    <a:bodyPr/>
                    <a:lstStyle/>
                    <a:p>
                      <a:pPr algn="ctr">
                        <a:spcAft>
                          <a:spcPts val="0"/>
                        </a:spcAft>
                      </a:pPr>
                      <a:r>
                        <a:rPr lang="zh-CN" sz="900" kern="100">
                          <a:effectLst/>
                        </a:rPr>
                        <a:t>校内变动</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rowSpan="2">
                  <a:txBody>
                    <a:bodyPr/>
                    <a:lstStyle/>
                    <a:p>
                      <a:pPr algn="ctr">
                        <a:spcAft>
                          <a:spcPts val="0"/>
                        </a:spcAft>
                      </a:pPr>
                      <a:r>
                        <a:rPr lang="zh-CN" sz="900" kern="100">
                          <a:effectLst/>
                        </a:rPr>
                        <a:t>其他</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900" kern="100">
                          <a:effectLst/>
                        </a:rPr>
                        <a:t>合计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900" kern="100">
                          <a:effectLst/>
                        </a:rPr>
                        <a:t>自然减员</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900" kern="100">
                          <a:effectLst/>
                        </a:rPr>
                        <a:t>调出</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2">
                  <a:txBody>
                    <a:bodyPr/>
                    <a:lstStyle/>
                    <a:p>
                      <a:pPr algn="ctr">
                        <a:spcAft>
                          <a:spcPts val="0"/>
                        </a:spcAft>
                      </a:pPr>
                      <a:r>
                        <a:rPr lang="zh-CN" sz="900" kern="100">
                          <a:effectLst/>
                        </a:rPr>
                        <a:t>校内变动</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rowSpan="2">
                  <a:txBody>
                    <a:bodyPr/>
                    <a:lstStyle/>
                    <a:p>
                      <a:pPr algn="ctr">
                        <a:spcAft>
                          <a:spcPts val="0"/>
                        </a:spcAft>
                      </a:pPr>
                      <a:r>
                        <a:rPr lang="zh-CN" sz="900" kern="100">
                          <a:effectLst/>
                        </a:rPr>
                        <a:t>辞职</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900" kern="100">
                          <a:effectLst/>
                        </a:rPr>
                        <a:t>其他</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vMerge="1">
                  <a:txBody>
                    <a:bodyPr/>
                    <a:lstStyle/>
                    <a:p>
                      <a:endParaRPr lang="zh-CN" altLang="en-US"/>
                    </a:p>
                  </a:txBody>
                  <a:tcPr/>
                </a:tc>
                <a:extLst>
                  <a:ext uri="{0D108BD9-81ED-4DB2-BD59-A6C34878D82A}">
                    <a16:rowId xmlns:a16="http://schemas.microsoft.com/office/drawing/2014/main" val="3715090736"/>
                  </a:ext>
                </a:extLst>
              </a:tr>
              <a:tr h="55459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900" kern="100">
                          <a:effectLst/>
                        </a:rPr>
                        <a:t>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其中：师范生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其中：外校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其中：学段调整</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900" kern="100">
                          <a:effectLst/>
                        </a:rPr>
                        <a:t>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其中：学段调整</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896498045"/>
                  </a:ext>
                </a:extLst>
              </a:tr>
              <a:tr h="242205">
                <a:tc>
                  <a:txBody>
                    <a:bodyPr/>
                    <a:lstStyle/>
                    <a:p>
                      <a:pPr algn="ctr">
                        <a:spcAft>
                          <a:spcPts val="0"/>
                        </a:spcAft>
                      </a:pPr>
                      <a:r>
                        <a:rPr lang="zh-CN" sz="900" kern="100">
                          <a:effectLst/>
                        </a:rPr>
                        <a:t>甲</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乙</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1</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8</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9</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89513442"/>
                  </a:ext>
                </a:extLst>
              </a:tr>
              <a:tr h="242205">
                <a:tc>
                  <a:txBody>
                    <a:bodyPr/>
                    <a:lstStyle/>
                    <a:p>
                      <a:pPr algn="ctr">
                        <a:spcAft>
                          <a:spcPts val="0"/>
                        </a:spcAft>
                      </a:pPr>
                      <a:r>
                        <a:rPr lang="zh-CN" sz="900" kern="100" dirty="0">
                          <a:effectLst/>
                        </a:rPr>
                        <a:t>幼儿园</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a:effectLst/>
                        </a:rPr>
                        <a:t>01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just">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2213983055"/>
                  </a:ext>
                </a:extLst>
              </a:tr>
              <a:tr h="242205">
                <a:tc>
                  <a:txBody>
                    <a:bodyPr/>
                    <a:lstStyle/>
                    <a:p>
                      <a:pPr algn="ctr">
                        <a:spcAft>
                          <a:spcPts val="0"/>
                        </a:spcAft>
                      </a:pPr>
                      <a:r>
                        <a:rPr lang="zh-CN" sz="900" kern="100" dirty="0">
                          <a:effectLst/>
                        </a:rPr>
                        <a:t>女</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dirty="0">
                          <a:effectLst/>
                        </a:rPr>
                        <a:t>02</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just">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374322039"/>
                  </a:ext>
                </a:extLst>
              </a:tr>
              <a:tr h="242205">
                <a:tc>
                  <a:txBody>
                    <a:bodyPr/>
                    <a:lstStyle/>
                    <a:p>
                      <a:pPr algn="ctr">
                        <a:spcAft>
                          <a:spcPts val="0"/>
                        </a:spcAft>
                      </a:pPr>
                      <a:r>
                        <a:rPr lang="zh-CN" sz="900" kern="100">
                          <a:effectLst/>
                        </a:rPr>
                        <a:t>小学</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438522778"/>
                  </a:ext>
                </a:extLst>
              </a:tr>
              <a:tr h="242205">
                <a:tc>
                  <a:txBody>
                    <a:bodyPr/>
                    <a:lstStyle/>
                    <a:p>
                      <a:pPr algn="ctr">
                        <a:spcAft>
                          <a:spcPts val="0"/>
                        </a:spcAft>
                      </a:pPr>
                      <a:r>
                        <a:rPr lang="zh-CN" sz="900" kern="100">
                          <a:effectLst/>
                        </a:rPr>
                        <a:t>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705926985"/>
                  </a:ext>
                </a:extLst>
              </a:tr>
              <a:tr h="242205">
                <a:tc>
                  <a:txBody>
                    <a:bodyPr/>
                    <a:lstStyle/>
                    <a:p>
                      <a:pPr algn="ctr">
                        <a:spcAft>
                          <a:spcPts val="0"/>
                        </a:spcAft>
                      </a:pPr>
                      <a:r>
                        <a:rPr lang="zh-CN" sz="900" kern="100">
                          <a:effectLst/>
                        </a:rPr>
                        <a:t>初中</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999923148"/>
                  </a:ext>
                </a:extLst>
              </a:tr>
              <a:tr h="242205">
                <a:tc>
                  <a:txBody>
                    <a:bodyPr/>
                    <a:lstStyle/>
                    <a:p>
                      <a:pPr algn="ctr">
                        <a:spcAft>
                          <a:spcPts val="0"/>
                        </a:spcAft>
                      </a:pPr>
                      <a:r>
                        <a:rPr lang="zh-CN" sz="900" kern="100">
                          <a:effectLst/>
                        </a:rPr>
                        <a:t>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06117072"/>
                  </a:ext>
                </a:extLst>
              </a:tr>
              <a:tr h="242205">
                <a:tc>
                  <a:txBody>
                    <a:bodyPr/>
                    <a:lstStyle/>
                    <a:p>
                      <a:pPr algn="ctr">
                        <a:spcAft>
                          <a:spcPts val="0"/>
                        </a:spcAft>
                      </a:pPr>
                      <a:r>
                        <a:rPr lang="zh-CN" sz="900" kern="100">
                          <a:effectLst/>
                        </a:rPr>
                        <a:t>高中</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4105022616"/>
                  </a:ext>
                </a:extLst>
              </a:tr>
              <a:tr h="242205">
                <a:tc>
                  <a:txBody>
                    <a:bodyPr/>
                    <a:lstStyle/>
                    <a:p>
                      <a:pPr algn="ctr">
                        <a:spcAft>
                          <a:spcPts val="0"/>
                        </a:spcAft>
                      </a:pPr>
                      <a:r>
                        <a:rPr lang="zh-CN" sz="900" kern="100">
                          <a:effectLst/>
                        </a:rPr>
                        <a:t>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08</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671599391"/>
                  </a:ext>
                </a:extLst>
              </a:tr>
              <a:tr h="242205">
                <a:tc>
                  <a:txBody>
                    <a:bodyPr/>
                    <a:lstStyle/>
                    <a:p>
                      <a:pPr algn="ctr">
                        <a:spcAft>
                          <a:spcPts val="0"/>
                        </a:spcAft>
                      </a:pPr>
                      <a:r>
                        <a:rPr lang="zh-CN" sz="900" kern="100">
                          <a:effectLst/>
                        </a:rPr>
                        <a:t>特殊教育</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09</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992190008"/>
                  </a:ext>
                </a:extLst>
              </a:tr>
              <a:tr h="242205">
                <a:tc>
                  <a:txBody>
                    <a:bodyPr/>
                    <a:lstStyle/>
                    <a:p>
                      <a:pPr algn="ctr">
                        <a:spcAft>
                          <a:spcPts val="0"/>
                        </a:spcAft>
                      </a:pPr>
                      <a:r>
                        <a:rPr lang="zh-CN" sz="900" kern="100">
                          <a:effectLst/>
                        </a:rPr>
                        <a:t>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06030266"/>
                  </a:ext>
                </a:extLst>
              </a:tr>
            </a:tbl>
          </a:graphicData>
        </a:graphic>
      </p:graphicFrame>
      <p:sp>
        <p:nvSpPr>
          <p:cNvPr id="20" name="Rectangle 2">
            <a:extLst>
              <a:ext uri="{FF2B5EF4-FFF2-40B4-BE49-F238E27FC236}">
                <a16:creationId xmlns:a16="http://schemas.microsoft.com/office/drawing/2014/main" id="{188D81B5-C3CD-4C1F-9DAB-F49BA2970DAA}"/>
              </a:ext>
            </a:extLst>
          </p:cNvPr>
          <p:cNvSpPr>
            <a:spLocks noChangeArrowheads="1"/>
          </p:cNvSpPr>
          <p:nvPr/>
        </p:nvSpPr>
        <p:spPr bwMode="auto">
          <a:xfrm>
            <a:off x="10702006" y="2267647"/>
            <a:ext cx="830922"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rPr>
              <a:t>   </a:t>
            </a:r>
            <a:endParaRPr kumimoji="0" lang="zh-CN" altLang="en-US" sz="12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endParaRPr>
          </a:p>
        </p:txBody>
      </p:sp>
      <p:sp>
        <p:nvSpPr>
          <p:cNvPr id="21" name="矩形 20">
            <a:extLst>
              <a:ext uri="{FF2B5EF4-FFF2-40B4-BE49-F238E27FC236}">
                <a16:creationId xmlns:a16="http://schemas.microsoft.com/office/drawing/2014/main" id="{CDEA4985-3B05-42DA-95D3-6476DEC465AD}"/>
              </a:ext>
            </a:extLst>
          </p:cNvPr>
          <p:cNvSpPr/>
          <p:nvPr/>
        </p:nvSpPr>
        <p:spPr>
          <a:xfrm>
            <a:off x="550863" y="3533082"/>
            <a:ext cx="11069637" cy="699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3131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1"/>
                                        </p:tgtEl>
                                      </p:cBhvr>
                                    </p:animEffect>
                                    <p:set>
                                      <p:cBhvr>
                                        <p:cTn id="18"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1"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7" name="文本框 6">
            <a:extLst>
              <a:ext uri="{FF2B5EF4-FFF2-40B4-BE49-F238E27FC236}">
                <a16:creationId xmlns:a16="http://schemas.microsoft.com/office/drawing/2014/main" id="{C5F89FA1-901E-4BA8-83DF-14BAEA3FBF77}"/>
              </a:ext>
            </a:extLst>
          </p:cNvPr>
          <p:cNvSpPr txBox="1"/>
          <p:nvPr/>
        </p:nvSpPr>
        <p:spPr>
          <a:xfrm>
            <a:off x="550863" y="1621595"/>
            <a:ext cx="11090276" cy="1200329"/>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marL="742950" lvl="1" indent="-285750">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根据人力资源社会保障部 教育部关于</a:t>
            </a:r>
            <a:r>
              <a:rPr lang="zh-CN" altLang="en-US" dirty="0">
                <a:solidFill>
                  <a:srgbClr val="C00000"/>
                </a:solidFill>
                <a:latin typeface="微软雅黑" panose="020B0503020204020204" pitchFamily="34" charset="-122"/>
                <a:ea typeface="微软雅黑" panose="020B0503020204020204" pitchFamily="34" charset="-122"/>
              </a:rPr>
              <a:t>印发</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关于深化中小学教师职称制度改革的指导意见</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的通知要求（人社部发</a:t>
            </a:r>
            <a:r>
              <a:rPr lang="en-US" altLang="zh-CN" dirty="0">
                <a:solidFill>
                  <a:srgbClr val="C00000"/>
                </a:solidFill>
                <a:latin typeface="微软雅黑" panose="020B0503020204020204" pitchFamily="34" charset="-122"/>
                <a:ea typeface="微软雅黑" panose="020B0503020204020204" pitchFamily="34" charset="-122"/>
              </a:rPr>
              <a:t>【2015】79</a:t>
            </a:r>
            <a:r>
              <a:rPr lang="zh-CN" altLang="en-US" dirty="0">
                <a:solidFill>
                  <a:srgbClr val="C00000"/>
                </a:solidFill>
                <a:latin typeface="微软雅黑" panose="020B0503020204020204" pitchFamily="34" charset="-122"/>
                <a:ea typeface="微软雅黑" panose="020B0503020204020204" pitchFamily="34" charset="-122"/>
              </a:rPr>
              <a:t>号），</a:t>
            </a:r>
            <a:r>
              <a:rPr lang="zh-CN" altLang="en-US" dirty="0">
                <a:latin typeface="微软雅黑" panose="020B0503020204020204" pitchFamily="34" charset="-122"/>
                <a:ea typeface="微软雅黑" panose="020B0503020204020204" pitchFamily="34" charset="-122"/>
              </a:rPr>
              <a:t>健全制度体系，改革原中学和小学教师相互独立的职称（职务）制度体系。</a:t>
            </a:r>
            <a:endParaRPr lang="en-US" altLang="zh-CN"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3</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中小学教师职称制度改革</a:t>
            </a:r>
          </a:p>
        </p:txBody>
      </p:sp>
    </p:spTree>
    <p:extLst>
      <p:ext uri="{BB962C8B-B14F-4D97-AF65-F5344CB8AC3E}">
        <p14:creationId xmlns:p14="http://schemas.microsoft.com/office/powerpoint/2010/main" val="3677758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73768" y="1642351"/>
            <a:ext cx="11090276" cy="728982"/>
          </a:xfrm>
          <a:prstGeom prst="rect">
            <a:avLst/>
          </a:prstGeom>
          <a:noFill/>
        </p:spPr>
        <p:txBody>
          <a:bodyPr wrap="square" rtlCol="0">
            <a:spAutoFit/>
          </a:bodyPr>
          <a:lstStyle/>
          <a:p>
            <a:pPr marL="285750" indent="-285750">
              <a:lnSpc>
                <a:spcPct val="12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20000"/>
              </a:lnSpc>
            </a:pPr>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将</a:t>
            </a:r>
            <a:r>
              <a:rPr lang="zh-CN" altLang="en-US" dirty="0">
                <a:solidFill>
                  <a:srgbClr val="C00000"/>
                </a:solidFill>
                <a:latin typeface="微软雅黑" panose="020B0503020204020204" pitchFamily="34" charset="-122"/>
                <a:ea typeface="微软雅黑" panose="020B0503020204020204" pitchFamily="34" charset="-122"/>
              </a:rPr>
              <a:t>原中小学教师职称</a:t>
            </a:r>
            <a:r>
              <a:rPr lang="zh-CN" altLang="en-US" dirty="0">
                <a:latin typeface="微软雅黑" panose="020B0503020204020204" pitchFamily="34" charset="-122"/>
                <a:ea typeface="微软雅黑" panose="020B0503020204020204" pitchFamily="34" charset="-122"/>
              </a:rPr>
              <a:t>与</a:t>
            </a:r>
            <a:r>
              <a:rPr lang="zh-CN" altLang="en-US" dirty="0">
                <a:solidFill>
                  <a:srgbClr val="C00000"/>
                </a:solidFill>
                <a:latin typeface="微软雅黑" panose="020B0503020204020204" pitchFamily="34" charset="-122"/>
                <a:ea typeface="微软雅黑" panose="020B0503020204020204" pitchFamily="34" charset="-122"/>
              </a:rPr>
              <a:t>改革后中小学职称（职务）</a:t>
            </a:r>
            <a:r>
              <a:rPr lang="zh-CN" altLang="en-US" dirty="0">
                <a:latin typeface="微软雅黑" panose="020B0503020204020204" pitchFamily="34" charset="-122"/>
                <a:ea typeface="微软雅黑" panose="020B0503020204020204" pitchFamily="34" charset="-122"/>
              </a:rPr>
              <a:t>等级对应后进行修改</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3</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中小学教师职称制度改革</a:t>
            </a:r>
          </a:p>
        </p:txBody>
      </p:sp>
      <p:graphicFrame>
        <p:nvGraphicFramePr>
          <p:cNvPr id="16" name="表格 15">
            <a:extLst>
              <a:ext uri="{FF2B5EF4-FFF2-40B4-BE49-F238E27FC236}">
                <a16:creationId xmlns:a16="http://schemas.microsoft.com/office/drawing/2014/main" id="{3F9075F9-60A3-4F50-ABEC-EB2CFE9613BF}"/>
              </a:ext>
            </a:extLst>
          </p:cNvPr>
          <p:cNvGraphicFramePr>
            <a:graphicFrameLocks noGrp="1"/>
          </p:cNvGraphicFramePr>
          <p:nvPr>
            <p:extLst>
              <p:ext uri="{D42A27DB-BD31-4B8C-83A1-F6EECF244321}">
                <p14:modId xmlns:p14="http://schemas.microsoft.com/office/powerpoint/2010/main" val="3758007440"/>
              </p:ext>
            </p:extLst>
          </p:nvPr>
        </p:nvGraphicFramePr>
        <p:xfrm>
          <a:off x="550863" y="2478167"/>
          <a:ext cx="11090275" cy="3775418"/>
        </p:xfrm>
        <a:graphic>
          <a:graphicData uri="http://schemas.openxmlformats.org/drawingml/2006/table">
            <a:tbl>
              <a:tblPr firstRow="1" firstCol="1" bandRow="1">
                <a:tableStyleId>{5940675A-B579-460E-94D1-54222C63F5DA}</a:tableStyleId>
              </a:tblPr>
              <a:tblGrid>
                <a:gridCol w="1575055">
                  <a:extLst>
                    <a:ext uri="{9D8B030D-6E8A-4147-A177-3AD203B41FA5}">
                      <a16:colId xmlns:a16="http://schemas.microsoft.com/office/drawing/2014/main" val="3225216826"/>
                    </a:ext>
                  </a:extLst>
                </a:gridCol>
                <a:gridCol w="1144422">
                  <a:extLst>
                    <a:ext uri="{9D8B030D-6E8A-4147-A177-3AD203B41FA5}">
                      <a16:colId xmlns:a16="http://schemas.microsoft.com/office/drawing/2014/main" val="2075018578"/>
                    </a:ext>
                  </a:extLst>
                </a:gridCol>
                <a:gridCol w="1045613">
                  <a:extLst>
                    <a:ext uri="{9D8B030D-6E8A-4147-A177-3AD203B41FA5}">
                      <a16:colId xmlns:a16="http://schemas.microsoft.com/office/drawing/2014/main" val="3469780717"/>
                    </a:ext>
                  </a:extLst>
                </a:gridCol>
                <a:gridCol w="1880332">
                  <a:extLst>
                    <a:ext uri="{9D8B030D-6E8A-4147-A177-3AD203B41FA5}">
                      <a16:colId xmlns:a16="http://schemas.microsoft.com/office/drawing/2014/main" val="2966982612"/>
                    </a:ext>
                  </a:extLst>
                </a:gridCol>
                <a:gridCol w="1881808">
                  <a:extLst>
                    <a:ext uri="{9D8B030D-6E8A-4147-A177-3AD203B41FA5}">
                      <a16:colId xmlns:a16="http://schemas.microsoft.com/office/drawing/2014/main" val="1117762981"/>
                    </a:ext>
                  </a:extLst>
                </a:gridCol>
                <a:gridCol w="1881808">
                  <a:extLst>
                    <a:ext uri="{9D8B030D-6E8A-4147-A177-3AD203B41FA5}">
                      <a16:colId xmlns:a16="http://schemas.microsoft.com/office/drawing/2014/main" val="764840593"/>
                    </a:ext>
                  </a:extLst>
                </a:gridCol>
                <a:gridCol w="1681237">
                  <a:extLst>
                    <a:ext uri="{9D8B030D-6E8A-4147-A177-3AD203B41FA5}">
                      <a16:colId xmlns:a16="http://schemas.microsoft.com/office/drawing/2014/main" val="2115769274"/>
                    </a:ext>
                  </a:extLst>
                </a:gridCol>
              </a:tblGrid>
              <a:tr h="591009">
                <a:tc gridSpan="3">
                  <a:txBody>
                    <a:bodyPr/>
                    <a:lstStyle/>
                    <a:p>
                      <a:pPr indent="0" algn="ctr">
                        <a:lnSpc>
                          <a:spcPts val="1200"/>
                        </a:lnSpc>
                        <a:spcAft>
                          <a:spcPts val="0"/>
                        </a:spcAft>
                      </a:pPr>
                      <a:r>
                        <a:rPr lang="zh-CN" sz="1600" kern="100" dirty="0">
                          <a:effectLst/>
                          <a:latin typeface="微软雅黑" panose="020B0503020204020204" pitchFamily="34" charset="-122"/>
                          <a:ea typeface="微软雅黑" panose="020B0503020204020204" pitchFamily="34" charset="-122"/>
                        </a:rPr>
                        <a:t>中小学教师职称制度改革前</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gridSpan="4">
                  <a:txBody>
                    <a:bodyPr/>
                    <a:lstStyle/>
                    <a:p>
                      <a:pPr indent="0" algn="ctr">
                        <a:lnSpc>
                          <a:spcPts val="1200"/>
                        </a:lnSpc>
                        <a:spcAft>
                          <a:spcPts val="0"/>
                        </a:spcAft>
                      </a:pPr>
                      <a:r>
                        <a:rPr lang="zh-CN" sz="1600" kern="100" dirty="0">
                          <a:effectLst/>
                          <a:latin typeface="微软雅黑" panose="020B0503020204020204" pitchFamily="34" charset="-122"/>
                          <a:ea typeface="微软雅黑" panose="020B0503020204020204" pitchFamily="34" charset="-122"/>
                        </a:rPr>
                        <a:t>中小学教师职称制度改革后</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097090892"/>
                  </a:ext>
                </a:extLst>
              </a:tr>
              <a:tr h="675438">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小学</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初中</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高中</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中小学教师职称（职务）名称</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中小学职称（职务）等级</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对应事业单位专业技术岗位等级</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教师职务</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0061063"/>
                  </a:ext>
                </a:extLst>
              </a:tr>
              <a:tr h="406670">
                <a:tc>
                  <a:txBody>
                    <a:bodyPr/>
                    <a:lstStyle/>
                    <a:p>
                      <a:pPr indent="0" algn="ctr">
                        <a:lnSpc>
                          <a:spcPct val="100000"/>
                        </a:lnSpc>
                        <a:spcAft>
                          <a:spcPts val="0"/>
                        </a:spcAft>
                      </a:pPr>
                      <a:r>
                        <a:rPr lang="en-US" sz="1600" kern="100" dirty="0">
                          <a:effectLst/>
                          <a:latin typeface="微软雅黑" panose="020B0503020204020204" pitchFamily="34" charset="-122"/>
                          <a:ea typeface="微软雅黑" panose="020B0503020204020204" pitchFamily="34" charset="-122"/>
                        </a:rPr>
                        <a:t> </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en-US" sz="1600" kern="100" dirty="0">
                          <a:effectLst/>
                          <a:latin typeface="微软雅黑" panose="020B0503020204020204" pitchFamily="34" charset="-122"/>
                          <a:ea typeface="微软雅黑" panose="020B0503020204020204" pitchFamily="34" charset="-122"/>
                        </a:rPr>
                        <a:t> </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en-US" sz="1600" kern="100" dirty="0">
                          <a:effectLst/>
                          <a:latin typeface="微软雅黑" panose="020B0503020204020204" pitchFamily="34" charset="-122"/>
                          <a:ea typeface="微软雅黑" panose="020B0503020204020204" pitchFamily="34" charset="-122"/>
                        </a:rPr>
                        <a:t> </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正高级教师</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正高级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一至四级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高级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87101700"/>
                  </a:ext>
                </a:extLst>
              </a:tr>
              <a:tr h="372898">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中学高级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中学高级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中学高级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高级教师</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副高级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五至七级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zh-CN" altLang="en-US"/>
                    </a:p>
                  </a:txBody>
                  <a:tcPr/>
                </a:tc>
                <a:extLst>
                  <a:ext uri="{0D108BD9-81ED-4DB2-BD59-A6C34878D82A}">
                    <a16:rowId xmlns:a16="http://schemas.microsoft.com/office/drawing/2014/main" val="1953945062"/>
                  </a:ext>
                </a:extLst>
              </a:tr>
              <a:tr h="377120">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小学高级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中学一级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中学一级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一级教师</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中级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八至十级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中级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69845278"/>
                  </a:ext>
                </a:extLst>
              </a:tr>
              <a:tr h="403856">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小学一级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中学二级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中学二级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二级教师</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助理级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十一至十二级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初级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35800536"/>
                  </a:ext>
                </a:extLst>
              </a:tr>
              <a:tr h="412298">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小学二级、三级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中学三级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a:effectLst/>
                          <a:latin typeface="微软雅黑" panose="020B0503020204020204" pitchFamily="34" charset="-122"/>
                          <a:ea typeface="微软雅黑" panose="020B0503020204020204" pitchFamily="34" charset="-122"/>
                        </a:rPr>
                        <a:t>中学三级</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三级教师</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员级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十三级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zh-CN" altLang="en-US"/>
                    </a:p>
                  </a:txBody>
                  <a:tcPr/>
                </a:tc>
                <a:extLst>
                  <a:ext uri="{0D108BD9-81ED-4DB2-BD59-A6C34878D82A}">
                    <a16:rowId xmlns:a16="http://schemas.microsoft.com/office/drawing/2014/main" val="2837939112"/>
                  </a:ext>
                </a:extLst>
              </a:tr>
              <a:tr h="536129">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未定职级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未定职级</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未定职级</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en-US" sz="1600" kern="100">
                          <a:effectLst/>
                          <a:latin typeface="微软雅黑" panose="020B0503020204020204" pitchFamily="34" charset="-122"/>
                          <a:ea typeface="微软雅黑" panose="020B0503020204020204" pitchFamily="34" charset="-122"/>
                        </a:rPr>
                        <a:t> </a:t>
                      </a:r>
                      <a:endParaRPr lang="zh-CN" sz="1600" b="0" kern="1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zh-CN" sz="1600" kern="100" dirty="0">
                          <a:effectLst/>
                          <a:latin typeface="微软雅黑" panose="020B0503020204020204" pitchFamily="34" charset="-122"/>
                          <a:ea typeface="微软雅黑" panose="020B0503020204020204" pitchFamily="34" charset="-122"/>
                        </a:rPr>
                        <a:t>未定职级</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0" algn="ctr">
                        <a:lnSpc>
                          <a:spcPct val="100000"/>
                        </a:lnSpc>
                        <a:spcAft>
                          <a:spcPts val="0"/>
                        </a:spcAft>
                      </a:pPr>
                      <a:r>
                        <a:rPr lang="en-US" sz="1600" kern="100" dirty="0">
                          <a:effectLst/>
                          <a:latin typeface="微软雅黑" panose="020B0503020204020204" pitchFamily="34" charset="-122"/>
                          <a:ea typeface="微软雅黑" panose="020B0503020204020204" pitchFamily="34" charset="-122"/>
                        </a:rPr>
                        <a:t> </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00000"/>
                        </a:lnSpc>
                        <a:spcAft>
                          <a:spcPts val="0"/>
                        </a:spcAft>
                      </a:pPr>
                      <a:r>
                        <a:rPr lang="en-US" sz="1600" kern="100" dirty="0">
                          <a:effectLst/>
                          <a:latin typeface="微软雅黑" panose="020B0503020204020204" pitchFamily="34" charset="-122"/>
                          <a:ea typeface="微软雅黑" panose="020B0503020204020204" pitchFamily="34" charset="-122"/>
                        </a:rPr>
                        <a:t> </a:t>
                      </a:r>
                      <a:endParaRPr lang="zh-CN" sz="1600" b="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373469"/>
                  </a:ext>
                </a:extLst>
              </a:tr>
            </a:tbl>
          </a:graphicData>
        </a:graphic>
      </p:graphicFrame>
    </p:spTree>
    <p:extLst>
      <p:ext uri="{BB962C8B-B14F-4D97-AF65-F5344CB8AC3E}">
        <p14:creationId xmlns:p14="http://schemas.microsoft.com/office/powerpoint/2010/main" val="34411071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3</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中小学教师职称制度改革</a:t>
            </a:r>
          </a:p>
        </p:txBody>
      </p:sp>
      <p:sp>
        <p:nvSpPr>
          <p:cNvPr id="18" name="矩形 17">
            <a:extLst>
              <a:ext uri="{FF2B5EF4-FFF2-40B4-BE49-F238E27FC236}">
                <a16:creationId xmlns:a16="http://schemas.microsoft.com/office/drawing/2014/main" id="{CAB65C1C-D0DE-42FE-86F6-803C3E1BDBF0}"/>
              </a:ext>
            </a:extLst>
          </p:cNvPr>
          <p:cNvSpPr/>
          <p:nvPr/>
        </p:nvSpPr>
        <p:spPr>
          <a:xfrm>
            <a:off x="550863" y="1661717"/>
            <a:ext cx="11090274" cy="369332"/>
          </a:xfrm>
          <a:prstGeom prst="rect">
            <a:avLst/>
          </a:prstGeom>
        </p:spPr>
        <p:txBody>
          <a:bodyPr wrap="square">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3</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6</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7A7879F4-9A9B-4923-AB8A-0240B26D3C54}"/>
              </a:ext>
            </a:extLst>
          </p:cNvPr>
          <p:cNvSpPr/>
          <p:nvPr/>
        </p:nvSpPr>
        <p:spPr>
          <a:xfrm>
            <a:off x="809363" y="3142910"/>
            <a:ext cx="6768224" cy="2031325"/>
          </a:xfrm>
          <a:prstGeom prst="rect">
            <a:avLst/>
          </a:prstGeom>
        </p:spPr>
        <p:txBody>
          <a:bodyPr wrap="square">
            <a:spAutoFit/>
          </a:bodyPr>
          <a:lstStyle/>
          <a:p>
            <a:r>
              <a:rPr lang="zh-CN" altLang="en-US" dirty="0">
                <a:solidFill>
                  <a:schemeClr val="accent2"/>
                </a:solidFill>
                <a:latin typeface="微软雅黑" panose="020B0503020204020204" pitchFamily="34" charset="-122"/>
                <a:ea typeface="微软雅黑" panose="020B0503020204020204" pitchFamily="34" charset="-122"/>
              </a:rPr>
              <a:t>综表：</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4211</a:t>
            </a:r>
            <a:r>
              <a:rPr lang="zh-CN" altLang="en-US" dirty="0">
                <a:solidFill>
                  <a:schemeClr val="accent2"/>
                </a:solidFill>
                <a:latin typeface="微软雅黑" panose="020B0503020204020204" pitchFamily="34" charset="-122"/>
                <a:ea typeface="微软雅黑" panose="020B0503020204020204" pitchFamily="34" charset="-122"/>
              </a:rPr>
              <a:t>幼儿园园长、专任教师学历、职务情况</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4221</a:t>
            </a:r>
            <a:r>
              <a:rPr lang="zh-CN" altLang="en-US" dirty="0">
                <a:solidFill>
                  <a:schemeClr val="accent2"/>
                </a:solidFill>
                <a:latin typeface="微软雅黑" panose="020B0503020204020204" pitchFamily="34" charset="-122"/>
                <a:ea typeface="微软雅黑" panose="020B0503020204020204" pitchFamily="34" charset="-122"/>
              </a:rPr>
              <a:t>中小学专任教师专业技术职务、年龄结构情况（总计）基础综</a:t>
            </a:r>
            <a:r>
              <a:rPr lang="en-US" altLang="zh-CN" dirty="0">
                <a:solidFill>
                  <a:schemeClr val="accent2"/>
                </a:solidFill>
                <a:latin typeface="微软雅黑" panose="020B0503020204020204" pitchFamily="34" charset="-122"/>
                <a:ea typeface="微软雅黑" panose="020B0503020204020204" pitchFamily="34" charset="-122"/>
              </a:rPr>
              <a:t>4222</a:t>
            </a:r>
            <a:r>
              <a:rPr lang="zh-CN" altLang="en-US" dirty="0">
                <a:solidFill>
                  <a:schemeClr val="accent2"/>
                </a:solidFill>
                <a:latin typeface="微软雅黑" panose="020B0503020204020204" pitchFamily="34" charset="-122"/>
                <a:ea typeface="微软雅黑" panose="020B0503020204020204" pitchFamily="34" charset="-122"/>
              </a:rPr>
              <a:t>中小学专任教师专业技术职务、年龄结构情况（城区）</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4223</a:t>
            </a:r>
            <a:r>
              <a:rPr lang="zh-CN" altLang="en-US" dirty="0">
                <a:solidFill>
                  <a:schemeClr val="accent2"/>
                </a:solidFill>
                <a:latin typeface="微软雅黑" panose="020B0503020204020204" pitchFamily="34" charset="-122"/>
                <a:ea typeface="微软雅黑" panose="020B0503020204020204" pitchFamily="34" charset="-122"/>
              </a:rPr>
              <a:t>中小学专任教师专业技术职务、年龄结构情况（镇区）</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4224</a:t>
            </a:r>
            <a:r>
              <a:rPr lang="zh-CN" altLang="en-US" dirty="0">
                <a:solidFill>
                  <a:schemeClr val="accent2"/>
                </a:solidFill>
                <a:latin typeface="微软雅黑" panose="020B0503020204020204" pitchFamily="34" charset="-122"/>
                <a:ea typeface="微软雅黑" panose="020B0503020204020204" pitchFamily="34" charset="-122"/>
              </a:rPr>
              <a:t>中小学专任教师专业技术职务、年龄结构情况（乡村）</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425</a:t>
            </a:r>
            <a:r>
              <a:rPr lang="zh-CN" altLang="en-US" dirty="0">
                <a:solidFill>
                  <a:schemeClr val="accent2"/>
                </a:solidFill>
                <a:latin typeface="微软雅黑" panose="020B0503020204020204" pitchFamily="34" charset="-122"/>
                <a:ea typeface="微软雅黑" panose="020B0503020204020204" pitchFamily="34" charset="-122"/>
              </a:rPr>
              <a:t>特殊教育专任教师学历、职务情况</a:t>
            </a:r>
            <a:endParaRPr lang="zh-CN" altLang="en-US" dirty="0">
              <a:solidFill>
                <a:schemeClr val="accent2"/>
              </a:solidFill>
            </a:endParaRPr>
          </a:p>
        </p:txBody>
      </p:sp>
      <p:sp>
        <p:nvSpPr>
          <p:cNvPr id="21" name="矩形 20">
            <a:extLst>
              <a:ext uri="{FF2B5EF4-FFF2-40B4-BE49-F238E27FC236}">
                <a16:creationId xmlns:a16="http://schemas.microsoft.com/office/drawing/2014/main" id="{3849FE3E-EFFC-4B19-932C-EEDBD20B52F1}"/>
              </a:ext>
            </a:extLst>
          </p:cNvPr>
          <p:cNvSpPr/>
          <p:nvPr/>
        </p:nvSpPr>
        <p:spPr>
          <a:xfrm>
            <a:off x="809362" y="2070992"/>
            <a:ext cx="6525531" cy="1200329"/>
          </a:xfrm>
          <a:prstGeom prst="rect">
            <a:avLst/>
          </a:prstGeom>
        </p:spPr>
        <p:txBody>
          <a:bodyPr wrap="square">
            <a:spAutoFit/>
          </a:bodyPr>
          <a:lstStyle/>
          <a:p>
            <a:r>
              <a:rPr lang="zh-CN" altLang="en-US" dirty="0">
                <a:solidFill>
                  <a:srgbClr val="4472C4"/>
                </a:solidFill>
                <a:latin typeface="微软雅黑" panose="020B0503020204020204" pitchFamily="34" charset="-122"/>
                <a:ea typeface="微软雅黑" panose="020B0503020204020204" pitchFamily="34" charset="-122"/>
              </a:rPr>
              <a:t>基表：</a:t>
            </a:r>
            <a:endParaRPr lang="en-US" altLang="zh-CN" dirty="0">
              <a:solidFill>
                <a:srgbClr val="4472C4"/>
              </a:solidFill>
              <a:latin typeface="微软雅黑" panose="020B0503020204020204" pitchFamily="34" charset="-122"/>
              <a:ea typeface="微软雅黑" panose="020B0503020204020204" pitchFamily="34" charset="-122"/>
            </a:endParaRPr>
          </a:p>
          <a:p>
            <a:r>
              <a:rPr lang="zh-CN" altLang="en-US" dirty="0">
                <a:solidFill>
                  <a:srgbClr val="4472C4"/>
                </a:solidFill>
                <a:latin typeface="微软雅黑" panose="020B0503020204020204" pitchFamily="34" charset="-122"/>
                <a:ea typeface="微软雅黑" panose="020B0503020204020204" pitchFamily="34" charset="-122"/>
              </a:rPr>
              <a:t>基础基</a:t>
            </a:r>
            <a:r>
              <a:rPr lang="en-US" altLang="zh-CN" dirty="0">
                <a:solidFill>
                  <a:srgbClr val="4472C4"/>
                </a:solidFill>
                <a:latin typeface="微软雅黑" panose="020B0503020204020204" pitchFamily="34" charset="-122"/>
                <a:ea typeface="微软雅黑" panose="020B0503020204020204" pitchFamily="34" charset="-122"/>
              </a:rPr>
              <a:t>4211</a:t>
            </a:r>
            <a:r>
              <a:rPr lang="zh-CN" altLang="en-US" dirty="0">
                <a:solidFill>
                  <a:srgbClr val="4472C4"/>
                </a:solidFill>
                <a:latin typeface="微软雅黑" panose="020B0503020204020204" pitchFamily="34" charset="-122"/>
                <a:ea typeface="微软雅黑" panose="020B0503020204020204" pitchFamily="34" charset="-122"/>
              </a:rPr>
              <a:t>幼儿园园长、专任教师分学历、分专业技术职务</a:t>
            </a:r>
            <a:endParaRPr lang="en-US" altLang="zh-CN" dirty="0">
              <a:solidFill>
                <a:srgbClr val="4472C4"/>
              </a:solidFill>
              <a:latin typeface="微软雅黑" panose="020B0503020204020204" pitchFamily="34" charset="-122"/>
              <a:ea typeface="微软雅黑" panose="020B0503020204020204" pitchFamily="34" charset="-122"/>
            </a:endParaRPr>
          </a:p>
          <a:p>
            <a:r>
              <a:rPr lang="zh-CN" altLang="en-US" dirty="0">
                <a:solidFill>
                  <a:srgbClr val="4472C4"/>
                </a:solidFill>
                <a:latin typeface="微软雅黑" panose="020B0503020204020204" pitchFamily="34" charset="-122"/>
                <a:ea typeface="微软雅黑" panose="020B0503020204020204" pitchFamily="34" charset="-122"/>
              </a:rPr>
              <a:t>基础基</a:t>
            </a:r>
            <a:r>
              <a:rPr lang="en-US" altLang="zh-CN" dirty="0">
                <a:solidFill>
                  <a:srgbClr val="4472C4"/>
                </a:solidFill>
                <a:latin typeface="微软雅黑" panose="020B0503020204020204" pitchFamily="34" charset="-122"/>
                <a:ea typeface="微软雅黑" panose="020B0503020204020204" pitchFamily="34" charset="-122"/>
              </a:rPr>
              <a:t>422</a:t>
            </a:r>
            <a:r>
              <a:rPr lang="zh-CN" altLang="en-US" dirty="0">
                <a:solidFill>
                  <a:srgbClr val="4472C4"/>
                </a:solidFill>
                <a:latin typeface="微软雅黑" panose="020B0503020204020204" pitchFamily="34" charset="-122"/>
                <a:ea typeface="微软雅黑" panose="020B0503020204020204" pitchFamily="34" charset="-122"/>
              </a:rPr>
              <a:t>中小学专任教师分专业技术职务、分年龄基础</a:t>
            </a:r>
            <a:endParaRPr lang="en-US" altLang="zh-CN" dirty="0">
              <a:solidFill>
                <a:srgbClr val="4472C4"/>
              </a:solidFill>
              <a:latin typeface="微软雅黑" panose="020B0503020204020204" pitchFamily="34" charset="-122"/>
              <a:ea typeface="微软雅黑" panose="020B0503020204020204" pitchFamily="34" charset="-122"/>
            </a:endParaRPr>
          </a:p>
          <a:p>
            <a:r>
              <a:rPr lang="zh-CN" altLang="en-US" dirty="0">
                <a:solidFill>
                  <a:srgbClr val="4472C4"/>
                </a:solidFill>
                <a:latin typeface="微软雅黑" panose="020B0503020204020204" pitchFamily="34" charset="-122"/>
                <a:ea typeface="微软雅黑" panose="020B0503020204020204" pitchFamily="34" charset="-122"/>
              </a:rPr>
              <a:t>基</a:t>
            </a:r>
            <a:r>
              <a:rPr lang="en-US" altLang="zh-CN" dirty="0">
                <a:solidFill>
                  <a:srgbClr val="4472C4"/>
                </a:solidFill>
                <a:latin typeface="微软雅黑" panose="020B0503020204020204" pitchFamily="34" charset="-122"/>
                <a:ea typeface="微软雅黑" panose="020B0503020204020204" pitchFamily="34" charset="-122"/>
              </a:rPr>
              <a:t>425</a:t>
            </a:r>
            <a:r>
              <a:rPr lang="zh-CN" altLang="en-US" dirty="0">
                <a:solidFill>
                  <a:srgbClr val="4472C4"/>
                </a:solidFill>
                <a:latin typeface="微软雅黑" panose="020B0503020204020204" pitchFamily="34" charset="-122"/>
                <a:ea typeface="微软雅黑" panose="020B0503020204020204" pitchFamily="34" charset="-122"/>
              </a:rPr>
              <a:t>特殊教育学校专任教师分学历、分专业技术职务</a:t>
            </a:r>
            <a:endParaRPr lang="en-US" altLang="zh-CN" dirty="0">
              <a:solidFill>
                <a:srgbClr val="4472C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66697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47380" y="1615719"/>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en-US"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基础基</a:t>
            </a:r>
            <a:r>
              <a:rPr lang="en-US" altLang="zh-CN"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4211</a:t>
            </a:r>
            <a:r>
              <a:rPr lang="zh-CN" altLang="en-US"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幼园园长、专任教师分学历、分专业技术职务表</a:t>
            </a:r>
            <a:endParaRPr lang="en-US" altLang="zh-CN"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lvl="1"/>
            <a:r>
              <a:rPr lang="zh-CN" altLang="en-US" dirty="0">
                <a:latin typeface="微软雅黑" panose="020B0503020204020204" pitchFamily="34" charset="-122"/>
                <a:ea typeface="微软雅黑" panose="020B0503020204020204" pitchFamily="34" charset="-122"/>
              </a:rPr>
              <a:t>将原中小学教师职称与改革后中小学职称（职务）等级对应后进行修改</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3</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中小学教师职称制度改革</a:t>
            </a:r>
          </a:p>
        </p:txBody>
      </p:sp>
      <p:graphicFrame>
        <p:nvGraphicFramePr>
          <p:cNvPr id="5" name="表格 4">
            <a:extLst>
              <a:ext uri="{FF2B5EF4-FFF2-40B4-BE49-F238E27FC236}">
                <a16:creationId xmlns:a16="http://schemas.microsoft.com/office/drawing/2014/main" id="{34F2DC66-33D5-4B6F-815C-D741E5C4604B}"/>
              </a:ext>
            </a:extLst>
          </p:cNvPr>
          <p:cNvGraphicFramePr>
            <a:graphicFrameLocks noGrp="1"/>
          </p:cNvGraphicFramePr>
          <p:nvPr>
            <p:extLst>
              <p:ext uri="{D42A27DB-BD31-4B8C-83A1-F6EECF244321}">
                <p14:modId xmlns:p14="http://schemas.microsoft.com/office/powerpoint/2010/main" val="2235601803"/>
              </p:ext>
            </p:extLst>
          </p:nvPr>
        </p:nvGraphicFramePr>
        <p:xfrm>
          <a:off x="550863" y="2714118"/>
          <a:ext cx="11090275" cy="3168000"/>
        </p:xfrm>
        <a:graphic>
          <a:graphicData uri="http://schemas.openxmlformats.org/drawingml/2006/table">
            <a:tbl>
              <a:tblPr>
                <a:tableStyleId>{5940675A-B579-460E-94D1-54222C63F5DA}</a:tableStyleId>
              </a:tblPr>
              <a:tblGrid>
                <a:gridCol w="854884">
                  <a:extLst>
                    <a:ext uri="{9D8B030D-6E8A-4147-A177-3AD203B41FA5}">
                      <a16:colId xmlns:a16="http://schemas.microsoft.com/office/drawing/2014/main" val="2021231622"/>
                    </a:ext>
                  </a:extLst>
                </a:gridCol>
                <a:gridCol w="440981">
                  <a:extLst>
                    <a:ext uri="{9D8B030D-6E8A-4147-A177-3AD203B41FA5}">
                      <a16:colId xmlns:a16="http://schemas.microsoft.com/office/drawing/2014/main" val="1501858472"/>
                    </a:ext>
                  </a:extLst>
                </a:gridCol>
                <a:gridCol w="688549">
                  <a:extLst>
                    <a:ext uri="{9D8B030D-6E8A-4147-A177-3AD203B41FA5}">
                      <a16:colId xmlns:a16="http://schemas.microsoft.com/office/drawing/2014/main" val="1343400619"/>
                    </a:ext>
                  </a:extLst>
                </a:gridCol>
                <a:gridCol w="855657">
                  <a:extLst>
                    <a:ext uri="{9D8B030D-6E8A-4147-A177-3AD203B41FA5}">
                      <a16:colId xmlns:a16="http://schemas.microsoft.com/office/drawing/2014/main" val="3111720105"/>
                    </a:ext>
                  </a:extLst>
                </a:gridCol>
                <a:gridCol w="855657">
                  <a:extLst>
                    <a:ext uri="{9D8B030D-6E8A-4147-A177-3AD203B41FA5}">
                      <a16:colId xmlns:a16="http://schemas.microsoft.com/office/drawing/2014/main" val="512195509"/>
                    </a:ext>
                  </a:extLst>
                </a:gridCol>
                <a:gridCol w="855657">
                  <a:extLst>
                    <a:ext uri="{9D8B030D-6E8A-4147-A177-3AD203B41FA5}">
                      <a16:colId xmlns:a16="http://schemas.microsoft.com/office/drawing/2014/main" val="2512230320"/>
                    </a:ext>
                  </a:extLst>
                </a:gridCol>
                <a:gridCol w="855657">
                  <a:extLst>
                    <a:ext uri="{9D8B030D-6E8A-4147-A177-3AD203B41FA5}">
                      <a16:colId xmlns:a16="http://schemas.microsoft.com/office/drawing/2014/main" val="2968282486"/>
                    </a:ext>
                  </a:extLst>
                </a:gridCol>
                <a:gridCol w="855657">
                  <a:extLst>
                    <a:ext uri="{9D8B030D-6E8A-4147-A177-3AD203B41FA5}">
                      <a16:colId xmlns:a16="http://schemas.microsoft.com/office/drawing/2014/main" val="388059995"/>
                    </a:ext>
                  </a:extLst>
                </a:gridCol>
                <a:gridCol w="804596">
                  <a:extLst>
                    <a:ext uri="{9D8B030D-6E8A-4147-A177-3AD203B41FA5}">
                      <a16:colId xmlns:a16="http://schemas.microsoft.com/office/drawing/2014/main" val="4148980557"/>
                    </a:ext>
                  </a:extLst>
                </a:gridCol>
                <a:gridCol w="804596">
                  <a:extLst>
                    <a:ext uri="{9D8B030D-6E8A-4147-A177-3AD203B41FA5}">
                      <a16:colId xmlns:a16="http://schemas.microsoft.com/office/drawing/2014/main" val="104270586"/>
                    </a:ext>
                  </a:extLst>
                </a:gridCol>
                <a:gridCol w="804596">
                  <a:extLst>
                    <a:ext uri="{9D8B030D-6E8A-4147-A177-3AD203B41FA5}">
                      <a16:colId xmlns:a16="http://schemas.microsoft.com/office/drawing/2014/main" val="1415714622"/>
                    </a:ext>
                  </a:extLst>
                </a:gridCol>
                <a:gridCol w="804596">
                  <a:extLst>
                    <a:ext uri="{9D8B030D-6E8A-4147-A177-3AD203B41FA5}">
                      <a16:colId xmlns:a16="http://schemas.microsoft.com/office/drawing/2014/main" val="2340034494"/>
                    </a:ext>
                  </a:extLst>
                </a:gridCol>
                <a:gridCol w="804596">
                  <a:extLst>
                    <a:ext uri="{9D8B030D-6E8A-4147-A177-3AD203B41FA5}">
                      <a16:colId xmlns:a16="http://schemas.microsoft.com/office/drawing/2014/main" val="3987983008"/>
                    </a:ext>
                  </a:extLst>
                </a:gridCol>
                <a:gridCol w="804596">
                  <a:extLst>
                    <a:ext uri="{9D8B030D-6E8A-4147-A177-3AD203B41FA5}">
                      <a16:colId xmlns:a16="http://schemas.microsoft.com/office/drawing/2014/main" val="3131107361"/>
                    </a:ext>
                  </a:extLst>
                </a:gridCol>
              </a:tblGrid>
              <a:tr h="504000">
                <a:tc rowSpan="2">
                  <a:txBody>
                    <a:bodyPr/>
                    <a:lstStyle/>
                    <a:p>
                      <a:pPr algn="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25256" marR="125256" marT="62628" marB="62628" anchor="ctr"/>
                </a:tc>
                <a:tc rowSpan="2">
                  <a:txBody>
                    <a:bodyPr/>
                    <a:lstStyle/>
                    <a:p>
                      <a:pPr algn="ctr">
                        <a:spcAft>
                          <a:spcPts val="0"/>
                        </a:spcAft>
                      </a:pPr>
                      <a:r>
                        <a:rPr lang="zh-CN" sz="1200" kern="100">
                          <a:effectLst/>
                        </a:rPr>
                        <a:t>编号</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25256" marR="125256" marT="62628" marB="62628" anchor="ctr"/>
                </a:tc>
                <a:tc rowSpan="2">
                  <a:txBody>
                    <a:bodyPr/>
                    <a:lstStyle/>
                    <a:p>
                      <a:pPr algn="ctr">
                        <a:spcAft>
                          <a:spcPts val="0"/>
                        </a:spcAft>
                      </a:pPr>
                      <a:r>
                        <a:rPr lang="zh-CN" sz="1200" kern="100" dirty="0">
                          <a:effectLst/>
                        </a:rPr>
                        <a:t>合计</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25256" marR="125256" marT="62628" marB="62628" anchor="ctr"/>
                </a:tc>
                <a:tc gridSpan="5">
                  <a:txBody>
                    <a:bodyPr/>
                    <a:lstStyle/>
                    <a:p>
                      <a:pPr algn="ctr">
                        <a:spcAft>
                          <a:spcPts val="0"/>
                        </a:spcAft>
                      </a:pPr>
                      <a:r>
                        <a:rPr lang="zh-CN" sz="1200" kern="100">
                          <a:effectLst/>
                        </a:rPr>
                        <a:t>按学历分</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25256" marR="125256" marT="62628" marB="62628"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6">
                  <a:txBody>
                    <a:bodyPr/>
                    <a:lstStyle/>
                    <a:p>
                      <a:pPr algn="ctr">
                        <a:spcAft>
                          <a:spcPts val="0"/>
                        </a:spcAft>
                      </a:pPr>
                      <a:r>
                        <a:rPr lang="zh-CN" sz="1200" kern="100" dirty="0">
                          <a:effectLst/>
                        </a:rPr>
                        <a:t>按专业技术职务分</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25256" marR="125256" marT="62628" marB="62628" anchor="ctr">
                    <a:solidFill>
                      <a:schemeClr val="accent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587750065"/>
                  </a:ext>
                </a:extLst>
              </a:tr>
              <a:tr h="504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200" kern="100" dirty="0">
                          <a:effectLst/>
                        </a:rPr>
                        <a:t>研究生毕业</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zh-CN" sz="1200" kern="100" dirty="0">
                          <a:effectLst/>
                        </a:rPr>
                        <a:t>本科毕业</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zh-CN" sz="1200" kern="100">
                          <a:effectLst/>
                        </a:rPr>
                        <a:t>专科毕业</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zh-CN" sz="1200" kern="100">
                          <a:effectLst/>
                        </a:rPr>
                        <a:t>高中阶段毕业</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zh-CN" sz="1200" kern="100">
                          <a:effectLst/>
                        </a:rPr>
                        <a:t>高中阶段</a:t>
                      </a:r>
                      <a:endParaRPr lang="zh-CN" sz="1400" kern="100">
                        <a:effectLst/>
                      </a:endParaRPr>
                    </a:p>
                    <a:p>
                      <a:pPr algn="ctr">
                        <a:spcAft>
                          <a:spcPts val="0"/>
                        </a:spcAft>
                      </a:pPr>
                      <a:r>
                        <a:rPr lang="zh-CN" sz="1200" kern="100">
                          <a:effectLst/>
                        </a:rPr>
                        <a:t>以下毕业</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zh-CN" sz="1200" kern="100" dirty="0">
                          <a:effectLst/>
                        </a:rPr>
                        <a:t>正高级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zh-CN" sz="1200" kern="100" dirty="0">
                          <a:effectLst/>
                        </a:rPr>
                        <a:t>副高级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zh-CN" sz="1200" kern="100" dirty="0">
                          <a:effectLst/>
                        </a:rPr>
                        <a:t>中级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zh-CN" sz="1200" kern="100" dirty="0">
                          <a:effectLst/>
                        </a:rPr>
                        <a:t>助理级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zh-CN" sz="1200" kern="100" dirty="0">
                          <a:effectLst/>
                        </a:rPr>
                        <a:t>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zh-CN" sz="1200" kern="100" dirty="0">
                          <a:effectLst/>
                        </a:rPr>
                        <a:t>未定职级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extLst>
                  <a:ext uri="{0D108BD9-81ED-4DB2-BD59-A6C34878D82A}">
                    <a16:rowId xmlns:a16="http://schemas.microsoft.com/office/drawing/2014/main" val="2284487023"/>
                  </a:ext>
                </a:extLst>
              </a:tr>
              <a:tr h="432000">
                <a:tc>
                  <a:txBody>
                    <a:bodyPr/>
                    <a:lstStyle/>
                    <a:p>
                      <a:pPr algn="ctr">
                        <a:spcAft>
                          <a:spcPts val="0"/>
                        </a:spcAft>
                      </a:pPr>
                      <a:r>
                        <a:rPr lang="zh-CN" sz="1200" kern="100" dirty="0">
                          <a:effectLst/>
                        </a:rPr>
                        <a:t>甲</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zh-CN" sz="1200" kern="100" dirty="0">
                          <a:effectLst/>
                        </a:rPr>
                        <a:t>乙</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3</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4</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5</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6</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7</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8</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a:effectLst/>
                        </a:rPr>
                        <a:t>9</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a:effectLst/>
                        </a:rPr>
                        <a:t>10</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a:effectLst/>
                        </a:rPr>
                        <a:t>11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a:effectLst/>
                        </a:rPr>
                        <a:t>12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extLst>
                  <a:ext uri="{0D108BD9-81ED-4DB2-BD59-A6C34878D82A}">
                    <a16:rowId xmlns:a16="http://schemas.microsoft.com/office/drawing/2014/main" val="1489229433"/>
                  </a:ext>
                </a:extLst>
              </a:tr>
              <a:tr h="432000">
                <a:tc>
                  <a:txBody>
                    <a:bodyPr/>
                    <a:lstStyle/>
                    <a:p>
                      <a:pPr algn="ctr">
                        <a:spcAft>
                          <a:spcPts val="0"/>
                        </a:spcAft>
                      </a:pPr>
                      <a:r>
                        <a:rPr lang="zh-CN" sz="1200" kern="100">
                          <a:effectLst/>
                        </a:rPr>
                        <a:t>园长</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01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extLst>
                  <a:ext uri="{0D108BD9-81ED-4DB2-BD59-A6C34878D82A}">
                    <a16:rowId xmlns:a16="http://schemas.microsoft.com/office/drawing/2014/main" val="2878162862"/>
                  </a:ext>
                </a:extLst>
              </a:tr>
              <a:tr h="432000">
                <a:tc>
                  <a:txBody>
                    <a:bodyPr/>
                    <a:lstStyle/>
                    <a:p>
                      <a:pPr algn="ctr">
                        <a:spcAft>
                          <a:spcPts val="0"/>
                        </a:spcAft>
                      </a:pPr>
                      <a:r>
                        <a:rPr lang="zh-CN" sz="1200" kern="100" dirty="0">
                          <a:effectLst/>
                        </a:rPr>
                        <a:t>其中：女</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02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extLst>
                  <a:ext uri="{0D108BD9-81ED-4DB2-BD59-A6C34878D82A}">
                    <a16:rowId xmlns:a16="http://schemas.microsoft.com/office/drawing/2014/main" val="219783923"/>
                  </a:ext>
                </a:extLst>
              </a:tr>
              <a:tr h="432000">
                <a:tc>
                  <a:txBody>
                    <a:bodyPr/>
                    <a:lstStyle/>
                    <a:p>
                      <a:pPr algn="ctr">
                        <a:spcAft>
                          <a:spcPts val="0"/>
                        </a:spcAft>
                      </a:pPr>
                      <a:r>
                        <a:rPr lang="zh-CN" sz="1200" kern="100" dirty="0">
                          <a:effectLst/>
                        </a:rPr>
                        <a:t>专任教师</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03</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extLst>
                  <a:ext uri="{0D108BD9-81ED-4DB2-BD59-A6C34878D82A}">
                    <a16:rowId xmlns:a16="http://schemas.microsoft.com/office/drawing/2014/main" val="2509046289"/>
                  </a:ext>
                </a:extLst>
              </a:tr>
              <a:tr h="432000">
                <a:tc>
                  <a:txBody>
                    <a:bodyPr/>
                    <a:lstStyle/>
                    <a:p>
                      <a:pPr algn="ctr">
                        <a:spcAft>
                          <a:spcPts val="0"/>
                        </a:spcAft>
                      </a:pPr>
                      <a:r>
                        <a:rPr lang="en-US" sz="1200" kern="100">
                          <a:effectLst/>
                        </a:rPr>
                        <a:t>  </a:t>
                      </a:r>
                      <a:r>
                        <a:rPr lang="zh-CN" sz="1200" kern="100">
                          <a:effectLst/>
                        </a:rPr>
                        <a:t>其中：女</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dirty="0">
                          <a:effectLst/>
                        </a:rPr>
                        <a:t>04</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26095" marR="26095" marT="0" marB="0" anchor="ctr">
                    <a:solidFill>
                      <a:schemeClr val="accent2">
                        <a:lumMod val="20000"/>
                        <a:lumOff val="80000"/>
                      </a:schemeClr>
                    </a:solidFill>
                  </a:tcPr>
                </a:tc>
                <a:extLst>
                  <a:ext uri="{0D108BD9-81ED-4DB2-BD59-A6C34878D82A}">
                    <a16:rowId xmlns:a16="http://schemas.microsoft.com/office/drawing/2014/main" val="3815850285"/>
                  </a:ext>
                </a:extLst>
              </a:tr>
            </a:tbl>
          </a:graphicData>
        </a:graphic>
      </p:graphicFrame>
      <p:sp>
        <p:nvSpPr>
          <p:cNvPr id="6" name="Rectangle 1">
            <a:extLst>
              <a:ext uri="{FF2B5EF4-FFF2-40B4-BE49-F238E27FC236}">
                <a16:creationId xmlns:a16="http://schemas.microsoft.com/office/drawing/2014/main" id="{CBF5B8C8-25DB-4D3C-A2DA-F2031A3B3EA8}"/>
              </a:ext>
            </a:extLst>
          </p:cNvPr>
          <p:cNvSpPr>
            <a:spLocks noChangeArrowheads="1"/>
          </p:cNvSpPr>
          <p:nvPr/>
        </p:nvSpPr>
        <p:spPr bwMode="auto">
          <a:xfrm>
            <a:off x="10626436" y="2367110"/>
            <a:ext cx="99380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单位：人</a:t>
            </a:r>
          </a:p>
        </p:txBody>
      </p:sp>
      <p:graphicFrame>
        <p:nvGraphicFramePr>
          <p:cNvPr id="8" name="表格 7">
            <a:extLst>
              <a:ext uri="{FF2B5EF4-FFF2-40B4-BE49-F238E27FC236}">
                <a16:creationId xmlns:a16="http://schemas.microsoft.com/office/drawing/2014/main" id="{7D0C2DE5-5F87-4F5E-B6CC-810AB34F25F3}"/>
              </a:ext>
            </a:extLst>
          </p:cNvPr>
          <p:cNvGraphicFramePr>
            <a:graphicFrameLocks noGrp="1"/>
          </p:cNvGraphicFramePr>
          <p:nvPr>
            <p:extLst>
              <p:ext uri="{D42A27DB-BD31-4B8C-83A1-F6EECF244321}">
                <p14:modId xmlns:p14="http://schemas.microsoft.com/office/powerpoint/2010/main" val="3046315243"/>
              </p:ext>
            </p:extLst>
          </p:nvPr>
        </p:nvGraphicFramePr>
        <p:xfrm>
          <a:off x="6800850" y="3216910"/>
          <a:ext cx="4840290" cy="523220"/>
        </p:xfrm>
        <a:graphic>
          <a:graphicData uri="http://schemas.openxmlformats.org/drawingml/2006/table">
            <a:tbl>
              <a:tblPr firstRow="1" bandRow="1">
                <a:tableStyleId>{B301B821-A1FF-4177-AEE7-76D212191A09}</a:tableStyleId>
              </a:tblPr>
              <a:tblGrid>
                <a:gridCol w="806715">
                  <a:extLst>
                    <a:ext uri="{9D8B030D-6E8A-4147-A177-3AD203B41FA5}">
                      <a16:colId xmlns:a16="http://schemas.microsoft.com/office/drawing/2014/main" val="2424096440"/>
                    </a:ext>
                  </a:extLst>
                </a:gridCol>
                <a:gridCol w="806715">
                  <a:extLst>
                    <a:ext uri="{9D8B030D-6E8A-4147-A177-3AD203B41FA5}">
                      <a16:colId xmlns:a16="http://schemas.microsoft.com/office/drawing/2014/main" val="3468624147"/>
                    </a:ext>
                  </a:extLst>
                </a:gridCol>
                <a:gridCol w="806715">
                  <a:extLst>
                    <a:ext uri="{9D8B030D-6E8A-4147-A177-3AD203B41FA5}">
                      <a16:colId xmlns:a16="http://schemas.microsoft.com/office/drawing/2014/main" val="3640832934"/>
                    </a:ext>
                  </a:extLst>
                </a:gridCol>
                <a:gridCol w="806715">
                  <a:extLst>
                    <a:ext uri="{9D8B030D-6E8A-4147-A177-3AD203B41FA5}">
                      <a16:colId xmlns:a16="http://schemas.microsoft.com/office/drawing/2014/main" val="1107245029"/>
                    </a:ext>
                  </a:extLst>
                </a:gridCol>
                <a:gridCol w="806715">
                  <a:extLst>
                    <a:ext uri="{9D8B030D-6E8A-4147-A177-3AD203B41FA5}">
                      <a16:colId xmlns:a16="http://schemas.microsoft.com/office/drawing/2014/main" val="2505842703"/>
                    </a:ext>
                  </a:extLst>
                </a:gridCol>
                <a:gridCol w="806715">
                  <a:extLst>
                    <a:ext uri="{9D8B030D-6E8A-4147-A177-3AD203B41FA5}">
                      <a16:colId xmlns:a16="http://schemas.microsoft.com/office/drawing/2014/main" val="598832532"/>
                    </a:ext>
                  </a:extLst>
                </a:gridCol>
              </a:tblGrid>
              <a:tr h="523220">
                <a:tc>
                  <a:txBody>
                    <a:bodyPr/>
                    <a:lstStyle/>
                    <a:p>
                      <a:pPr algn="ctr">
                        <a:spcAft>
                          <a:spcPts val="0"/>
                        </a:spcAft>
                      </a:pPr>
                      <a:r>
                        <a:rPr lang="zh-CN" sz="1400" kern="100" dirty="0">
                          <a:effectLst/>
                          <a:latin typeface="Times New Roman" panose="02020603050405020304" pitchFamily="18" charset="0"/>
                          <a:ea typeface="宋体" panose="02010600030101010101" pitchFamily="2" charset="-122"/>
                        </a:rPr>
                        <a:t>中学高级</a:t>
                      </a:r>
                    </a:p>
                  </a:txBody>
                  <a:tcPr marL="19050" marR="19050" marT="0" marB="0" anchor="ctr"/>
                </a:tc>
                <a:tc>
                  <a:txBody>
                    <a:bodyPr/>
                    <a:lstStyle/>
                    <a:p>
                      <a:pPr algn="ctr">
                        <a:spcAft>
                          <a:spcPts val="0"/>
                        </a:spcAft>
                      </a:pPr>
                      <a:r>
                        <a:rPr lang="zh-CN" sz="1400" kern="100" dirty="0">
                          <a:effectLst/>
                          <a:latin typeface="Times New Roman" panose="02020603050405020304" pitchFamily="18" charset="0"/>
                          <a:ea typeface="宋体" panose="02010600030101010101" pitchFamily="2" charset="-122"/>
                        </a:rPr>
                        <a:t>小学高级</a:t>
                      </a:r>
                    </a:p>
                  </a:txBody>
                  <a:tcPr marL="19050" marR="19050" marT="0" marB="0" anchor="ctr"/>
                </a:tc>
                <a:tc>
                  <a:txBody>
                    <a:bodyPr/>
                    <a:lstStyle/>
                    <a:p>
                      <a:pPr algn="ctr">
                        <a:spcAft>
                          <a:spcPts val="0"/>
                        </a:spcAft>
                      </a:pPr>
                      <a:r>
                        <a:rPr lang="zh-CN" sz="1400" kern="100" dirty="0">
                          <a:effectLst/>
                          <a:latin typeface="Times New Roman" panose="02020603050405020304" pitchFamily="18" charset="0"/>
                          <a:ea typeface="宋体" panose="02010600030101010101" pitchFamily="2" charset="-122"/>
                        </a:rPr>
                        <a:t>小学一级</a:t>
                      </a:r>
                    </a:p>
                  </a:txBody>
                  <a:tcPr marL="19050" marR="19050" marT="0" marB="0" anchor="ctr"/>
                </a:tc>
                <a:tc>
                  <a:txBody>
                    <a:bodyPr/>
                    <a:lstStyle/>
                    <a:p>
                      <a:pPr algn="ctr">
                        <a:spcAft>
                          <a:spcPts val="0"/>
                        </a:spcAft>
                      </a:pPr>
                      <a:r>
                        <a:rPr lang="zh-CN" sz="1400" kern="100" dirty="0">
                          <a:effectLst/>
                          <a:latin typeface="Times New Roman" panose="02020603050405020304" pitchFamily="18" charset="0"/>
                          <a:ea typeface="宋体" panose="02010600030101010101" pitchFamily="2" charset="-122"/>
                        </a:rPr>
                        <a:t>小学二级</a:t>
                      </a:r>
                    </a:p>
                  </a:txBody>
                  <a:tcPr marL="19050" marR="19050" marT="0" marB="0" anchor="ctr"/>
                </a:tc>
                <a:tc>
                  <a:txBody>
                    <a:bodyPr/>
                    <a:lstStyle/>
                    <a:p>
                      <a:pPr algn="ctr">
                        <a:spcAft>
                          <a:spcPts val="0"/>
                        </a:spcAft>
                      </a:pPr>
                      <a:r>
                        <a:rPr lang="zh-CN" sz="1400" kern="100" dirty="0">
                          <a:effectLst/>
                          <a:latin typeface="Times New Roman" panose="02020603050405020304" pitchFamily="18" charset="0"/>
                          <a:ea typeface="宋体" panose="02010600030101010101" pitchFamily="2" charset="-122"/>
                        </a:rPr>
                        <a:t>小学三级</a:t>
                      </a:r>
                    </a:p>
                  </a:txBody>
                  <a:tcPr marL="19050" marR="19050" marT="0" marB="0" anchor="ctr"/>
                </a:tc>
                <a:tc>
                  <a:txBody>
                    <a:bodyPr/>
                    <a:lstStyle/>
                    <a:p>
                      <a:pPr algn="ctr">
                        <a:spcAft>
                          <a:spcPts val="0"/>
                        </a:spcAft>
                      </a:pPr>
                      <a:r>
                        <a:rPr lang="zh-CN" sz="1400" kern="100" dirty="0">
                          <a:effectLst/>
                          <a:latin typeface="Times New Roman" panose="02020603050405020304" pitchFamily="18" charset="0"/>
                          <a:ea typeface="宋体" panose="02010600030101010101" pitchFamily="2" charset="-122"/>
                        </a:rPr>
                        <a:t>未定职级</a:t>
                      </a:r>
                    </a:p>
                  </a:txBody>
                  <a:tcPr marL="19050" marR="19050" marT="0" marB="0" anchor="ctr"/>
                </a:tc>
                <a:extLst>
                  <a:ext uri="{0D108BD9-81ED-4DB2-BD59-A6C34878D82A}">
                    <a16:rowId xmlns:a16="http://schemas.microsoft.com/office/drawing/2014/main" val="3130102215"/>
                  </a:ext>
                </a:extLst>
              </a:tr>
            </a:tbl>
          </a:graphicData>
        </a:graphic>
      </p:graphicFrame>
    </p:spTree>
    <p:extLst>
      <p:ext uri="{BB962C8B-B14F-4D97-AF65-F5344CB8AC3E}">
        <p14:creationId xmlns:p14="http://schemas.microsoft.com/office/powerpoint/2010/main" val="2082211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50863" y="1469984"/>
            <a:ext cx="10652990"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zh-CN"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基础基</a:t>
            </a:r>
            <a:r>
              <a:rPr lang="en-US" altLang="zh-CN"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422</a:t>
            </a:r>
            <a:r>
              <a:rPr lang="zh-CN" altLang="en-US"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中小学专任教师分专业技术职务、分年龄</a:t>
            </a:r>
            <a:endParaRPr lang="en-US" altLang="zh-CN"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lvl="1"/>
            <a:r>
              <a:rPr lang="zh-CN" altLang="en-US" dirty="0">
                <a:latin typeface="微软雅黑" panose="020B0503020204020204" pitchFamily="34" charset="-122"/>
                <a:ea typeface="微软雅黑" panose="020B0503020204020204" pitchFamily="34" charset="-122"/>
              </a:rPr>
              <a:t>将原中小学教师职称与改革后中小学职称（职务）等级对应后进行修改</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3</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中小学教师职称制度改革</a:t>
            </a:r>
          </a:p>
        </p:txBody>
      </p:sp>
      <p:graphicFrame>
        <p:nvGraphicFramePr>
          <p:cNvPr id="7" name="表格 6">
            <a:extLst>
              <a:ext uri="{FF2B5EF4-FFF2-40B4-BE49-F238E27FC236}">
                <a16:creationId xmlns:a16="http://schemas.microsoft.com/office/drawing/2014/main" id="{7172F579-F06A-4A4F-B354-29FF9D35E405}"/>
              </a:ext>
            </a:extLst>
          </p:cNvPr>
          <p:cNvGraphicFramePr>
            <a:graphicFrameLocks noGrp="1"/>
          </p:cNvGraphicFramePr>
          <p:nvPr>
            <p:extLst>
              <p:ext uri="{D42A27DB-BD31-4B8C-83A1-F6EECF244321}">
                <p14:modId xmlns:p14="http://schemas.microsoft.com/office/powerpoint/2010/main" val="307213538"/>
              </p:ext>
            </p:extLst>
          </p:nvPr>
        </p:nvGraphicFramePr>
        <p:xfrm>
          <a:off x="550863" y="2495213"/>
          <a:ext cx="11090272" cy="3721376"/>
        </p:xfrm>
        <a:graphic>
          <a:graphicData uri="http://schemas.openxmlformats.org/drawingml/2006/table">
            <a:tbl>
              <a:tblPr>
                <a:tableStyleId>{5940675A-B579-460E-94D1-54222C63F5DA}</a:tableStyleId>
              </a:tblPr>
              <a:tblGrid>
                <a:gridCol w="1019634">
                  <a:extLst>
                    <a:ext uri="{9D8B030D-6E8A-4147-A177-3AD203B41FA5}">
                      <a16:colId xmlns:a16="http://schemas.microsoft.com/office/drawing/2014/main" val="1034979696"/>
                    </a:ext>
                  </a:extLst>
                </a:gridCol>
                <a:gridCol w="462860">
                  <a:extLst>
                    <a:ext uri="{9D8B030D-6E8A-4147-A177-3AD203B41FA5}">
                      <a16:colId xmlns:a16="http://schemas.microsoft.com/office/drawing/2014/main" val="252890740"/>
                    </a:ext>
                  </a:extLst>
                </a:gridCol>
                <a:gridCol w="782404">
                  <a:extLst>
                    <a:ext uri="{9D8B030D-6E8A-4147-A177-3AD203B41FA5}">
                      <a16:colId xmlns:a16="http://schemas.microsoft.com/office/drawing/2014/main" val="3676842229"/>
                    </a:ext>
                  </a:extLst>
                </a:gridCol>
                <a:gridCol w="882225">
                  <a:extLst>
                    <a:ext uri="{9D8B030D-6E8A-4147-A177-3AD203B41FA5}">
                      <a16:colId xmlns:a16="http://schemas.microsoft.com/office/drawing/2014/main" val="2276461577"/>
                    </a:ext>
                  </a:extLst>
                </a:gridCol>
                <a:gridCol w="883006">
                  <a:extLst>
                    <a:ext uri="{9D8B030D-6E8A-4147-A177-3AD203B41FA5}">
                      <a16:colId xmlns:a16="http://schemas.microsoft.com/office/drawing/2014/main" val="3023800576"/>
                    </a:ext>
                  </a:extLst>
                </a:gridCol>
                <a:gridCol w="882225">
                  <a:extLst>
                    <a:ext uri="{9D8B030D-6E8A-4147-A177-3AD203B41FA5}">
                      <a16:colId xmlns:a16="http://schemas.microsoft.com/office/drawing/2014/main" val="146973302"/>
                    </a:ext>
                  </a:extLst>
                </a:gridCol>
                <a:gridCol w="882225">
                  <a:extLst>
                    <a:ext uri="{9D8B030D-6E8A-4147-A177-3AD203B41FA5}">
                      <a16:colId xmlns:a16="http://schemas.microsoft.com/office/drawing/2014/main" val="2237584609"/>
                    </a:ext>
                  </a:extLst>
                </a:gridCol>
                <a:gridCol w="883006">
                  <a:extLst>
                    <a:ext uri="{9D8B030D-6E8A-4147-A177-3AD203B41FA5}">
                      <a16:colId xmlns:a16="http://schemas.microsoft.com/office/drawing/2014/main" val="3497208236"/>
                    </a:ext>
                  </a:extLst>
                </a:gridCol>
                <a:gridCol w="882225">
                  <a:extLst>
                    <a:ext uri="{9D8B030D-6E8A-4147-A177-3AD203B41FA5}">
                      <a16:colId xmlns:a16="http://schemas.microsoft.com/office/drawing/2014/main" val="902248176"/>
                    </a:ext>
                  </a:extLst>
                </a:gridCol>
                <a:gridCol w="882225">
                  <a:extLst>
                    <a:ext uri="{9D8B030D-6E8A-4147-A177-3AD203B41FA5}">
                      <a16:colId xmlns:a16="http://schemas.microsoft.com/office/drawing/2014/main" val="2399170348"/>
                    </a:ext>
                  </a:extLst>
                </a:gridCol>
                <a:gridCol w="883006">
                  <a:extLst>
                    <a:ext uri="{9D8B030D-6E8A-4147-A177-3AD203B41FA5}">
                      <a16:colId xmlns:a16="http://schemas.microsoft.com/office/drawing/2014/main" val="120796616"/>
                    </a:ext>
                  </a:extLst>
                </a:gridCol>
                <a:gridCol w="882225">
                  <a:extLst>
                    <a:ext uri="{9D8B030D-6E8A-4147-A177-3AD203B41FA5}">
                      <a16:colId xmlns:a16="http://schemas.microsoft.com/office/drawing/2014/main" val="3303476581"/>
                    </a:ext>
                  </a:extLst>
                </a:gridCol>
                <a:gridCol w="883006">
                  <a:extLst>
                    <a:ext uri="{9D8B030D-6E8A-4147-A177-3AD203B41FA5}">
                      <a16:colId xmlns:a16="http://schemas.microsoft.com/office/drawing/2014/main" val="3909850488"/>
                    </a:ext>
                  </a:extLst>
                </a:gridCol>
              </a:tblGrid>
              <a:tr h="465172">
                <a:tc>
                  <a:txBody>
                    <a:bodyPr/>
                    <a:lstStyle/>
                    <a:p>
                      <a:pPr algn="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zh-CN" sz="1400" kern="100">
                          <a:effectLst/>
                        </a:rPr>
                        <a:t>编号</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zh-CN" sz="1400" kern="100">
                          <a:effectLst/>
                        </a:rPr>
                        <a:t>合计</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zh-CN" sz="1400" kern="100">
                          <a:effectLst/>
                        </a:rPr>
                        <a:t>其中：女</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24</a:t>
                      </a:r>
                      <a:r>
                        <a:rPr lang="zh-CN" sz="1400" kern="100">
                          <a:effectLst/>
                        </a:rPr>
                        <a:t>岁及以下</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25-29</a:t>
                      </a:r>
                      <a:r>
                        <a:rPr lang="zh-CN" sz="1400" kern="100">
                          <a:effectLst/>
                        </a:rPr>
                        <a:t>岁</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30-34</a:t>
                      </a:r>
                      <a:r>
                        <a:rPr lang="zh-CN" sz="1400" kern="100">
                          <a:effectLst/>
                        </a:rPr>
                        <a:t>岁</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35-39</a:t>
                      </a:r>
                      <a:r>
                        <a:rPr lang="zh-CN" sz="1400" kern="100">
                          <a:effectLst/>
                        </a:rPr>
                        <a:t>岁</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40-44</a:t>
                      </a:r>
                      <a:r>
                        <a:rPr lang="zh-CN" sz="1400" kern="100">
                          <a:effectLst/>
                        </a:rPr>
                        <a:t>岁</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45-49</a:t>
                      </a:r>
                      <a:r>
                        <a:rPr lang="zh-CN" sz="1400" kern="100">
                          <a:effectLst/>
                        </a:rPr>
                        <a:t>岁</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50-54</a:t>
                      </a:r>
                      <a:r>
                        <a:rPr lang="zh-CN" sz="1400" kern="100">
                          <a:effectLst/>
                        </a:rPr>
                        <a:t>岁</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55-59</a:t>
                      </a:r>
                      <a:r>
                        <a:rPr lang="zh-CN" sz="1400" kern="100">
                          <a:effectLst/>
                        </a:rPr>
                        <a:t>岁</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60</a:t>
                      </a:r>
                      <a:r>
                        <a:rPr lang="zh-CN" sz="1400" kern="100">
                          <a:effectLst/>
                        </a:rPr>
                        <a:t>岁及以上</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extLst>
                  <a:ext uri="{0D108BD9-81ED-4DB2-BD59-A6C34878D82A}">
                    <a16:rowId xmlns:a16="http://schemas.microsoft.com/office/drawing/2014/main" val="2092146623"/>
                  </a:ext>
                </a:extLst>
              </a:tr>
              <a:tr h="232586">
                <a:tc>
                  <a:txBody>
                    <a:bodyPr/>
                    <a:lstStyle/>
                    <a:p>
                      <a:pPr algn="ctr">
                        <a:spcAft>
                          <a:spcPts val="0"/>
                        </a:spcAft>
                      </a:pPr>
                      <a:r>
                        <a:rPr lang="zh-CN" sz="1400" kern="100">
                          <a:effectLst/>
                        </a:rPr>
                        <a:t>甲</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zh-CN" sz="1400" kern="100" dirty="0">
                          <a:effectLst/>
                        </a:rPr>
                        <a:t>乙</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3</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4</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5</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6</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7</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8</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9</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10</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11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extLst>
                  <a:ext uri="{0D108BD9-81ED-4DB2-BD59-A6C34878D82A}">
                    <a16:rowId xmlns:a16="http://schemas.microsoft.com/office/drawing/2014/main" val="3271290880"/>
                  </a:ext>
                </a:extLst>
              </a:tr>
              <a:tr h="232586">
                <a:tc>
                  <a:txBody>
                    <a:bodyPr/>
                    <a:lstStyle/>
                    <a:p>
                      <a:pPr algn="ctr">
                        <a:spcAft>
                          <a:spcPts val="0"/>
                        </a:spcAft>
                      </a:pPr>
                      <a:r>
                        <a:rPr lang="zh-CN" sz="1400" kern="100">
                          <a:effectLst/>
                        </a:rPr>
                        <a:t>小学</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01</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extLst>
                  <a:ext uri="{0D108BD9-81ED-4DB2-BD59-A6C34878D82A}">
                    <a16:rowId xmlns:a16="http://schemas.microsoft.com/office/drawing/2014/main" val="2874422946"/>
                  </a:ext>
                </a:extLst>
              </a:tr>
              <a:tr h="232586">
                <a:tc>
                  <a:txBody>
                    <a:bodyPr/>
                    <a:lstStyle/>
                    <a:p>
                      <a:pPr algn="ctr">
                        <a:spcAft>
                          <a:spcPts val="0"/>
                        </a:spcAft>
                      </a:pPr>
                      <a:r>
                        <a:rPr lang="zh-CN" sz="1400" kern="100">
                          <a:effectLst/>
                        </a:rPr>
                        <a:t>女</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02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extLst>
                  <a:ext uri="{0D108BD9-81ED-4DB2-BD59-A6C34878D82A}">
                    <a16:rowId xmlns:a16="http://schemas.microsoft.com/office/drawing/2014/main" val="2012466919"/>
                  </a:ext>
                </a:extLst>
              </a:tr>
              <a:tr h="232586">
                <a:tc>
                  <a:txBody>
                    <a:bodyPr/>
                    <a:lstStyle/>
                    <a:p>
                      <a:pPr algn="ctr">
                        <a:spcAft>
                          <a:spcPts val="0"/>
                        </a:spcAft>
                      </a:pPr>
                      <a:r>
                        <a:rPr lang="zh-CN" sz="1400" kern="100">
                          <a:effectLst/>
                        </a:rPr>
                        <a:t>少数民族</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03</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extLst>
                  <a:ext uri="{0D108BD9-81ED-4DB2-BD59-A6C34878D82A}">
                    <a16:rowId xmlns:a16="http://schemas.microsoft.com/office/drawing/2014/main" val="661656383"/>
                  </a:ext>
                </a:extLst>
              </a:tr>
              <a:tr h="232586">
                <a:tc>
                  <a:txBody>
                    <a:bodyPr/>
                    <a:lstStyle/>
                    <a:p>
                      <a:pPr algn="l">
                        <a:spcAft>
                          <a:spcPts val="0"/>
                        </a:spcAft>
                      </a:pPr>
                      <a:r>
                        <a:rPr lang="zh-CN" sz="1400" kern="100" dirty="0">
                          <a:effectLst/>
                        </a:rPr>
                        <a:t>正高级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04</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1780730511"/>
                  </a:ext>
                </a:extLst>
              </a:tr>
              <a:tr h="232586">
                <a:tc>
                  <a:txBody>
                    <a:bodyPr/>
                    <a:lstStyle/>
                    <a:p>
                      <a:pPr algn="l">
                        <a:spcAft>
                          <a:spcPts val="0"/>
                        </a:spcAft>
                      </a:pPr>
                      <a:r>
                        <a:rPr lang="zh-CN" sz="1400" kern="100" dirty="0">
                          <a:effectLst/>
                        </a:rPr>
                        <a:t>副高级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05</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4211841865"/>
                  </a:ext>
                </a:extLst>
              </a:tr>
              <a:tr h="232586">
                <a:tc>
                  <a:txBody>
                    <a:bodyPr/>
                    <a:lstStyle/>
                    <a:p>
                      <a:pPr algn="l">
                        <a:spcAft>
                          <a:spcPts val="0"/>
                        </a:spcAft>
                      </a:pPr>
                      <a:r>
                        <a:rPr lang="zh-CN" sz="1400" kern="100" dirty="0">
                          <a:effectLst/>
                        </a:rPr>
                        <a:t>中级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06</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3564115853"/>
                  </a:ext>
                </a:extLst>
              </a:tr>
              <a:tr h="232586">
                <a:tc>
                  <a:txBody>
                    <a:bodyPr/>
                    <a:lstStyle/>
                    <a:p>
                      <a:pPr algn="l">
                        <a:spcAft>
                          <a:spcPts val="0"/>
                        </a:spcAft>
                      </a:pPr>
                      <a:r>
                        <a:rPr lang="zh-CN" sz="1400" kern="100" dirty="0">
                          <a:effectLst/>
                        </a:rPr>
                        <a:t>助理级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07</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3757789949"/>
                  </a:ext>
                </a:extLst>
              </a:tr>
              <a:tr h="232586">
                <a:tc>
                  <a:txBody>
                    <a:bodyPr/>
                    <a:lstStyle/>
                    <a:p>
                      <a:pPr algn="l">
                        <a:spcAft>
                          <a:spcPts val="0"/>
                        </a:spcAft>
                      </a:pPr>
                      <a:r>
                        <a:rPr lang="zh-CN" sz="1400" kern="100" dirty="0">
                          <a:effectLst/>
                        </a:rPr>
                        <a:t>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08</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401959376"/>
                  </a:ext>
                </a:extLst>
              </a:tr>
              <a:tr h="232586">
                <a:tc>
                  <a:txBody>
                    <a:bodyPr/>
                    <a:lstStyle/>
                    <a:p>
                      <a:pPr algn="l">
                        <a:spcAft>
                          <a:spcPts val="0"/>
                        </a:spcAft>
                      </a:pPr>
                      <a:r>
                        <a:rPr lang="zh-CN" sz="1400" kern="100" dirty="0">
                          <a:effectLst/>
                        </a:rPr>
                        <a:t>未定职级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09</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2789176648"/>
                  </a:ext>
                </a:extLst>
              </a:tr>
              <a:tr h="232586">
                <a:tc>
                  <a:txBody>
                    <a:bodyPr/>
                    <a:lstStyle/>
                    <a:p>
                      <a:pPr algn="ctr">
                        <a:spcAft>
                          <a:spcPts val="0"/>
                        </a:spcAft>
                      </a:pPr>
                      <a:r>
                        <a:rPr lang="zh-CN" sz="1400" kern="100" dirty="0">
                          <a:effectLst/>
                        </a:rPr>
                        <a:t>初中</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10</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extLst>
                  <a:ext uri="{0D108BD9-81ED-4DB2-BD59-A6C34878D82A}">
                    <a16:rowId xmlns:a16="http://schemas.microsoft.com/office/drawing/2014/main" val="1000865078"/>
                  </a:ext>
                </a:extLst>
              </a:tr>
              <a:tr h="232586">
                <a:tc>
                  <a:txBody>
                    <a:bodyPr/>
                    <a:lstStyle/>
                    <a:p>
                      <a:pPr algn="ctr">
                        <a:spcAft>
                          <a:spcPts val="0"/>
                        </a:spcAft>
                      </a:pPr>
                      <a:r>
                        <a:rPr lang="en-US" altLang="zh-CN" sz="1400" kern="100" dirty="0">
                          <a:effectLst/>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altLang="zh-CN" sz="1400" kern="100" dirty="0">
                          <a:effectLst/>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extLst>
                  <a:ext uri="{0D108BD9-81ED-4DB2-BD59-A6C34878D82A}">
                    <a16:rowId xmlns:a16="http://schemas.microsoft.com/office/drawing/2014/main" val="1554496620"/>
                  </a:ext>
                </a:extLst>
              </a:tr>
              <a:tr h="232586">
                <a:tc>
                  <a:txBody>
                    <a:bodyPr/>
                    <a:lstStyle/>
                    <a:p>
                      <a:pPr algn="ctr">
                        <a:spcAft>
                          <a:spcPts val="0"/>
                        </a:spcAft>
                      </a:pPr>
                      <a:r>
                        <a:rPr lang="zh-CN" altLang="en-US" sz="1400" kern="100" dirty="0">
                          <a:effectLst/>
                        </a:rPr>
                        <a:t>高中</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altLang="zh-CN" sz="1400" kern="100" dirty="0">
                          <a:effectLst/>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extLst>
                  <a:ext uri="{0D108BD9-81ED-4DB2-BD59-A6C34878D82A}">
                    <a16:rowId xmlns:a16="http://schemas.microsoft.com/office/drawing/2014/main" val="436553072"/>
                  </a:ext>
                </a:extLst>
              </a:tr>
              <a:tr h="232586">
                <a:tc>
                  <a:txBody>
                    <a:bodyPr/>
                    <a:lstStyle/>
                    <a:p>
                      <a:pPr algn="l">
                        <a:spcAft>
                          <a:spcPts val="0"/>
                        </a:spcAft>
                      </a:pPr>
                      <a:r>
                        <a:rPr lang="en-US" altLang="zh-CN" sz="1400" kern="100" dirty="0">
                          <a:effectLst/>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altLang="zh-CN" sz="1400" kern="100" dirty="0">
                          <a:effectLst/>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tc>
                <a:extLst>
                  <a:ext uri="{0D108BD9-81ED-4DB2-BD59-A6C34878D82A}">
                    <a16:rowId xmlns:a16="http://schemas.microsoft.com/office/drawing/2014/main" val="3319781930"/>
                  </a:ext>
                </a:extLst>
              </a:tr>
            </a:tbl>
          </a:graphicData>
        </a:graphic>
      </p:graphicFrame>
      <p:sp>
        <p:nvSpPr>
          <p:cNvPr id="8" name="Rectangle 1">
            <a:extLst>
              <a:ext uri="{FF2B5EF4-FFF2-40B4-BE49-F238E27FC236}">
                <a16:creationId xmlns:a16="http://schemas.microsoft.com/office/drawing/2014/main" id="{BF66AEA9-A3AF-419D-B77A-941BA0CC0B39}"/>
              </a:ext>
            </a:extLst>
          </p:cNvPr>
          <p:cNvSpPr>
            <a:spLocks noChangeArrowheads="1"/>
          </p:cNvSpPr>
          <p:nvPr/>
        </p:nvSpPr>
        <p:spPr bwMode="auto">
          <a:xfrm>
            <a:off x="10625448" y="2157500"/>
            <a:ext cx="99013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6" name="表格 5">
            <a:extLst>
              <a:ext uri="{FF2B5EF4-FFF2-40B4-BE49-F238E27FC236}">
                <a16:creationId xmlns:a16="http://schemas.microsoft.com/office/drawing/2014/main" id="{008778B2-C50F-4866-8C2A-DF89E89BFEB9}"/>
              </a:ext>
            </a:extLst>
          </p:cNvPr>
          <p:cNvGraphicFramePr>
            <a:graphicFrameLocks noGrp="1"/>
          </p:cNvGraphicFramePr>
          <p:nvPr>
            <p:extLst>
              <p:ext uri="{D42A27DB-BD31-4B8C-83A1-F6EECF244321}">
                <p14:modId xmlns:p14="http://schemas.microsoft.com/office/powerpoint/2010/main" val="3930689513"/>
              </p:ext>
            </p:extLst>
          </p:nvPr>
        </p:nvGraphicFramePr>
        <p:xfrm>
          <a:off x="560290" y="3874068"/>
          <a:ext cx="1019634" cy="1395516"/>
        </p:xfrm>
        <a:graphic>
          <a:graphicData uri="http://schemas.openxmlformats.org/drawingml/2006/table">
            <a:tbl>
              <a:tblPr>
                <a:tableStyleId>{5940675A-B579-460E-94D1-54222C63F5DA}</a:tableStyleId>
              </a:tblPr>
              <a:tblGrid>
                <a:gridCol w="1019634">
                  <a:extLst>
                    <a:ext uri="{9D8B030D-6E8A-4147-A177-3AD203B41FA5}">
                      <a16:colId xmlns:a16="http://schemas.microsoft.com/office/drawing/2014/main" val="4102688755"/>
                    </a:ext>
                  </a:extLst>
                </a:gridCol>
              </a:tblGrid>
              <a:tr h="232586">
                <a:tc>
                  <a:txBody>
                    <a:bodyPr/>
                    <a:lstStyle/>
                    <a:p>
                      <a:pPr algn="l">
                        <a:spcAft>
                          <a:spcPts val="0"/>
                        </a:spcAft>
                      </a:pPr>
                      <a:r>
                        <a:rPr lang="zh-CN" sz="1050" kern="100" dirty="0">
                          <a:effectLst/>
                          <a:latin typeface="微软雅黑" panose="020B0503020204020204" pitchFamily="34" charset="-122"/>
                          <a:ea typeface="微软雅黑" panose="020B0503020204020204" pitchFamily="34" charset="-122"/>
                        </a:rPr>
                        <a:t>中学高级</a:t>
                      </a:r>
                      <a:endParaRPr lang="zh-CN" sz="1200" kern="100" dirty="0">
                        <a:effectLst/>
                        <a:latin typeface="微软雅黑" panose="020B0503020204020204" pitchFamily="34" charset="-122"/>
                        <a:ea typeface="微软雅黑" panose="020B0503020204020204" pitchFamily="34" charset="-122"/>
                      </a:endParaRPr>
                    </a:p>
                  </a:txBody>
                  <a:tcPr marL="19050" marR="19050" marT="0" marB="0" anchor="ctr">
                    <a:solidFill>
                      <a:srgbClr val="4472C4"/>
                    </a:solidFill>
                  </a:tcPr>
                </a:tc>
                <a:extLst>
                  <a:ext uri="{0D108BD9-81ED-4DB2-BD59-A6C34878D82A}">
                    <a16:rowId xmlns:a16="http://schemas.microsoft.com/office/drawing/2014/main" val="3659636311"/>
                  </a:ext>
                </a:extLst>
              </a:tr>
              <a:tr h="232586">
                <a:tc>
                  <a:txBody>
                    <a:bodyPr/>
                    <a:lstStyle/>
                    <a:p>
                      <a:pPr algn="l">
                        <a:spcAft>
                          <a:spcPts val="0"/>
                        </a:spcAft>
                      </a:pPr>
                      <a:r>
                        <a:rPr lang="zh-CN" sz="1050" kern="100" dirty="0">
                          <a:effectLst/>
                          <a:latin typeface="微软雅黑" panose="020B0503020204020204" pitchFamily="34" charset="-122"/>
                          <a:ea typeface="微软雅黑" panose="020B0503020204020204" pitchFamily="34" charset="-122"/>
                        </a:rPr>
                        <a:t>小学高级</a:t>
                      </a:r>
                      <a:endParaRPr lang="zh-CN" sz="1200" kern="100" dirty="0">
                        <a:effectLst/>
                        <a:latin typeface="微软雅黑" panose="020B0503020204020204" pitchFamily="34" charset="-122"/>
                        <a:ea typeface="微软雅黑" panose="020B0503020204020204" pitchFamily="34" charset="-122"/>
                      </a:endParaRPr>
                    </a:p>
                  </a:txBody>
                  <a:tcPr marL="19050" marR="19050" marT="0" marB="0" anchor="ctr">
                    <a:solidFill>
                      <a:srgbClr val="4472C4"/>
                    </a:solidFill>
                  </a:tcPr>
                </a:tc>
                <a:extLst>
                  <a:ext uri="{0D108BD9-81ED-4DB2-BD59-A6C34878D82A}">
                    <a16:rowId xmlns:a16="http://schemas.microsoft.com/office/drawing/2014/main" val="3309671462"/>
                  </a:ext>
                </a:extLst>
              </a:tr>
              <a:tr h="232586">
                <a:tc>
                  <a:txBody>
                    <a:bodyPr/>
                    <a:lstStyle/>
                    <a:p>
                      <a:pPr algn="l">
                        <a:spcAft>
                          <a:spcPts val="0"/>
                        </a:spcAft>
                      </a:pPr>
                      <a:r>
                        <a:rPr lang="zh-CN" sz="1050" kern="100">
                          <a:effectLst/>
                          <a:latin typeface="微软雅黑" panose="020B0503020204020204" pitchFamily="34" charset="-122"/>
                          <a:ea typeface="微软雅黑" panose="020B0503020204020204" pitchFamily="34" charset="-122"/>
                        </a:rPr>
                        <a:t>小学一级</a:t>
                      </a:r>
                      <a:endParaRPr lang="zh-CN" sz="1200" kern="100">
                        <a:effectLst/>
                        <a:latin typeface="微软雅黑" panose="020B0503020204020204" pitchFamily="34" charset="-122"/>
                        <a:ea typeface="微软雅黑" panose="020B0503020204020204" pitchFamily="34" charset="-122"/>
                      </a:endParaRPr>
                    </a:p>
                  </a:txBody>
                  <a:tcPr marL="19050" marR="19050" marT="0" marB="0" anchor="ctr">
                    <a:solidFill>
                      <a:srgbClr val="4472C4"/>
                    </a:solidFill>
                  </a:tcPr>
                </a:tc>
                <a:extLst>
                  <a:ext uri="{0D108BD9-81ED-4DB2-BD59-A6C34878D82A}">
                    <a16:rowId xmlns:a16="http://schemas.microsoft.com/office/drawing/2014/main" val="1878936471"/>
                  </a:ext>
                </a:extLst>
              </a:tr>
              <a:tr h="232586">
                <a:tc>
                  <a:txBody>
                    <a:bodyPr/>
                    <a:lstStyle/>
                    <a:p>
                      <a:pPr algn="l">
                        <a:spcAft>
                          <a:spcPts val="0"/>
                        </a:spcAft>
                      </a:pPr>
                      <a:r>
                        <a:rPr lang="zh-CN" sz="1050" kern="100" dirty="0">
                          <a:effectLst/>
                          <a:latin typeface="微软雅黑" panose="020B0503020204020204" pitchFamily="34" charset="-122"/>
                          <a:ea typeface="微软雅黑" panose="020B0503020204020204" pitchFamily="34" charset="-122"/>
                        </a:rPr>
                        <a:t>小学二级</a:t>
                      </a:r>
                      <a:endParaRPr lang="zh-CN" sz="1200" kern="100" dirty="0">
                        <a:effectLst/>
                        <a:latin typeface="微软雅黑" panose="020B0503020204020204" pitchFamily="34" charset="-122"/>
                        <a:ea typeface="微软雅黑" panose="020B0503020204020204" pitchFamily="34" charset="-122"/>
                      </a:endParaRPr>
                    </a:p>
                  </a:txBody>
                  <a:tcPr marL="19050" marR="19050" marT="0" marB="0" anchor="ctr">
                    <a:solidFill>
                      <a:srgbClr val="4472C4"/>
                    </a:solidFill>
                  </a:tcPr>
                </a:tc>
                <a:extLst>
                  <a:ext uri="{0D108BD9-81ED-4DB2-BD59-A6C34878D82A}">
                    <a16:rowId xmlns:a16="http://schemas.microsoft.com/office/drawing/2014/main" val="892470455"/>
                  </a:ext>
                </a:extLst>
              </a:tr>
              <a:tr h="232586">
                <a:tc>
                  <a:txBody>
                    <a:bodyPr/>
                    <a:lstStyle/>
                    <a:p>
                      <a:pPr algn="l">
                        <a:spcAft>
                          <a:spcPts val="0"/>
                        </a:spcAft>
                      </a:pPr>
                      <a:r>
                        <a:rPr lang="zh-CN" sz="1050" kern="100">
                          <a:effectLst/>
                          <a:latin typeface="微软雅黑" panose="020B0503020204020204" pitchFamily="34" charset="-122"/>
                          <a:ea typeface="微软雅黑" panose="020B0503020204020204" pitchFamily="34" charset="-122"/>
                        </a:rPr>
                        <a:t>小学三级</a:t>
                      </a:r>
                      <a:endParaRPr lang="zh-CN" sz="1200" kern="100">
                        <a:effectLst/>
                        <a:latin typeface="微软雅黑" panose="020B0503020204020204" pitchFamily="34" charset="-122"/>
                        <a:ea typeface="微软雅黑" panose="020B0503020204020204" pitchFamily="34" charset="-122"/>
                      </a:endParaRPr>
                    </a:p>
                  </a:txBody>
                  <a:tcPr marL="19050" marR="19050" marT="0" marB="0" anchor="ctr">
                    <a:solidFill>
                      <a:srgbClr val="4472C4"/>
                    </a:solidFill>
                  </a:tcPr>
                </a:tc>
                <a:extLst>
                  <a:ext uri="{0D108BD9-81ED-4DB2-BD59-A6C34878D82A}">
                    <a16:rowId xmlns:a16="http://schemas.microsoft.com/office/drawing/2014/main" val="3139025961"/>
                  </a:ext>
                </a:extLst>
              </a:tr>
              <a:tr h="232586">
                <a:tc>
                  <a:txBody>
                    <a:bodyPr/>
                    <a:lstStyle/>
                    <a:p>
                      <a:pPr algn="l">
                        <a:spcAft>
                          <a:spcPts val="0"/>
                        </a:spcAft>
                      </a:pPr>
                      <a:r>
                        <a:rPr lang="zh-CN" sz="1050" kern="100" dirty="0">
                          <a:effectLst/>
                          <a:latin typeface="微软雅黑" panose="020B0503020204020204" pitchFamily="34" charset="-122"/>
                          <a:ea typeface="微软雅黑" panose="020B0503020204020204" pitchFamily="34" charset="-122"/>
                        </a:rPr>
                        <a:t>未定职级</a:t>
                      </a:r>
                      <a:endParaRPr lang="zh-CN" sz="1200" kern="100" dirty="0">
                        <a:effectLst/>
                        <a:latin typeface="微软雅黑" panose="020B0503020204020204" pitchFamily="34" charset="-122"/>
                        <a:ea typeface="微软雅黑" panose="020B0503020204020204" pitchFamily="34" charset="-122"/>
                      </a:endParaRPr>
                    </a:p>
                  </a:txBody>
                  <a:tcPr marL="19050" marR="19050" marT="0" marB="0" anchor="ctr">
                    <a:solidFill>
                      <a:srgbClr val="4472C4"/>
                    </a:solidFill>
                  </a:tcPr>
                </a:tc>
                <a:extLst>
                  <a:ext uri="{0D108BD9-81ED-4DB2-BD59-A6C34878D82A}">
                    <a16:rowId xmlns:a16="http://schemas.microsoft.com/office/drawing/2014/main" val="845249218"/>
                  </a:ext>
                </a:extLst>
              </a:tr>
            </a:tbl>
          </a:graphicData>
        </a:graphic>
      </p:graphicFrame>
      <p:sp>
        <p:nvSpPr>
          <p:cNvPr id="9" name="矩形 8">
            <a:extLst>
              <a:ext uri="{FF2B5EF4-FFF2-40B4-BE49-F238E27FC236}">
                <a16:creationId xmlns:a16="http://schemas.microsoft.com/office/drawing/2014/main" id="{709461C7-B178-4BCE-A0C9-520D89DDAC69}"/>
              </a:ext>
            </a:extLst>
          </p:cNvPr>
          <p:cNvSpPr/>
          <p:nvPr/>
        </p:nvSpPr>
        <p:spPr>
          <a:xfrm>
            <a:off x="2658359" y="4025245"/>
            <a:ext cx="7141882" cy="2394409"/>
          </a:xfrm>
          <a:prstGeom prst="rect">
            <a:avLst/>
          </a:prstGeom>
          <a:solidFill>
            <a:srgbClr val="E7E6E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表格 9">
            <a:extLst>
              <a:ext uri="{FF2B5EF4-FFF2-40B4-BE49-F238E27FC236}">
                <a16:creationId xmlns:a16="http://schemas.microsoft.com/office/drawing/2014/main" id="{BA994E83-67DD-4A2E-83CA-5B11D77F6FC4}"/>
              </a:ext>
            </a:extLst>
          </p:cNvPr>
          <p:cNvGraphicFramePr>
            <a:graphicFrameLocks noGrp="1"/>
          </p:cNvGraphicFramePr>
          <p:nvPr>
            <p:extLst>
              <p:ext uri="{D42A27DB-BD31-4B8C-83A1-F6EECF244321}">
                <p14:modId xmlns:p14="http://schemas.microsoft.com/office/powerpoint/2010/main" val="3000564495"/>
              </p:ext>
            </p:extLst>
          </p:nvPr>
        </p:nvGraphicFramePr>
        <p:xfrm>
          <a:off x="3311494" y="4458008"/>
          <a:ext cx="1019633" cy="1706880"/>
        </p:xfrm>
        <a:graphic>
          <a:graphicData uri="http://schemas.openxmlformats.org/drawingml/2006/table">
            <a:tbl>
              <a:tblPr>
                <a:tableStyleId>{5C22544A-7EE6-4342-B048-85BDC9FD1C3A}</a:tableStyleId>
              </a:tblPr>
              <a:tblGrid>
                <a:gridCol w="1019633">
                  <a:extLst>
                    <a:ext uri="{9D8B030D-6E8A-4147-A177-3AD203B41FA5}">
                      <a16:colId xmlns:a16="http://schemas.microsoft.com/office/drawing/2014/main" val="2238467520"/>
                    </a:ext>
                  </a:extLst>
                </a:gridCol>
              </a:tblGrid>
              <a:tr h="101215">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rPr>
                        <a:t>初中</a:t>
                      </a:r>
                    </a:p>
                  </a:txBody>
                  <a:tcPr marL="19050" marR="19050" marT="0" marB="0" anchor="ctr">
                    <a:solidFill>
                      <a:srgbClr val="C00000"/>
                    </a:solidFill>
                  </a:tcPr>
                </a:tc>
                <a:extLst>
                  <a:ext uri="{0D108BD9-81ED-4DB2-BD59-A6C34878D82A}">
                    <a16:rowId xmlns:a16="http://schemas.microsoft.com/office/drawing/2014/main" val="1823566547"/>
                  </a:ext>
                </a:extLst>
              </a:tr>
              <a:tr h="195377">
                <a:tc>
                  <a:txBody>
                    <a:bodyPr/>
                    <a:lstStyle/>
                    <a:p>
                      <a:pPr algn="ctr">
                        <a:spcAft>
                          <a:spcPts val="0"/>
                        </a:spcAft>
                      </a:pPr>
                      <a:r>
                        <a:rPr lang="zh-CN" sz="1400" kern="100">
                          <a:effectLst/>
                          <a:latin typeface="微软雅黑" panose="020B0503020204020204" pitchFamily="34" charset="-122"/>
                          <a:ea typeface="微软雅黑" panose="020B0503020204020204" pitchFamily="34" charset="-122"/>
                        </a:rPr>
                        <a:t>女</a:t>
                      </a:r>
                    </a:p>
                  </a:txBody>
                  <a:tcPr marL="19050" marR="19050" marT="0" marB="0" anchor="ctr">
                    <a:solidFill>
                      <a:srgbClr val="4472C4"/>
                    </a:solidFill>
                  </a:tcPr>
                </a:tc>
                <a:extLst>
                  <a:ext uri="{0D108BD9-81ED-4DB2-BD59-A6C34878D82A}">
                    <a16:rowId xmlns:a16="http://schemas.microsoft.com/office/drawing/2014/main" val="1949169794"/>
                  </a:ext>
                </a:extLst>
              </a:tr>
              <a:tr h="195377">
                <a:tc>
                  <a:txBody>
                    <a:bodyPr/>
                    <a:lstStyle/>
                    <a:p>
                      <a:pPr algn="ctr">
                        <a:spcAft>
                          <a:spcPts val="0"/>
                        </a:spcAft>
                      </a:pPr>
                      <a:r>
                        <a:rPr lang="zh-CN" sz="1400" kern="100">
                          <a:effectLst/>
                          <a:latin typeface="微软雅黑" panose="020B0503020204020204" pitchFamily="34" charset="-122"/>
                          <a:ea typeface="微软雅黑" panose="020B0503020204020204" pitchFamily="34" charset="-122"/>
                        </a:rPr>
                        <a:t>少数民族</a:t>
                      </a:r>
                    </a:p>
                  </a:txBody>
                  <a:tcPr marL="19050" marR="19050" marT="0" marB="0" anchor="ctr">
                    <a:solidFill>
                      <a:srgbClr val="4472C4"/>
                    </a:solidFill>
                  </a:tcPr>
                </a:tc>
                <a:extLst>
                  <a:ext uri="{0D108BD9-81ED-4DB2-BD59-A6C34878D82A}">
                    <a16:rowId xmlns:a16="http://schemas.microsoft.com/office/drawing/2014/main" val="3806293038"/>
                  </a:ext>
                </a:extLst>
              </a:tr>
              <a:tr h="195377">
                <a:tc>
                  <a:txBody>
                    <a:bodyPr/>
                    <a:lstStyle/>
                    <a:p>
                      <a:pPr algn="l">
                        <a:spcAft>
                          <a:spcPts val="0"/>
                        </a:spcAft>
                      </a:pPr>
                      <a:r>
                        <a:rPr lang="zh-CN" sz="1400" kern="100">
                          <a:effectLst/>
                          <a:latin typeface="微软雅黑" panose="020B0503020204020204" pitchFamily="34" charset="-122"/>
                          <a:ea typeface="微软雅黑" panose="020B0503020204020204" pitchFamily="34" charset="-122"/>
                        </a:rPr>
                        <a:t>中学高级</a:t>
                      </a:r>
                    </a:p>
                  </a:txBody>
                  <a:tcPr marL="19050" marR="19050" marT="0" marB="0" anchor="ctr">
                    <a:solidFill>
                      <a:srgbClr val="4472C4"/>
                    </a:solidFill>
                  </a:tcPr>
                </a:tc>
                <a:extLst>
                  <a:ext uri="{0D108BD9-81ED-4DB2-BD59-A6C34878D82A}">
                    <a16:rowId xmlns:a16="http://schemas.microsoft.com/office/drawing/2014/main" val="3131989677"/>
                  </a:ext>
                </a:extLst>
              </a:tr>
              <a:tr h="195377">
                <a:tc>
                  <a:txBody>
                    <a:bodyPr/>
                    <a:lstStyle/>
                    <a:p>
                      <a:pPr algn="l">
                        <a:spcAft>
                          <a:spcPts val="0"/>
                        </a:spcAft>
                      </a:pPr>
                      <a:r>
                        <a:rPr lang="zh-CN" sz="1400" kern="100">
                          <a:effectLst/>
                          <a:latin typeface="微软雅黑" panose="020B0503020204020204" pitchFamily="34" charset="-122"/>
                          <a:ea typeface="微软雅黑" panose="020B0503020204020204" pitchFamily="34" charset="-122"/>
                        </a:rPr>
                        <a:t>中学一级</a:t>
                      </a:r>
                    </a:p>
                  </a:txBody>
                  <a:tcPr marL="19050" marR="19050" marT="0" marB="0" anchor="ctr">
                    <a:solidFill>
                      <a:srgbClr val="4472C4"/>
                    </a:solidFill>
                  </a:tcPr>
                </a:tc>
                <a:extLst>
                  <a:ext uri="{0D108BD9-81ED-4DB2-BD59-A6C34878D82A}">
                    <a16:rowId xmlns:a16="http://schemas.microsoft.com/office/drawing/2014/main" val="1137681679"/>
                  </a:ext>
                </a:extLst>
              </a:tr>
              <a:tr h="195377">
                <a:tc>
                  <a:txBody>
                    <a:bodyPr/>
                    <a:lstStyle/>
                    <a:p>
                      <a:pPr algn="l">
                        <a:spcAft>
                          <a:spcPts val="0"/>
                        </a:spcAft>
                      </a:pPr>
                      <a:r>
                        <a:rPr lang="zh-CN" sz="1400" kern="100" dirty="0">
                          <a:effectLst/>
                          <a:latin typeface="微软雅黑" panose="020B0503020204020204" pitchFamily="34" charset="-122"/>
                          <a:ea typeface="微软雅黑" panose="020B0503020204020204" pitchFamily="34" charset="-122"/>
                        </a:rPr>
                        <a:t>中学二级</a:t>
                      </a:r>
                    </a:p>
                  </a:txBody>
                  <a:tcPr marL="19050" marR="19050" marT="0" marB="0" anchor="ctr">
                    <a:solidFill>
                      <a:srgbClr val="4472C4"/>
                    </a:solidFill>
                  </a:tcPr>
                </a:tc>
                <a:extLst>
                  <a:ext uri="{0D108BD9-81ED-4DB2-BD59-A6C34878D82A}">
                    <a16:rowId xmlns:a16="http://schemas.microsoft.com/office/drawing/2014/main" val="1164415666"/>
                  </a:ext>
                </a:extLst>
              </a:tr>
              <a:tr h="195377">
                <a:tc>
                  <a:txBody>
                    <a:bodyPr/>
                    <a:lstStyle/>
                    <a:p>
                      <a:pPr algn="l">
                        <a:spcAft>
                          <a:spcPts val="0"/>
                        </a:spcAft>
                      </a:pPr>
                      <a:r>
                        <a:rPr lang="zh-CN" sz="1400" kern="100">
                          <a:effectLst/>
                          <a:latin typeface="微软雅黑" panose="020B0503020204020204" pitchFamily="34" charset="-122"/>
                          <a:ea typeface="微软雅黑" panose="020B0503020204020204" pitchFamily="34" charset="-122"/>
                        </a:rPr>
                        <a:t>中学三级</a:t>
                      </a:r>
                    </a:p>
                  </a:txBody>
                  <a:tcPr marL="19050" marR="19050" marT="0" marB="0" anchor="ctr">
                    <a:solidFill>
                      <a:srgbClr val="4472C4"/>
                    </a:solidFill>
                  </a:tcPr>
                </a:tc>
                <a:extLst>
                  <a:ext uri="{0D108BD9-81ED-4DB2-BD59-A6C34878D82A}">
                    <a16:rowId xmlns:a16="http://schemas.microsoft.com/office/drawing/2014/main" val="2828772701"/>
                  </a:ext>
                </a:extLst>
              </a:tr>
              <a:tr h="195377">
                <a:tc>
                  <a:txBody>
                    <a:bodyPr/>
                    <a:lstStyle/>
                    <a:p>
                      <a:pPr algn="l">
                        <a:spcAft>
                          <a:spcPts val="0"/>
                        </a:spcAft>
                      </a:pPr>
                      <a:r>
                        <a:rPr lang="zh-CN" sz="1400" kern="100" dirty="0">
                          <a:effectLst/>
                          <a:latin typeface="微软雅黑" panose="020B0503020204020204" pitchFamily="34" charset="-122"/>
                          <a:ea typeface="微软雅黑" panose="020B0503020204020204" pitchFamily="34" charset="-122"/>
                        </a:rPr>
                        <a:t>未定职级</a:t>
                      </a:r>
                    </a:p>
                  </a:txBody>
                  <a:tcPr marL="19050" marR="19050" marT="0" marB="0" anchor="ctr">
                    <a:solidFill>
                      <a:srgbClr val="4472C4"/>
                    </a:solidFill>
                  </a:tcPr>
                </a:tc>
                <a:extLst>
                  <a:ext uri="{0D108BD9-81ED-4DB2-BD59-A6C34878D82A}">
                    <a16:rowId xmlns:a16="http://schemas.microsoft.com/office/drawing/2014/main" val="2159314360"/>
                  </a:ext>
                </a:extLst>
              </a:tr>
            </a:tbl>
          </a:graphicData>
        </a:graphic>
      </p:graphicFrame>
      <p:graphicFrame>
        <p:nvGraphicFramePr>
          <p:cNvPr id="11" name="表格 10">
            <a:extLst>
              <a:ext uri="{FF2B5EF4-FFF2-40B4-BE49-F238E27FC236}">
                <a16:creationId xmlns:a16="http://schemas.microsoft.com/office/drawing/2014/main" id="{45B2FC00-CD7A-430F-9B77-073E1041EA96}"/>
              </a:ext>
            </a:extLst>
          </p:cNvPr>
          <p:cNvGraphicFramePr>
            <a:graphicFrameLocks noGrp="1"/>
          </p:cNvGraphicFramePr>
          <p:nvPr>
            <p:extLst>
              <p:ext uri="{D42A27DB-BD31-4B8C-83A1-F6EECF244321}">
                <p14:modId xmlns:p14="http://schemas.microsoft.com/office/powerpoint/2010/main" val="4289639612"/>
              </p:ext>
            </p:extLst>
          </p:nvPr>
        </p:nvGraphicFramePr>
        <p:xfrm>
          <a:off x="4727870" y="4613777"/>
          <a:ext cx="1019634" cy="1395341"/>
        </p:xfrm>
        <a:graphic>
          <a:graphicData uri="http://schemas.openxmlformats.org/drawingml/2006/table">
            <a:tbl>
              <a:tblPr>
                <a:tableStyleId>{5940675A-B579-460E-94D1-54222C63F5DA}</a:tableStyleId>
              </a:tblPr>
              <a:tblGrid>
                <a:gridCol w="1019634">
                  <a:extLst>
                    <a:ext uri="{9D8B030D-6E8A-4147-A177-3AD203B41FA5}">
                      <a16:colId xmlns:a16="http://schemas.microsoft.com/office/drawing/2014/main" val="668011462"/>
                    </a:ext>
                  </a:extLst>
                </a:gridCol>
              </a:tblGrid>
              <a:tr h="232411">
                <a:tc>
                  <a:txBody>
                    <a:bodyPr/>
                    <a:lstStyle/>
                    <a:p>
                      <a:pPr algn="l">
                        <a:spcAft>
                          <a:spcPts val="0"/>
                        </a:spcAft>
                      </a:pPr>
                      <a:r>
                        <a:rPr lang="zh-CN" sz="1400" kern="100" dirty="0">
                          <a:effectLst/>
                        </a:rPr>
                        <a:t>正高级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233813048"/>
                  </a:ext>
                </a:extLst>
              </a:tr>
              <a:tr h="232586">
                <a:tc>
                  <a:txBody>
                    <a:bodyPr/>
                    <a:lstStyle/>
                    <a:p>
                      <a:pPr algn="l">
                        <a:spcAft>
                          <a:spcPts val="0"/>
                        </a:spcAft>
                      </a:pPr>
                      <a:r>
                        <a:rPr lang="zh-CN" sz="1400" kern="100" dirty="0">
                          <a:effectLst/>
                        </a:rPr>
                        <a:t>副高级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2408534729"/>
                  </a:ext>
                </a:extLst>
              </a:tr>
              <a:tr h="232586">
                <a:tc>
                  <a:txBody>
                    <a:bodyPr/>
                    <a:lstStyle/>
                    <a:p>
                      <a:pPr algn="l">
                        <a:spcAft>
                          <a:spcPts val="0"/>
                        </a:spcAft>
                      </a:pPr>
                      <a:r>
                        <a:rPr lang="zh-CN" sz="1400" kern="100" dirty="0">
                          <a:effectLst/>
                        </a:rPr>
                        <a:t>中级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527402817"/>
                  </a:ext>
                </a:extLst>
              </a:tr>
              <a:tr h="232586">
                <a:tc>
                  <a:txBody>
                    <a:bodyPr/>
                    <a:lstStyle/>
                    <a:p>
                      <a:pPr algn="l">
                        <a:spcAft>
                          <a:spcPts val="0"/>
                        </a:spcAft>
                      </a:pPr>
                      <a:r>
                        <a:rPr lang="zh-CN" sz="1400" kern="100" dirty="0">
                          <a:effectLst/>
                        </a:rPr>
                        <a:t>助理级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864562641"/>
                  </a:ext>
                </a:extLst>
              </a:tr>
              <a:tr h="232586">
                <a:tc>
                  <a:txBody>
                    <a:bodyPr/>
                    <a:lstStyle/>
                    <a:p>
                      <a:pPr algn="l">
                        <a:spcAft>
                          <a:spcPts val="0"/>
                        </a:spcAft>
                      </a:pPr>
                      <a:r>
                        <a:rPr lang="zh-CN" sz="1400" kern="100" dirty="0">
                          <a:effectLst/>
                        </a:rPr>
                        <a:t>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564097764"/>
                  </a:ext>
                </a:extLst>
              </a:tr>
              <a:tr h="232586">
                <a:tc>
                  <a:txBody>
                    <a:bodyPr/>
                    <a:lstStyle/>
                    <a:p>
                      <a:pPr algn="l">
                        <a:spcAft>
                          <a:spcPts val="0"/>
                        </a:spcAft>
                      </a:pPr>
                      <a:r>
                        <a:rPr lang="zh-CN" sz="1400" kern="100" dirty="0">
                          <a:effectLst/>
                        </a:rPr>
                        <a:t>未定职级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635464951"/>
                  </a:ext>
                </a:extLst>
              </a:tr>
            </a:tbl>
          </a:graphicData>
        </a:graphic>
      </p:graphicFrame>
      <p:graphicFrame>
        <p:nvGraphicFramePr>
          <p:cNvPr id="12" name="表格 11">
            <a:extLst>
              <a:ext uri="{FF2B5EF4-FFF2-40B4-BE49-F238E27FC236}">
                <a16:creationId xmlns:a16="http://schemas.microsoft.com/office/drawing/2014/main" id="{FD9D28FE-3D58-4436-B47B-3A75625E2CCA}"/>
              </a:ext>
            </a:extLst>
          </p:cNvPr>
          <p:cNvGraphicFramePr>
            <a:graphicFrameLocks noGrp="1"/>
          </p:cNvGraphicFramePr>
          <p:nvPr>
            <p:extLst>
              <p:ext uri="{D42A27DB-BD31-4B8C-83A1-F6EECF244321}">
                <p14:modId xmlns:p14="http://schemas.microsoft.com/office/powerpoint/2010/main" val="3518486204"/>
              </p:ext>
            </p:extLst>
          </p:nvPr>
        </p:nvGraphicFramePr>
        <p:xfrm>
          <a:off x="6444889" y="4458008"/>
          <a:ext cx="1019633" cy="1706880"/>
        </p:xfrm>
        <a:graphic>
          <a:graphicData uri="http://schemas.openxmlformats.org/drawingml/2006/table">
            <a:tbl>
              <a:tblPr>
                <a:tableStyleId>{5C22544A-7EE6-4342-B048-85BDC9FD1C3A}</a:tableStyleId>
              </a:tblPr>
              <a:tblGrid>
                <a:gridCol w="1019633">
                  <a:extLst>
                    <a:ext uri="{9D8B030D-6E8A-4147-A177-3AD203B41FA5}">
                      <a16:colId xmlns:a16="http://schemas.microsoft.com/office/drawing/2014/main" val="4240452916"/>
                    </a:ext>
                  </a:extLst>
                </a:gridCol>
              </a:tblGrid>
              <a:tr h="185420">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rPr>
                        <a:t>高中</a:t>
                      </a:r>
                    </a:p>
                  </a:txBody>
                  <a:tcPr marL="19050" marR="19050" marT="0" marB="0" anchor="ctr">
                    <a:solidFill>
                      <a:srgbClr val="C00000"/>
                    </a:solidFill>
                  </a:tcPr>
                </a:tc>
                <a:extLst>
                  <a:ext uri="{0D108BD9-81ED-4DB2-BD59-A6C34878D82A}">
                    <a16:rowId xmlns:a16="http://schemas.microsoft.com/office/drawing/2014/main" val="2516085961"/>
                  </a:ext>
                </a:extLst>
              </a:tr>
              <a:tr h="185420">
                <a:tc>
                  <a:txBody>
                    <a:bodyPr/>
                    <a:lstStyle/>
                    <a:p>
                      <a:pPr algn="ctr">
                        <a:spcAft>
                          <a:spcPts val="0"/>
                        </a:spcAft>
                      </a:pPr>
                      <a:r>
                        <a:rPr lang="zh-CN" sz="1400" kern="100">
                          <a:effectLst/>
                          <a:latin typeface="微软雅黑" panose="020B0503020204020204" pitchFamily="34" charset="-122"/>
                          <a:ea typeface="微软雅黑" panose="020B0503020204020204" pitchFamily="34" charset="-122"/>
                        </a:rPr>
                        <a:t>女</a:t>
                      </a:r>
                    </a:p>
                  </a:txBody>
                  <a:tcPr marL="19050" marR="19050" marT="0" marB="0" anchor="ctr">
                    <a:solidFill>
                      <a:srgbClr val="4472C4"/>
                    </a:solidFill>
                  </a:tcPr>
                </a:tc>
                <a:extLst>
                  <a:ext uri="{0D108BD9-81ED-4DB2-BD59-A6C34878D82A}">
                    <a16:rowId xmlns:a16="http://schemas.microsoft.com/office/drawing/2014/main" val="1106454216"/>
                  </a:ext>
                </a:extLst>
              </a:tr>
              <a:tr h="185420">
                <a:tc>
                  <a:txBody>
                    <a:bodyPr/>
                    <a:lstStyle/>
                    <a:p>
                      <a:pPr algn="ctr">
                        <a:spcAft>
                          <a:spcPts val="0"/>
                        </a:spcAft>
                      </a:pPr>
                      <a:r>
                        <a:rPr lang="zh-CN" sz="1400" kern="100">
                          <a:effectLst/>
                          <a:latin typeface="微软雅黑" panose="020B0503020204020204" pitchFamily="34" charset="-122"/>
                          <a:ea typeface="微软雅黑" panose="020B0503020204020204" pitchFamily="34" charset="-122"/>
                        </a:rPr>
                        <a:t>少数民族</a:t>
                      </a:r>
                    </a:p>
                  </a:txBody>
                  <a:tcPr marL="19050" marR="19050" marT="0" marB="0" anchor="ctr">
                    <a:solidFill>
                      <a:srgbClr val="4472C4"/>
                    </a:solidFill>
                  </a:tcPr>
                </a:tc>
                <a:extLst>
                  <a:ext uri="{0D108BD9-81ED-4DB2-BD59-A6C34878D82A}">
                    <a16:rowId xmlns:a16="http://schemas.microsoft.com/office/drawing/2014/main" val="3976529330"/>
                  </a:ext>
                </a:extLst>
              </a:tr>
              <a:tr h="185420">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中学高级</a:t>
                      </a:r>
                    </a:p>
                  </a:txBody>
                  <a:tcPr marL="19050" marR="19050" marT="0" marB="0" anchor="ctr">
                    <a:solidFill>
                      <a:srgbClr val="4472C4"/>
                    </a:solidFill>
                  </a:tcPr>
                </a:tc>
                <a:extLst>
                  <a:ext uri="{0D108BD9-81ED-4DB2-BD59-A6C34878D82A}">
                    <a16:rowId xmlns:a16="http://schemas.microsoft.com/office/drawing/2014/main" val="382741299"/>
                  </a:ext>
                </a:extLst>
              </a:tr>
              <a:tr h="185420">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中学一级</a:t>
                      </a:r>
                    </a:p>
                  </a:txBody>
                  <a:tcPr marL="19050" marR="19050" marT="0" marB="0" anchor="ctr">
                    <a:solidFill>
                      <a:srgbClr val="4472C4"/>
                    </a:solidFill>
                  </a:tcPr>
                </a:tc>
                <a:extLst>
                  <a:ext uri="{0D108BD9-81ED-4DB2-BD59-A6C34878D82A}">
                    <a16:rowId xmlns:a16="http://schemas.microsoft.com/office/drawing/2014/main" val="253663114"/>
                  </a:ext>
                </a:extLst>
              </a:tr>
              <a:tr h="185420">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中学二级</a:t>
                      </a:r>
                    </a:p>
                  </a:txBody>
                  <a:tcPr marL="19050" marR="19050" marT="0" marB="0" anchor="ctr">
                    <a:solidFill>
                      <a:srgbClr val="4472C4"/>
                    </a:solidFill>
                  </a:tcPr>
                </a:tc>
                <a:extLst>
                  <a:ext uri="{0D108BD9-81ED-4DB2-BD59-A6C34878D82A}">
                    <a16:rowId xmlns:a16="http://schemas.microsoft.com/office/drawing/2014/main" val="2026835269"/>
                  </a:ext>
                </a:extLst>
              </a:tr>
              <a:tr h="185420">
                <a:tc>
                  <a:txBody>
                    <a:bodyPr/>
                    <a:lstStyle/>
                    <a:p>
                      <a:pPr algn="just">
                        <a:spcAft>
                          <a:spcPts val="0"/>
                        </a:spcAft>
                      </a:pPr>
                      <a:r>
                        <a:rPr lang="zh-CN" sz="1400" kern="100">
                          <a:effectLst/>
                          <a:latin typeface="微软雅黑" panose="020B0503020204020204" pitchFamily="34" charset="-122"/>
                          <a:ea typeface="微软雅黑" panose="020B0503020204020204" pitchFamily="34" charset="-122"/>
                        </a:rPr>
                        <a:t>中学三级</a:t>
                      </a:r>
                    </a:p>
                  </a:txBody>
                  <a:tcPr marL="19050" marR="19050" marT="0" marB="0" anchor="ctr">
                    <a:solidFill>
                      <a:srgbClr val="4472C4"/>
                    </a:solidFill>
                  </a:tcPr>
                </a:tc>
                <a:extLst>
                  <a:ext uri="{0D108BD9-81ED-4DB2-BD59-A6C34878D82A}">
                    <a16:rowId xmlns:a16="http://schemas.microsoft.com/office/drawing/2014/main" val="2597286580"/>
                  </a:ext>
                </a:extLst>
              </a:tr>
              <a:tr h="185420">
                <a:tc>
                  <a:txBody>
                    <a:bodyPr/>
                    <a:lstStyle/>
                    <a:p>
                      <a:pPr algn="just">
                        <a:spcAft>
                          <a:spcPts val="0"/>
                        </a:spcAft>
                      </a:pPr>
                      <a:r>
                        <a:rPr lang="zh-CN" sz="1400" kern="100" dirty="0">
                          <a:effectLst/>
                          <a:latin typeface="微软雅黑" panose="020B0503020204020204" pitchFamily="34" charset="-122"/>
                          <a:ea typeface="微软雅黑" panose="020B0503020204020204" pitchFamily="34" charset="-122"/>
                        </a:rPr>
                        <a:t>未定职级</a:t>
                      </a:r>
                    </a:p>
                  </a:txBody>
                  <a:tcPr marL="19050" marR="19050" marT="0" marB="0" anchor="ctr">
                    <a:solidFill>
                      <a:srgbClr val="4472C4"/>
                    </a:solidFill>
                  </a:tcPr>
                </a:tc>
                <a:extLst>
                  <a:ext uri="{0D108BD9-81ED-4DB2-BD59-A6C34878D82A}">
                    <a16:rowId xmlns:a16="http://schemas.microsoft.com/office/drawing/2014/main" val="1345645085"/>
                  </a:ext>
                </a:extLst>
              </a:tr>
            </a:tbl>
          </a:graphicData>
        </a:graphic>
      </p:graphicFrame>
      <p:graphicFrame>
        <p:nvGraphicFramePr>
          <p:cNvPr id="23" name="表格 22">
            <a:extLst>
              <a:ext uri="{FF2B5EF4-FFF2-40B4-BE49-F238E27FC236}">
                <a16:creationId xmlns:a16="http://schemas.microsoft.com/office/drawing/2014/main" id="{B09EDEF8-8A3A-4770-8074-8B5BE0C45BDE}"/>
              </a:ext>
            </a:extLst>
          </p:cNvPr>
          <p:cNvGraphicFramePr>
            <a:graphicFrameLocks noGrp="1"/>
          </p:cNvGraphicFramePr>
          <p:nvPr>
            <p:extLst>
              <p:ext uri="{D42A27DB-BD31-4B8C-83A1-F6EECF244321}">
                <p14:modId xmlns:p14="http://schemas.microsoft.com/office/powerpoint/2010/main" val="2765631198"/>
              </p:ext>
            </p:extLst>
          </p:nvPr>
        </p:nvGraphicFramePr>
        <p:xfrm>
          <a:off x="8033140" y="4617130"/>
          <a:ext cx="1019634" cy="1395341"/>
        </p:xfrm>
        <a:graphic>
          <a:graphicData uri="http://schemas.openxmlformats.org/drawingml/2006/table">
            <a:tbl>
              <a:tblPr>
                <a:tableStyleId>{5940675A-B579-460E-94D1-54222C63F5DA}</a:tableStyleId>
              </a:tblPr>
              <a:tblGrid>
                <a:gridCol w="1019634">
                  <a:extLst>
                    <a:ext uri="{9D8B030D-6E8A-4147-A177-3AD203B41FA5}">
                      <a16:colId xmlns:a16="http://schemas.microsoft.com/office/drawing/2014/main" val="668011462"/>
                    </a:ext>
                  </a:extLst>
                </a:gridCol>
              </a:tblGrid>
              <a:tr h="232411">
                <a:tc>
                  <a:txBody>
                    <a:bodyPr/>
                    <a:lstStyle/>
                    <a:p>
                      <a:pPr algn="l">
                        <a:spcAft>
                          <a:spcPts val="0"/>
                        </a:spcAft>
                      </a:pPr>
                      <a:r>
                        <a:rPr lang="zh-CN" sz="1400" kern="100" dirty="0">
                          <a:effectLst/>
                        </a:rPr>
                        <a:t>正高级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233813048"/>
                  </a:ext>
                </a:extLst>
              </a:tr>
              <a:tr h="232586">
                <a:tc>
                  <a:txBody>
                    <a:bodyPr/>
                    <a:lstStyle/>
                    <a:p>
                      <a:pPr algn="l">
                        <a:spcAft>
                          <a:spcPts val="0"/>
                        </a:spcAft>
                      </a:pPr>
                      <a:r>
                        <a:rPr lang="zh-CN" sz="1400" kern="100" dirty="0">
                          <a:effectLst/>
                        </a:rPr>
                        <a:t>副高级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2408534729"/>
                  </a:ext>
                </a:extLst>
              </a:tr>
              <a:tr h="232586">
                <a:tc>
                  <a:txBody>
                    <a:bodyPr/>
                    <a:lstStyle/>
                    <a:p>
                      <a:pPr algn="l">
                        <a:spcAft>
                          <a:spcPts val="0"/>
                        </a:spcAft>
                      </a:pPr>
                      <a:r>
                        <a:rPr lang="zh-CN" sz="1400" kern="100" dirty="0">
                          <a:effectLst/>
                        </a:rPr>
                        <a:t>中级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527402817"/>
                  </a:ext>
                </a:extLst>
              </a:tr>
              <a:tr h="232586">
                <a:tc>
                  <a:txBody>
                    <a:bodyPr/>
                    <a:lstStyle/>
                    <a:p>
                      <a:pPr algn="l">
                        <a:spcAft>
                          <a:spcPts val="0"/>
                        </a:spcAft>
                      </a:pPr>
                      <a:r>
                        <a:rPr lang="zh-CN" sz="1400" kern="100" dirty="0">
                          <a:effectLst/>
                        </a:rPr>
                        <a:t>助理级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864562641"/>
                  </a:ext>
                </a:extLst>
              </a:tr>
              <a:tr h="232586">
                <a:tc>
                  <a:txBody>
                    <a:bodyPr/>
                    <a:lstStyle/>
                    <a:p>
                      <a:pPr algn="l">
                        <a:spcAft>
                          <a:spcPts val="0"/>
                        </a:spcAft>
                      </a:pPr>
                      <a:r>
                        <a:rPr lang="zh-CN" sz="1400" kern="100" dirty="0">
                          <a:effectLst/>
                        </a:rPr>
                        <a:t>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564097764"/>
                  </a:ext>
                </a:extLst>
              </a:tr>
              <a:tr h="232586">
                <a:tc>
                  <a:txBody>
                    <a:bodyPr/>
                    <a:lstStyle/>
                    <a:p>
                      <a:pPr algn="l">
                        <a:spcAft>
                          <a:spcPts val="0"/>
                        </a:spcAft>
                      </a:pPr>
                      <a:r>
                        <a:rPr lang="zh-CN" sz="1400" kern="100" dirty="0">
                          <a:effectLst/>
                        </a:rPr>
                        <a:t>未定职级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5394" marR="15394" marT="0" marB="0" anchor="ctr">
                    <a:solidFill>
                      <a:schemeClr val="accent2">
                        <a:lumMod val="20000"/>
                        <a:lumOff val="80000"/>
                      </a:schemeClr>
                    </a:solidFill>
                  </a:tcPr>
                </a:tc>
                <a:extLst>
                  <a:ext uri="{0D108BD9-81ED-4DB2-BD59-A6C34878D82A}">
                    <a16:rowId xmlns:a16="http://schemas.microsoft.com/office/drawing/2014/main" val="635464951"/>
                  </a:ext>
                </a:extLst>
              </a:tr>
            </a:tbl>
          </a:graphicData>
        </a:graphic>
      </p:graphicFrame>
    </p:spTree>
    <p:extLst>
      <p:ext uri="{BB962C8B-B14F-4D97-AF65-F5344CB8AC3E}">
        <p14:creationId xmlns:p14="http://schemas.microsoft.com/office/powerpoint/2010/main" val="15659438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50861" y="1635664"/>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zh-CN"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基础基</a:t>
            </a:r>
            <a:r>
              <a:rPr lang="en-US" altLang="zh-CN"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425</a:t>
            </a:r>
            <a:r>
              <a:rPr lang="zh-CN" altLang="en-US"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特殊教育学校专任教师分学历、分专业技术职务</a:t>
            </a:r>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将原中小学教师职称与改革后中小学职称（职务）等级对应后进行修改</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3</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中小学教师职称制度改革</a:t>
            </a:r>
          </a:p>
        </p:txBody>
      </p:sp>
      <p:graphicFrame>
        <p:nvGraphicFramePr>
          <p:cNvPr id="7" name="表格 6">
            <a:extLst>
              <a:ext uri="{FF2B5EF4-FFF2-40B4-BE49-F238E27FC236}">
                <a16:creationId xmlns:a16="http://schemas.microsoft.com/office/drawing/2014/main" id="{4C3F09E6-58D2-468A-83F3-55333DBB6F06}"/>
              </a:ext>
            </a:extLst>
          </p:cNvPr>
          <p:cNvGraphicFramePr>
            <a:graphicFrameLocks noGrp="1"/>
          </p:cNvGraphicFramePr>
          <p:nvPr>
            <p:extLst>
              <p:ext uri="{D42A27DB-BD31-4B8C-83A1-F6EECF244321}">
                <p14:modId xmlns:p14="http://schemas.microsoft.com/office/powerpoint/2010/main" val="2246569739"/>
              </p:ext>
            </p:extLst>
          </p:nvPr>
        </p:nvGraphicFramePr>
        <p:xfrm>
          <a:off x="568155" y="2659036"/>
          <a:ext cx="11072983" cy="3574798"/>
        </p:xfrm>
        <a:graphic>
          <a:graphicData uri="http://schemas.openxmlformats.org/drawingml/2006/table">
            <a:tbl>
              <a:tblPr>
                <a:tableStyleId>{5940675A-B579-460E-94D1-54222C63F5DA}</a:tableStyleId>
              </a:tblPr>
              <a:tblGrid>
                <a:gridCol w="845459">
                  <a:extLst>
                    <a:ext uri="{9D8B030D-6E8A-4147-A177-3AD203B41FA5}">
                      <a16:colId xmlns:a16="http://schemas.microsoft.com/office/drawing/2014/main" val="2291469708"/>
                    </a:ext>
                  </a:extLst>
                </a:gridCol>
                <a:gridCol w="614715">
                  <a:extLst>
                    <a:ext uri="{9D8B030D-6E8A-4147-A177-3AD203B41FA5}">
                      <a16:colId xmlns:a16="http://schemas.microsoft.com/office/drawing/2014/main" val="738549575"/>
                    </a:ext>
                  </a:extLst>
                </a:gridCol>
                <a:gridCol w="503456">
                  <a:extLst>
                    <a:ext uri="{9D8B030D-6E8A-4147-A177-3AD203B41FA5}">
                      <a16:colId xmlns:a16="http://schemas.microsoft.com/office/drawing/2014/main" val="2620596247"/>
                    </a:ext>
                  </a:extLst>
                </a:gridCol>
                <a:gridCol w="754423">
                  <a:extLst>
                    <a:ext uri="{9D8B030D-6E8A-4147-A177-3AD203B41FA5}">
                      <a16:colId xmlns:a16="http://schemas.microsoft.com/office/drawing/2014/main" val="1330487648"/>
                    </a:ext>
                  </a:extLst>
                </a:gridCol>
                <a:gridCol w="754423">
                  <a:extLst>
                    <a:ext uri="{9D8B030D-6E8A-4147-A177-3AD203B41FA5}">
                      <a16:colId xmlns:a16="http://schemas.microsoft.com/office/drawing/2014/main" val="3500977611"/>
                    </a:ext>
                  </a:extLst>
                </a:gridCol>
                <a:gridCol w="754423">
                  <a:extLst>
                    <a:ext uri="{9D8B030D-6E8A-4147-A177-3AD203B41FA5}">
                      <a16:colId xmlns:a16="http://schemas.microsoft.com/office/drawing/2014/main" val="581136034"/>
                    </a:ext>
                  </a:extLst>
                </a:gridCol>
                <a:gridCol w="755183">
                  <a:extLst>
                    <a:ext uri="{9D8B030D-6E8A-4147-A177-3AD203B41FA5}">
                      <a16:colId xmlns:a16="http://schemas.microsoft.com/office/drawing/2014/main" val="1081912660"/>
                    </a:ext>
                  </a:extLst>
                </a:gridCol>
                <a:gridCol w="808419">
                  <a:extLst>
                    <a:ext uri="{9D8B030D-6E8A-4147-A177-3AD203B41FA5}">
                      <a16:colId xmlns:a16="http://schemas.microsoft.com/office/drawing/2014/main" val="205775485"/>
                    </a:ext>
                  </a:extLst>
                </a:gridCol>
                <a:gridCol w="808419">
                  <a:extLst>
                    <a:ext uri="{9D8B030D-6E8A-4147-A177-3AD203B41FA5}">
                      <a16:colId xmlns:a16="http://schemas.microsoft.com/office/drawing/2014/main" val="1647003050"/>
                    </a:ext>
                  </a:extLst>
                </a:gridCol>
                <a:gridCol w="808419">
                  <a:extLst>
                    <a:ext uri="{9D8B030D-6E8A-4147-A177-3AD203B41FA5}">
                      <a16:colId xmlns:a16="http://schemas.microsoft.com/office/drawing/2014/main" val="426432785"/>
                    </a:ext>
                  </a:extLst>
                </a:gridCol>
                <a:gridCol w="808419">
                  <a:extLst>
                    <a:ext uri="{9D8B030D-6E8A-4147-A177-3AD203B41FA5}">
                      <a16:colId xmlns:a16="http://schemas.microsoft.com/office/drawing/2014/main" val="2526410578"/>
                    </a:ext>
                  </a:extLst>
                </a:gridCol>
                <a:gridCol w="808419">
                  <a:extLst>
                    <a:ext uri="{9D8B030D-6E8A-4147-A177-3AD203B41FA5}">
                      <a16:colId xmlns:a16="http://schemas.microsoft.com/office/drawing/2014/main" val="3125706185"/>
                    </a:ext>
                  </a:extLst>
                </a:gridCol>
                <a:gridCol w="1024403">
                  <a:extLst>
                    <a:ext uri="{9D8B030D-6E8A-4147-A177-3AD203B41FA5}">
                      <a16:colId xmlns:a16="http://schemas.microsoft.com/office/drawing/2014/main" val="2655055781"/>
                    </a:ext>
                  </a:extLst>
                </a:gridCol>
                <a:gridCol w="1024403">
                  <a:extLst>
                    <a:ext uri="{9D8B030D-6E8A-4147-A177-3AD203B41FA5}">
                      <a16:colId xmlns:a16="http://schemas.microsoft.com/office/drawing/2014/main" val="3106562491"/>
                    </a:ext>
                  </a:extLst>
                </a:gridCol>
              </a:tblGrid>
              <a:tr h="483775">
                <a:tc rowSpan="2">
                  <a:txBody>
                    <a:bodyPr/>
                    <a:lstStyle/>
                    <a:p>
                      <a:pPr algn="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1400" kern="100" dirty="0">
                          <a:effectLst/>
                        </a:rPr>
                        <a:t>编</a:t>
                      </a:r>
                    </a:p>
                    <a:p>
                      <a:pPr algn="ctr">
                        <a:spcAft>
                          <a:spcPts val="0"/>
                        </a:spcAft>
                      </a:pPr>
                      <a:r>
                        <a:rPr lang="en-US" sz="1400" kern="100" dirty="0">
                          <a:effectLst/>
                        </a:rPr>
                        <a:t> </a:t>
                      </a:r>
                      <a:endParaRPr lang="zh-CN" sz="1400" kern="100" dirty="0">
                        <a:effectLst/>
                      </a:endParaRPr>
                    </a:p>
                    <a:p>
                      <a:pPr algn="ctr">
                        <a:spcAft>
                          <a:spcPts val="0"/>
                        </a:spcAft>
                      </a:pPr>
                      <a:r>
                        <a:rPr lang="zh-CN" sz="1400" kern="100" dirty="0">
                          <a:effectLst/>
                        </a:rPr>
                        <a:t>号</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1400" kern="100" dirty="0">
                          <a:effectLst/>
                        </a:rPr>
                        <a:t>合计</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5">
                  <a:txBody>
                    <a:bodyPr/>
                    <a:lstStyle/>
                    <a:p>
                      <a:pPr algn="ctr">
                        <a:spcAft>
                          <a:spcPts val="0"/>
                        </a:spcAft>
                      </a:pPr>
                      <a:r>
                        <a:rPr lang="zh-CN" sz="1400" kern="100">
                          <a:effectLst/>
                        </a:rPr>
                        <a:t>按学历分</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6">
                  <a:txBody>
                    <a:bodyPr/>
                    <a:lstStyle/>
                    <a:p>
                      <a:pPr algn="ctr">
                        <a:spcAft>
                          <a:spcPts val="0"/>
                        </a:spcAft>
                      </a:pPr>
                      <a:r>
                        <a:rPr lang="zh-CN" sz="1400" kern="100" dirty="0">
                          <a:effectLst/>
                        </a:rPr>
                        <a:t>按专业技术职务分</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23755995"/>
                  </a:ext>
                </a:extLst>
              </a:tr>
              <a:tr h="98080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100" dirty="0">
                          <a:effectLst/>
                        </a:rPr>
                        <a:t>研究生毕业</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dirty="0">
                          <a:effectLst/>
                        </a:rPr>
                        <a:t>本科毕业</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专科毕业</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高中阶段毕业</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高中阶段以下毕业</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dirty="0">
                          <a:effectLst/>
                        </a:rPr>
                        <a:t>正高级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400" kern="100" dirty="0">
                          <a:effectLst/>
                        </a:rPr>
                        <a:t>副高级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400" kern="100" dirty="0">
                          <a:effectLst/>
                        </a:rPr>
                        <a:t>中级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400" kern="100" dirty="0">
                          <a:effectLst/>
                        </a:rPr>
                        <a:t>助理级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400" kern="100" dirty="0">
                          <a:effectLst/>
                        </a:rPr>
                        <a:t>员级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400" kern="100" dirty="0">
                          <a:effectLst/>
                        </a:rPr>
                        <a:t>未定职级</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2311125088"/>
                  </a:ext>
                </a:extLst>
              </a:tr>
              <a:tr h="503658">
                <a:tc>
                  <a:txBody>
                    <a:bodyPr/>
                    <a:lstStyle/>
                    <a:p>
                      <a:pPr algn="ctr">
                        <a:spcAft>
                          <a:spcPts val="0"/>
                        </a:spcAft>
                      </a:pPr>
                      <a:r>
                        <a:rPr lang="zh-CN" sz="1400" kern="100">
                          <a:effectLst/>
                        </a:rPr>
                        <a:t>甲</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乙</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dirty="0">
                          <a:effectLst/>
                        </a:rPr>
                        <a:t>3</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dirty="0">
                          <a:effectLst/>
                        </a:rPr>
                        <a:t>4</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dirty="0">
                          <a:effectLst/>
                        </a:rPr>
                        <a:t>5</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dirty="0">
                          <a:effectLst/>
                        </a:rPr>
                        <a:t>6</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7</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8</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9</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10</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11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12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3693873531"/>
                  </a:ext>
                </a:extLst>
              </a:tr>
              <a:tr h="483775">
                <a:tc>
                  <a:txBody>
                    <a:bodyPr/>
                    <a:lstStyle/>
                    <a:p>
                      <a:pPr algn="ctr">
                        <a:spcAft>
                          <a:spcPts val="0"/>
                        </a:spcAft>
                      </a:pPr>
                      <a:r>
                        <a:rPr lang="zh-CN" sz="1400" kern="100">
                          <a:effectLst/>
                        </a:rPr>
                        <a:t>总计</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01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3026308885"/>
                  </a:ext>
                </a:extLst>
              </a:tr>
              <a:tr h="483775">
                <a:tc>
                  <a:txBody>
                    <a:bodyPr/>
                    <a:lstStyle/>
                    <a:p>
                      <a:pPr algn="ctr">
                        <a:spcAft>
                          <a:spcPts val="0"/>
                        </a:spcAft>
                      </a:pPr>
                      <a:r>
                        <a:rPr lang="zh-CN" sz="1400" kern="100">
                          <a:effectLst/>
                        </a:rPr>
                        <a:t>女</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02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2231886359"/>
                  </a:ext>
                </a:extLst>
              </a:tr>
              <a:tr h="639010">
                <a:tc>
                  <a:txBody>
                    <a:bodyPr/>
                    <a:lstStyle/>
                    <a:p>
                      <a:pPr algn="ctr">
                        <a:spcAft>
                          <a:spcPts val="0"/>
                        </a:spcAft>
                      </a:pPr>
                      <a:r>
                        <a:rPr lang="zh-CN" sz="1400" kern="100">
                          <a:effectLst/>
                        </a:rPr>
                        <a:t>受过特教专业培训</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03</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2822090033"/>
                  </a:ext>
                </a:extLst>
              </a:tr>
            </a:tbl>
          </a:graphicData>
        </a:graphic>
      </p:graphicFrame>
      <p:sp>
        <p:nvSpPr>
          <p:cNvPr id="8" name="Rectangle 1">
            <a:extLst>
              <a:ext uri="{FF2B5EF4-FFF2-40B4-BE49-F238E27FC236}">
                <a16:creationId xmlns:a16="http://schemas.microsoft.com/office/drawing/2014/main" id="{BC7E0242-452F-45FF-9169-E839D9DA4C11}"/>
              </a:ext>
            </a:extLst>
          </p:cNvPr>
          <p:cNvSpPr>
            <a:spLocks noChangeArrowheads="1"/>
          </p:cNvSpPr>
          <p:nvPr/>
        </p:nvSpPr>
        <p:spPr bwMode="auto">
          <a:xfrm>
            <a:off x="10738326" y="2329033"/>
            <a:ext cx="90281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5" name="表格 4">
            <a:extLst>
              <a:ext uri="{FF2B5EF4-FFF2-40B4-BE49-F238E27FC236}">
                <a16:creationId xmlns:a16="http://schemas.microsoft.com/office/drawing/2014/main" id="{BAC019CD-E8C6-498E-AFEA-1488BB6DD7EB}"/>
              </a:ext>
            </a:extLst>
          </p:cNvPr>
          <p:cNvGraphicFramePr>
            <a:graphicFrameLocks noGrp="1"/>
          </p:cNvGraphicFramePr>
          <p:nvPr>
            <p:extLst>
              <p:ext uri="{D42A27DB-BD31-4B8C-83A1-F6EECF244321}">
                <p14:modId xmlns:p14="http://schemas.microsoft.com/office/powerpoint/2010/main" val="677484270"/>
              </p:ext>
            </p:extLst>
          </p:nvPr>
        </p:nvGraphicFramePr>
        <p:xfrm>
          <a:off x="6353666" y="3135548"/>
          <a:ext cx="5279607" cy="993392"/>
        </p:xfrm>
        <a:graphic>
          <a:graphicData uri="http://schemas.openxmlformats.org/drawingml/2006/table">
            <a:tbl>
              <a:tblPr>
                <a:tableStyleId>{5C22544A-7EE6-4342-B048-85BDC9FD1C3A}</a:tableStyleId>
              </a:tblPr>
              <a:tblGrid>
                <a:gridCol w="842423">
                  <a:extLst>
                    <a:ext uri="{9D8B030D-6E8A-4147-A177-3AD203B41FA5}">
                      <a16:colId xmlns:a16="http://schemas.microsoft.com/office/drawing/2014/main" val="1547249187"/>
                    </a:ext>
                  </a:extLst>
                </a:gridCol>
                <a:gridCol w="842423">
                  <a:extLst>
                    <a:ext uri="{9D8B030D-6E8A-4147-A177-3AD203B41FA5}">
                      <a16:colId xmlns:a16="http://schemas.microsoft.com/office/drawing/2014/main" val="1012827914"/>
                    </a:ext>
                  </a:extLst>
                </a:gridCol>
                <a:gridCol w="842423">
                  <a:extLst>
                    <a:ext uri="{9D8B030D-6E8A-4147-A177-3AD203B41FA5}">
                      <a16:colId xmlns:a16="http://schemas.microsoft.com/office/drawing/2014/main" val="2268664524"/>
                    </a:ext>
                  </a:extLst>
                </a:gridCol>
                <a:gridCol w="842423">
                  <a:extLst>
                    <a:ext uri="{9D8B030D-6E8A-4147-A177-3AD203B41FA5}">
                      <a16:colId xmlns:a16="http://schemas.microsoft.com/office/drawing/2014/main" val="2759921113"/>
                    </a:ext>
                  </a:extLst>
                </a:gridCol>
                <a:gridCol w="842423">
                  <a:extLst>
                    <a:ext uri="{9D8B030D-6E8A-4147-A177-3AD203B41FA5}">
                      <a16:colId xmlns:a16="http://schemas.microsoft.com/office/drawing/2014/main" val="2889478980"/>
                    </a:ext>
                  </a:extLst>
                </a:gridCol>
                <a:gridCol w="1067492">
                  <a:extLst>
                    <a:ext uri="{9D8B030D-6E8A-4147-A177-3AD203B41FA5}">
                      <a16:colId xmlns:a16="http://schemas.microsoft.com/office/drawing/2014/main" val="2040213976"/>
                    </a:ext>
                  </a:extLst>
                </a:gridCol>
              </a:tblGrid>
              <a:tr h="993392">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rPr>
                        <a:t>中学高级</a:t>
                      </a:r>
                    </a:p>
                  </a:txBody>
                  <a:tcPr marL="19050" marR="19050" marT="0" marB="0" anchor="ctr">
                    <a:solidFill>
                      <a:srgbClr val="4472C4"/>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rPr>
                        <a:t>小学高级</a:t>
                      </a:r>
                    </a:p>
                  </a:txBody>
                  <a:tcPr marL="19050" marR="19050" marT="0" marB="0" anchor="ctr">
                    <a:solidFill>
                      <a:srgbClr val="4472C4"/>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rPr>
                        <a:t>小学一级</a:t>
                      </a:r>
                    </a:p>
                  </a:txBody>
                  <a:tcPr marL="19050" marR="19050" marT="0" marB="0" anchor="ctr">
                    <a:solidFill>
                      <a:srgbClr val="4472C4"/>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rPr>
                        <a:t>小学二级</a:t>
                      </a:r>
                    </a:p>
                  </a:txBody>
                  <a:tcPr marL="19050" marR="19050" marT="0" marB="0" anchor="ctr">
                    <a:solidFill>
                      <a:srgbClr val="4472C4"/>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rPr>
                        <a:t>小学三级</a:t>
                      </a:r>
                    </a:p>
                  </a:txBody>
                  <a:tcPr marL="19050" marR="19050" marT="0" marB="0" anchor="ctr">
                    <a:solidFill>
                      <a:srgbClr val="4472C4"/>
                    </a:solidFill>
                  </a:tcPr>
                </a:tc>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rPr>
                        <a:t>未定职级</a:t>
                      </a:r>
                    </a:p>
                  </a:txBody>
                  <a:tcPr marL="19050" marR="19050" marT="0" marB="0" anchor="ctr">
                    <a:solidFill>
                      <a:srgbClr val="4472C4"/>
                    </a:solidFill>
                  </a:tcPr>
                </a:tc>
                <a:extLst>
                  <a:ext uri="{0D108BD9-81ED-4DB2-BD59-A6C34878D82A}">
                    <a16:rowId xmlns:a16="http://schemas.microsoft.com/office/drawing/2014/main" val="578071789"/>
                  </a:ext>
                </a:extLst>
              </a:tr>
            </a:tbl>
          </a:graphicData>
        </a:graphic>
      </p:graphicFrame>
    </p:spTree>
    <p:extLst>
      <p:ext uri="{BB962C8B-B14F-4D97-AF65-F5344CB8AC3E}">
        <p14:creationId xmlns:p14="http://schemas.microsoft.com/office/powerpoint/2010/main" val="41984577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4</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特殊教育学校增加学前教育阶段</a:t>
            </a:r>
          </a:p>
        </p:txBody>
      </p:sp>
      <p:sp>
        <p:nvSpPr>
          <p:cNvPr id="16" name="文本框 15">
            <a:extLst>
              <a:ext uri="{FF2B5EF4-FFF2-40B4-BE49-F238E27FC236}">
                <a16:creationId xmlns:a16="http://schemas.microsoft.com/office/drawing/2014/main" id="{427B5C38-EA05-44AC-BE65-EA729CA4DAA0}"/>
              </a:ext>
            </a:extLst>
          </p:cNvPr>
          <p:cNvSpPr txBox="1"/>
          <p:nvPr/>
        </p:nvSpPr>
        <p:spPr>
          <a:xfrm>
            <a:off x="550863" y="1644480"/>
            <a:ext cx="11090276" cy="87440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第二期特殊教育提升计划（</a:t>
            </a:r>
            <a:r>
              <a:rPr lang="en-US" altLang="zh-CN" b="1" dirty="0">
                <a:solidFill>
                  <a:srgbClr val="C00000"/>
                </a:solidFill>
                <a:latin typeface="微软雅黑" panose="020B0503020204020204" pitchFamily="34" charset="-122"/>
                <a:ea typeface="微软雅黑" panose="020B0503020204020204" pitchFamily="34" charset="-122"/>
              </a:rPr>
              <a:t>2017-2020</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，解决地方特殊教育学校数据填报问题</a:t>
            </a:r>
            <a:endParaRPr lang="en-US" altLang="zh-CN"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50863" y="2728686"/>
            <a:ext cx="11090276" cy="336739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2</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5</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solidFill>
                  <a:srgbClr val="4472C4"/>
                </a:solidFill>
                <a:latin typeface="微软雅黑" panose="020B0503020204020204" pitchFamily="34" charset="-122"/>
                <a:ea typeface="微软雅黑" panose="020B0503020204020204" pitchFamily="34" charset="-122"/>
              </a:rPr>
              <a:t>基表：基础基</a:t>
            </a:r>
            <a:r>
              <a:rPr lang="en-US" altLang="zh-CN" dirty="0">
                <a:solidFill>
                  <a:srgbClr val="4472C4"/>
                </a:solidFill>
                <a:latin typeface="微软雅黑" panose="020B0503020204020204" pitchFamily="34" charset="-122"/>
                <a:ea typeface="微软雅黑" panose="020B0503020204020204" pitchFamily="34" charset="-122"/>
              </a:rPr>
              <a:t>214</a:t>
            </a:r>
            <a:r>
              <a:rPr lang="zh-CN" altLang="en-US" dirty="0">
                <a:solidFill>
                  <a:srgbClr val="4472C4"/>
                </a:solidFill>
                <a:latin typeface="微软雅黑" panose="020B0503020204020204" pitchFamily="34" charset="-122"/>
                <a:ea typeface="微软雅黑" panose="020B0503020204020204" pitchFamily="34" charset="-122"/>
              </a:rPr>
              <a:t>特殊教育班数</a:t>
            </a:r>
            <a:endParaRPr lang="en-US" altLang="zh-CN" dirty="0">
              <a:solidFill>
                <a:srgbClr val="4472C4"/>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基表：</a:t>
            </a:r>
            <a:r>
              <a:rPr lang="zh-CN" altLang="en-US" dirty="0">
                <a:solidFill>
                  <a:srgbClr val="4472C4"/>
                </a:solidFill>
                <a:latin typeface="微软雅黑" panose="020B0503020204020204" pitchFamily="34" charset="-122"/>
                <a:ea typeface="微软雅黑" panose="020B0503020204020204" pitchFamily="34" charset="-122"/>
              </a:rPr>
              <a:t>基础基</a:t>
            </a:r>
            <a:r>
              <a:rPr lang="en-US" altLang="zh-CN" dirty="0">
                <a:solidFill>
                  <a:srgbClr val="4472C4"/>
                </a:solidFill>
                <a:latin typeface="微软雅黑" panose="020B0503020204020204" pitchFamily="34" charset="-122"/>
                <a:ea typeface="微软雅黑" panose="020B0503020204020204" pitchFamily="34" charset="-122"/>
              </a:rPr>
              <a:t>315</a:t>
            </a:r>
            <a:r>
              <a:rPr lang="zh-CN" altLang="en-US" dirty="0">
                <a:solidFill>
                  <a:srgbClr val="4472C4"/>
                </a:solidFill>
                <a:latin typeface="微软雅黑" panose="020B0503020204020204" pitchFamily="34" charset="-122"/>
                <a:ea typeface="微软雅黑" panose="020B0503020204020204" pitchFamily="34" charset="-122"/>
              </a:rPr>
              <a:t>特殊教育学生数</a:t>
            </a:r>
            <a:endParaRPr lang="en-US" altLang="zh-CN" dirty="0">
              <a:solidFill>
                <a:srgbClr val="4472C4"/>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solidFill>
                  <a:schemeClr val="accent2"/>
                </a:solidFill>
                <a:latin typeface="微软雅黑" panose="020B0503020204020204" pitchFamily="34" charset="-122"/>
                <a:ea typeface="微软雅黑" panose="020B0503020204020204" pitchFamily="34" charset="-122"/>
              </a:rPr>
              <a:t>综表：基础综</a:t>
            </a:r>
            <a:r>
              <a:rPr lang="en-US" altLang="zh-CN" dirty="0">
                <a:solidFill>
                  <a:schemeClr val="accent2"/>
                </a:solidFill>
                <a:latin typeface="微软雅黑" panose="020B0503020204020204" pitchFamily="34" charset="-122"/>
                <a:ea typeface="微软雅黑" panose="020B0503020204020204" pitchFamily="34" charset="-122"/>
              </a:rPr>
              <a:t>214</a:t>
            </a:r>
            <a:r>
              <a:rPr lang="zh-CN" altLang="en-US" dirty="0">
                <a:solidFill>
                  <a:schemeClr val="accent2"/>
                </a:solidFill>
                <a:latin typeface="微软雅黑" panose="020B0503020204020204" pitchFamily="34" charset="-122"/>
                <a:ea typeface="微软雅黑" panose="020B0503020204020204" pitchFamily="34" charset="-122"/>
              </a:rPr>
              <a:t>特殊教育班数</a:t>
            </a:r>
            <a:endParaRPr lang="en-US" altLang="zh-CN" dirty="0">
              <a:solidFill>
                <a:schemeClr val="accent2"/>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综表：</a:t>
            </a: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3151</a:t>
            </a:r>
            <a:r>
              <a:rPr lang="zh-CN" altLang="en-US" dirty="0">
                <a:solidFill>
                  <a:schemeClr val="accent2"/>
                </a:solidFill>
                <a:latin typeface="微软雅黑" panose="020B0503020204020204" pitchFamily="34" charset="-122"/>
                <a:ea typeface="微软雅黑" panose="020B0503020204020204" pitchFamily="34" charset="-122"/>
              </a:rPr>
              <a:t>特殊教育学生数（总计）</a:t>
            </a:r>
            <a:endParaRPr lang="en-US" altLang="zh-CN" dirty="0">
              <a:solidFill>
                <a:schemeClr val="accent2"/>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综表：</a:t>
            </a: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3152</a:t>
            </a:r>
            <a:r>
              <a:rPr lang="zh-CN" altLang="en-US" dirty="0">
                <a:solidFill>
                  <a:schemeClr val="accent2"/>
                </a:solidFill>
                <a:latin typeface="微软雅黑" panose="020B0503020204020204" pitchFamily="34" charset="-122"/>
                <a:ea typeface="微软雅黑" panose="020B0503020204020204" pitchFamily="34" charset="-122"/>
              </a:rPr>
              <a:t>特殊教育学生数（城区）</a:t>
            </a:r>
            <a:endParaRPr lang="en-US" altLang="zh-CN" dirty="0">
              <a:solidFill>
                <a:schemeClr val="accent2"/>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综表：</a:t>
            </a: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3153</a:t>
            </a:r>
            <a:r>
              <a:rPr lang="zh-CN" altLang="en-US" dirty="0">
                <a:solidFill>
                  <a:schemeClr val="accent2"/>
                </a:solidFill>
                <a:latin typeface="微软雅黑" panose="020B0503020204020204" pitchFamily="34" charset="-122"/>
                <a:ea typeface="微软雅黑" panose="020B0503020204020204" pitchFamily="34" charset="-122"/>
              </a:rPr>
              <a:t>特殊教育学生数（镇区）</a:t>
            </a:r>
            <a:endParaRPr lang="en-US" altLang="zh-CN" dirty="0">
              <a:solidFill>
                <a:schemeClr val="accent2"/>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综表：</a:t>
            </a:r>
            <a:r>
              <a:rPr lang="zh-CN" altLang="en-US" dirty="0">
                <a:solidFill>
                  <a:schemeClr val="accent2"/>
                </a:solidFill>
                <a:latin typeface="微软雅黑" panose="020B0503020204020204" pitchFamily="34" charset="-122"/>
                <a:ea typeface="微软雅黑" panose="020B0503020204020204" pitchFamily="34" charset="-122"/>
              </a:rPr>
              <a:t>基础综</a:t>
            </a:r>
            <a:r>
              <a:rPr lang="en-US" altLang="zh-CN" dirty="0">
                <a:solidFill>
                  <a:schemeClr val="accent2"/>
                </a:solidFill>
                <a:latin typeface="微软雅黑" panose="020B0503020204020204" pitchFamily="34" charset="-122"/>
                <a:ea typeface="微软雅黑" panose="020B0503020204020204" pitchFamily="34" charset="-122"/>
              </a:rPr>
              <a:t>3154</a:t>
            </a:r>
            <a:r>
              <a:rPr lang="zh-CN" altLang="en-US" dirty="0">
                <a:solidFill>
                  <a:schemeClr val="accent2"/>
                </a:solidFill>
                <a:latin typeface="微软雅黑" panose="020B0503020204020204" pitchFamily="34" charset="-122"/>
                <a:ea typeface="微软雅黑" panose="020B0503020204020204" pitchFamily="34" charset="-122"/>
              </a:rPr>
              <a:t>特殊教育学生数（乡村）</a:t>
            </a:r>
            <a:r>
              <a:rPr lang="zh-CN" altLang="en-US"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4512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xEl>
                                              <p:pRg st="1" end="1"/>
                                            </p:txEl>
                                          </p:spTgt>
                                        </p:tgtEl>
                                        <p:attrNameLst>
                                          <p:attrName>style.visibility</p:attrName>
                                        </p:attrNameLst>
                                      </p:cBhvr>
                                      <p:to>
                                        <p:strVal val="visible"/>
                                      </p:to>
                                    </p:set>
                                    <p:animEffect transition="in" filter="fade">
                                      <p:cBhvr>
                                        <p:cTn id="21" dur="500"/>
                                        <p:tgtEl>
                                          <p:spTgt spid="17">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xEl>
                                              <p:pRg st="2" end="2"/>
                                            </p:txEl>
                                          </p:spTgt>
                                        </p:tgtEl>
                                        <p:attrNameLst>
                                          <p:attrName>style.visibility</p:attrName>
                                        </p:attrNameLst>
                                      </p:cBhvr>
                                      <p:to>
                                        <p:strVal val="visible"/>
                                      </p:to>
                                    </p:set>
                                    <p:animEffect transition="in" filter="fade">
                                      <p:cBhvr>
                                        <p:cTn id="24" dur="500"/>
                                        <p:tgtEl>
                                          <p:spTgt spid="17">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7">
                                            <p:txEl>
                                              <p:pRg st="3" end="3"/>
                                            </p:txEl>
                                          </p:spTgt>
                                        </p:tgtEl>
                                        <p:attrNameLst>
                                          <p:attrName>style.visibility</p:attrName>
                                        </p:attrNameLst>
                                      </p:cBhvr>
                                      <p:to>
                                        <p:strVal val="visible"/>
                                      </p:to>
                                    </p:set>
                                    <p:animEffect transition="in" filter="fade">
                                      <p:cBhvr>
                                        <p:cTn id="27" dur="500"/>
                                        <p:tgtEl>
                                          <p:spTgt spid="17">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xEl>
                                              <p:pRg st="4" end="4"/>
                                            </p:txEl>
                                          </p:spTgt>
                                        </p:tgtEl>
                                        <p:attrNameLst>
                                          <p:attrName>style.visibility</p:attrName>
                                        </p:attrNameLst>
                                      </p:cBhvr>
                                      <p:to>
                                        <p:strVal val="visible"/>
                                      </p:to>
                                    </p:set>
                                    <p:animEffect transition="in" filter="fade">
                                      <p:cBhvr>
                                        <p:cTn id="30" dur="500"/>
                                        <p:tgtEl>
                                          <p:spTgt spid="17">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7">
                                            <p:txEl>
                                              <p:pRg st="5" end="5"/>
                                            </p:txEl>
                                          </p:spTgt>
                                        </p:tgtEl>
                                        <p:attrNameLst>
                                          <p:attrName>style.visibility</p:attrName>
                                        </p:attrNameLst>
                                      </p:cBhvr>
                                      <p:to>
                                        <p:strVal val="visible"/>
                                      </p:to>
                                    </p:set>
                                    <p:animEffect transition="in" filter="fade">
                                      <p:cBhvr>
                                        <p:cTn id="33" dur="500"/>
                                        <p:tgtEl>
                                          <p:spTgt spid="17">
                                            <p:txEl>
                                              <p:pRg st="5" end="5"/>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7">
                                            <p:txEl>
                                              <p:pRg st="6" end="6"/>
                                            </p:txEl>
                                          </p:spTgt>
                                        </p:tgtEl>
                                        <p:attrNameLst>
                                          <p:attrName>style.visibility</p:attrName>
                                        </p:attrNameLst>
                                      </p:cBhvr>
                                      <p:to>
                                        <p:strVal val="visible"/>
                                      </p:to>
                                    </p:set>
                                    <p:animEffect transition="in" filter="fade">
                                      <p:cBhvr>
                                        <p:cTn id="36" dur="500"/>
                                        <p:tgtEl>
                                          <p:spTgt spid="17">
                                            <p:txEl>
                                              <p:pRg st="6" end="6"/>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xEl>
                                              <p:pRg st="7" end="7"/>
                                            </p:txEl>
                                          </p:spTgt>
                                        </p:tgtEl>
                                        <p:attrNameLst>
                                          <p:attrName>style.visibility</p:attrName>
                                        </p:attrNameLst>
                                      </p:cBhvr>
                                      <p:to>
                                        <p:strVal val="visible"/>
                                      </p:to>
                                    </p:set>
                                    <p:animEffect transition="in" filter="fade">
                                      <p:cBhvr>
                                        <p:cTn id="39" dur="500"/>
                                        <p:tgtEl>
                                          <p:spTgt spid="1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a16="http://schemas.microsoft.com/office/drawing/2014/main" id="{BBA0AE8B-4E79-4FB0-BAE2-FA0226CAB146}"/>
              </a:ext>
            </a:extLst>
          </p:cNvPr>
          <p:cNvSpPr/>
          <p:nvPr/>
        </p:nvSpPr>
        <p:spPr>
          <a:xfrm>
            <a:off x="636960" y="4107226"/>
            <a:ext cx="11090274" cy="2124765"/>
          </a:xfrm>
          <a:prstGeom prst="rect">
            <a:avLst/>
          </a:prstGeom>
          <a:solidFill>
            <a:srgbClr val="0F6D9E">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20" name="矩形 19">
            <a:extLst>
              <a:ext uri="{FF2B5EF4-FFF2-40B4-BE49-F238E27FC236}">
                <a16:creationId xmlns:a16="http://schemas.microsoft.com/office/drawing/2014/main" id="{B809B413-730C-4244-9613-0680D0025ACC}"/>
              </a:ext>
            </a:extLst>
          </p:cNvPr>
          <p:cNvSpPr/>
          <p:nvPr/>
        </p:nvSpPr>
        <p:spPr>
          <a:xfrm>
            <a:off x="611869" y="780700"/>
            <a:ext cx="11090274" cy="3188091"/>
          </a:xfrm>
          <a:prstGeom prst="rect">
            <a:avLst/>
          </a:prstGeom>
          <a:solidFill>
            <a:srgbClr val="0F6D9E">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统计法律法规</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5" name="矩形 4">
            <a:extLst>
              <a:ext uri="{FF2B5EF4-FFF2-40B4-BE49-F238E27FC236}">
                <a16:creationId xmlns:a16="http://schemas.microsoft.com/office/drawing/2014/main" id="{FDB85C7B-6ED8-48E5-8DA9-1E9511EEF407}"/>
              </a:ext>
            </a:extLst>
          </p:cNvPr>
          <p:cNvSpPr/>
          <p:nvPr/>
        </p:nvSpPr>
        <p:spPr>
          <a:xfrm>
            <a:off x="674233" y="919135"/>
            <a:ext cx="439343" cy="2862322"/>
          </a:xfrm>
          <a:prstGeom prst="rect">
            <a:avLst/>
          </a:prstGeom>
        </p:spPr>
        <p:txBody>
          <a:bodyPr wrap="square">
            <a:spAutoFit/>
          </a:bodyPr>
          <a:lstStyle/>
          <a:p>
            <a:pPr lvl="0"/>
            <a:r>
              <a:rPr lang="zh-CN" altLang="en-US" b="1" dirty="0">
                <a:solidFill>
                  <a:schemeClr val="bg1"/>
                </a:solidFill>
                <a:latin typeface="黑体" panose="02010609060101010101" pitchFamily="49" charset="-122"/>
                <a:ea typeface="黑体" panose="02010609060101010101" pitchFamily="49" charset="-122"/>
              </a:rPr>
              <a:t>中华人民共和国统计法</a:t>
            </a:r>
          </a:p>
        </p:txBody>
      </p:sp>
      <p:sp>
        <p:nvSpPr>
          <p:cNvPr id="24" name="矩形 23">
            <a:extLst>
              <a:ext uri="{FF2B5EF4-FFF2-40B4-BE49-F238E27FC236}">
                <a16:creationId xmlns:a16="http://schemas.microsoft.com/office/drawing/2014/main" id="{5F8001D8-9BBC-4D8A-A71B-911D23A162F5}"/>
              </a:ext>
            </a:extLst>
          </p:cNvPr>
          <p:cNvSpPr/>
          <p:nvPr/>
        </p:nvSpPr>
        <p:spPr>
          <a:xfrm>
            <a:off x="674233" y="4220481"/>
            <a:ext cx="810535" cy="1754326"/>
          </a:xfrm>
          <a:prstGeom prst="rect">
            <a:avLst/>
          </a:prstGeom>
        </p:spPr>
        <p:txBody>
          <a:bodyPr wrap="square">
            <a:spAutoFit/>
          </a:bodyPr>
          <a:lstStyle/>
          <a:p>
            <a:pPr lvl="0"/>
            <a:r>
              <a:rPr lang="zh-CN" altLang="en-US" b="1" dirty="0">
                <a:solidFill>
                  <a:schemeClr val="bg1"/>
                </a:solidFill>
                <a:latin typeface="黑体" panose="02010609060101010101" pitchFamily="49" charset="-122"/>
                <a:ea typeface="黑体" panose="02010609060101010101" pitchFamily="49" charset="-122"/>
              </a:rPr>
              <a:t>部门统计调查项目管理办法</a:t>
            </a:r>
          </a:p>
        </p:txBody>
      </p:sp>
      <p:sp>
        <p:nvSpPr>
          <p:cNvPr id="25" name="任意多边形: 形状 24">
            <a:extLst>
              <a:ext uri="{FF2B5EF4-FFF2-40B4-BE49-F238E27FC236}">
                <a16:creationId xmlns:a16="http://schemas.microsoft.com/office/drawing/2014/main" id="{40FBDEDE-8272-49D6-9901-21A0E52B959C}"/>
              </a:ext>
            </a:extLst>
          </p:cNvPr>
          <p:cNvSpPr/>
          <p:nvPr/>
        </p:nvSpPr>
        <p:spPr>
          <a:xfrm>
            <a:off x="6899314" y="851237"/>
            <a:ext cx="1203437" cy="801847"/>
          </a:xfrm>
          <a:custGeom>
            <a:avLst/>
            <a:gdLst>
              <a:gd name="connsiteX0" fmla="*/ 0 w 1235273"/>
              <a:gd name="connsiteY0" fmla="*/ 82352 h 823515"/>
              <a:gd name="connsiteX1" fmla="*/ 82352 w 1235273"/>
              <a:gd name="connsiteY1" fmla="*/ 0 h 823515"/>
              <a:gd name="connsiteX2" fmla="*/ 1152922 w 1235273"/>
              <a:gd name="connsiteY2" fmla="*/ 0 h 823515"/>
              <a:gd name="connsiteX3" fmla="*/ 1235274 w 1235273"/>
              <a:gd name="connsiteY3" fmla="*/ 82352 h 823515"/>
              <a:gd name="connsiteX4" fmla="*/ 1235273 w 1235273"/>
              <a:gd name="connsiteY4" fmla="*/ 741164 h 823515"/>
              <a:gd name="connsiteX5" fmla="*/ 1152921 w 1235273"/>
              <a:gd name="connsiteY5" fmla="*/ 823516 h 823515"/>
              <a:gd name="connsiteX6" fmla="*/ 82352 w 1235273"/>
              <a:gd name="connsiteY6" fmla="*/ 823515 h 823515"/>
              <a:gd name="connsiteX7" fmla="*/ 0 w 1235273"/>
              <a:gd name="connsiteY7" fmla="*/ 741163 h 823515"/>
              <a:gd name="connsiteX8" fmla="*/ 0 w 1235273"/>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5273" h="823515">
                <a:moveTo>
                  <a:pt x="0" y="82352"/>
                </a:moveTo>
                <a:cubicBezTo>
                  <a:pt x="0" y="36870"/>
                  <a:pt x="36870" y="0"/>
                  <a:pt x="82352" y="0"/>
                </a:cubicBezTo>
                <a:lnTo>
                  <a:pt x="1152922" y="0"/>
                </a:lnTo>
                <a:cubicBezTo>
                  <a:pt x="1198404" y="0"/>
                  <a:pt x="1235274" y="36870"/>
                  <a:pt x="1235274" y="82352"/>
                </a:cubicBezTo>
                <a:cubicBezTo>
                  <a:pt x="1235274" y="301956"/>
                  <a:pt x="1235273" y="521560"/>
                  <a:pt x="1235273" y="741164"/>
                </a:cubicBezTo>
                <a:cubicBezTo>
                  <a:pt x="1235273" y="786646"/>
                  <a:pt x="1198403" y="823516"/>
                  <a:pt x="1152921" y="823516"/>
                </a:cubicBezTo>
                <a:lnTo>
                  <a:pt x="82352" y="823515"/>
                </a:lnTo>
                <a:cubicBezTo>
                  <a:pt x="36870" y="823515"/>
                  <a:pt x="0" y="786645"/>
                  <a:pt x="0" y="741163"/>
                </a:cubicBezTo>
                <a:lnTo>
                  <a:pt x="0" y="82352"/>
                </a:lnTo>
                <a:close/>
              </a:path>
            </a:pathLst>
          </a:custGeom>
          <a:solidFill>
            <a:srgbClr val="A93E1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270" tIns="81270" rIns="81270" bIns="81270" numCol="1" spcCol="1270" anchor="ctr" anchorCtr="0">
            <a:noAutofit/>
          </a:bodyPr>
          <a:lstStyle/>
          <a:p>
            <a:pPr marL="0" lvl="0" indent="0" algn="ctr" defTabSz="66675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统计活动</a:t>
            </a:r>
            <a:endParaRPr lang="en-US" altLang="zh-CN" sz="1600" kern="1200" dirty="0">
              <a:latin typeface="黑体" panose="02010609060101010101" pitchFamily="49" charset="-122"/>
              <a:ea typeface="黑体" panose="02010609060101010101" pitchFamily="49" charset="-122"/>
            </a:endParaRPr>
          </a:p>
          <a:p>
            <a:pPr marL="0" lvl="0" indent="0" algn="ctr" defTabSz="66675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统计工作</a:t>
            </a:r>
          </a:p>
        </p:txBody>
      </p:sp>
      <p:sp>
        <p:nvSpPr>
          <p:cNvPr id="32" name="任意多边形: 形状 31">
            <a:extLst>
              <a:ext uri="{FF2B5EF4-FFF2-40B4-BE49-F238E27FC236}">
                <a16:creationId xmlns:a16="http://schemas.microsoft.com/office/drawing/2014/main" id="{37501539-BBCB-4548-9579-91F7254B7254}"/>
              </a:ext>
            </a:extLst>
          </p:cNvPr>
          <p:cNvSpPr/>
          <p:nvPr/>
        </p:nvSpPr>
        <p:spPr>
          <a:xfrm>
            <a:off x="4552611" y="1973823"/>
            <a:ext cx="1203437" cy="801847"/>
          </a:xfrm>
          <a:custGeom>
            <a:avLst/>
            <a:gdLst>
              <a:gd name="connsiteX0" fmla="*/ 0 w 1235273"/>
              <a:gd name="connsiteY0" fmla="*/ 82352 h 823515"/>
              <a:gd name="connsiteX1" fmla="*/ 82352 w 1235273"/>
              <a:gd name="connsiteY1" fmla="*/ 0 h 823515"/>
              <a:gd name="connsiteX2" fmla="*/ 1152922 w 1235273"/>
              <a:gd name="connsiteY2" fmla="*/ 0 h 823515"/>
              <a:gd name="connsiteX3" fmla="*/ 1235274 w 1235273"/>
              <a:gd name="connsiteY3" fmla="*/ 82352 h 823515"/>
              <a:gd name="connsiteX4" fmla="*/ 1235273 w 1235273"/>
              <a:gd name="connsiteY4" fmla="*/ 741164 h 823515"/>
              <a:gd name="connsiteX5" fmla="*/ 1152921 w 1235273"/>
              <a:gd name="connsiteY5" fmla="*/ 823516 h 823515"/>
              <a:gd name="connsiteX6" fmla="*/ 82352 w 1235273"/>
              <a:gd name="connsiteY6" fmla="*/ 823515 h 823515"/>
              <a:gd name="connsiteX7" fmla="*/ 0 w 1235273"/>
              <a:gd name="connsiteY7" fmla="*/ 741163 h 823515"/>
              <a:gd name="connsiteX8" fmla="*/ 0 w 1235273"/>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5273" h="823515">
                <a:moveTo>
                  <a:pt x="0" y="82352"/>
                </a:moveTo>
                <a:cubicBezTo>
                  <a:pt x="0" y="36870"/>
                  <a:pt x="36870" y="0"/>
                  <a:pt x="82352" y="0"/>
                </a:cubicBezTo>
                <a:lnTo>
                  <a:pt x="1152922" y="0"/>
                </a:lnTo>
                <a:cubicBezTo>
                  <a:pt x="1198404" y="0"/>
                  <a:pt x="1235274" y="36870"/>
                  <a:pt x="1235274" y="82352"/>
                </a:cubicBezTo>
                <a:cubicBezTo>
                  <a:pt x="1235274" y="301956"/>
                  <a:pt x="1235273" y="521560"/>
                  <a:pt x="1235273" y="741164"/>
                </a:cubicBezTo>
                <a:cubicBezTo>
                  <a:pt x="1235273" y="786646"/>
                  <a:pt x="1198403" y="823516"/>
                  <a:pt x="1152921" y="823516"/>
                </a:cubicBezTo>
                <a:lnTo>
                  <a:pt x="82352" y="823515"/>
                </a:lnTo>
                <a:cubicBezTo>
                  <a:pt x="36870" y="823515"/>
                  <a:pt x="0" y="786645"/>
                  <a:pt x="0" y="741163"/>
                </a:cubicBezTo>
                <a:lnTo>
                  <a:pt x="0" y="82352"/>
                </a:lnTo>
                <a:close/>
              </a:path>
            </a:pathLst>
          </a:custGeom>
          <a:solidFill>
            <a:schemeClr val="accent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2700" tIns="92700" rIns="92700" bIns="92700" numCol="1" spcCol="1270" anchor="ctr" anchorCtr="0">
            <a:noAutofit/>
          </a:bodyPr>
          <a:lstStyle/>
          <a:p>
            <a:pPr marL="0" lvl="0" indent="0" algn="ctr" defTabSz="80010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统计调查</a:t>
            </a:r>
          </a:p>
        </p:txBody>
      </p:sp>
      <p:sp>
        <p:nvSpPr>
          <p:cNvPr id="34" name="任意多边形: 形状 33">
            <a:extLst>
              <a:ext uri="{FF2B5EF4-FFF2-40B4-BE49-F238E27FC236}">
                <a16:creationId xmlns:a16="http://schemas.microsoft.com/office/drawing/2014/main" id="{7EAF9F45-FF0A-4644-AA44-9EBCC70866D1}"/>
              </a:ext>
            </a:extLst>
          </p:cNvPr>
          <p:cNvSpPr/>
          <p:nvPr/>
        </p:nvSpPr>
        <p:spPr>
          <a:xfrm>
            <a:off x="2929083" y="3096410"/>
            <a:ext cx="1203437" cy="801847"/>
          </a:xfrm>
          <a:custGeom>
            <a:avLst/>
            <a:gdLst>
              <a:gd name="connsiteX0" fmla="*/ 0 w 1235273"/>
              <a:gd name="connsiteY0" fmla="*/ 82352 h 823515"/>
              <a:gd name="connsiteX1" fmla="*/ 82352 w 1235273"/>
              <a:gd name="connsiteY1" fmla="*/ 0 h 823515"/>
              <a:gd name="connsiteX2" fmla="*/ 1152922 w 1235273"/>
              <a:gd name="connsiteY2" fmla="*/ 0 h 823515"/>
              <a:gd name="connsiteX3" fmla="*/ 1235274 w 1235273"/>
              <a:gd name="connsiteY3" fmla="*/ 82352 h 823515"/>
              <a:gd name="connsiteX4" fmla="*/ 1235273 w 1235273"/>
              <a:gd name="connsiteY4" fmla="*/ 741164 h 823515"/>
              <a:gd name="connsiteX5" fmla="*/ 1152921 w 1235273"/>
              <a:gd name="connsiteY5" fmla="*/ 823516 h 823515"/>
              <a:gd name="connsiteX6" fmla="*/ 82352 w 1235273"/>
              <a:gd name="connsiteY6" fmla="*/ 823515 h 823515"/>
              <a:gd name="connsiteX7" fmla="*/ 0 w 1235273"/>
              <a:gd name="connsiteY7" fmla="*/ 741163 h 823515"/>
              <a:gd name="connsiteX8" fmla="*/ 0 w 1235273"/>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5273" h="823515">
                <a:moveTo>
                  <a:pt x="0" y="82352"/>
                </a:moveTo>
                <a:cubicBezTo>
                  <a:pt x="0" y="36870"/>
                  <a:pt x="36870" y="0"/>
                  <a:pt x="82352" y="0"/>
                </a:cubicBezTo>
                <a:lnTo>
                  <a:pt x="1152922" y="0"/>
                </a:lnTo>
                <a:cubicBezTo>
                  <a:pt x="1198404" y="0"/>
                  <a:pt x="1235274" y="36870"/>
                  <a:pt x="1235274" y="82352"/>
                </a:cubicBezTo>
                <a:cubicBezTo>
                  <a:pt x="1235274" y="301956"/>
                  <a:pt x="1235273" y="521560"/>
                  <a:pt x="1235273" y="741164"/>
                </a:cubicBezTo>
                <a:cubicBezTo>
                  <a:pt x="1235273" y="786646"/>
                  <a:pt x="1198403" y="823516"/>
                  <a:pt x="1152921" y="823516"/>
                </a:cubicBezTo>
                <a:lnTo>
                  <a:pt x="82352" y="823515"/>
                </a:lnTo>
                <a:cubicBezTo>
                  <a:pt x="36870" y="823515"/>
                  <a:pt x="0" y="786645"/>
                  <a:pt x="0" y="741163"/>
                </a:cubicBezTo>
                <a:lnTo>
                  <a:pt x="0" y="82352"/>
                </a:lnTo>
                <a:close/>
              </a:path>
            </a:pathLst>
          </a:custGeom>
          <a:solidFill>
            <a:srgbClr val="C55A11">
              <a:alpha val="85098"/>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080" tIns="85080" rIns="85080" bIns="8508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国家统计调查项目</a:t>
            </a:r>
          </a:p>
        </p:txBody>
      </p:sp>
      <p:sp>
        <p:nvSpPr>
          <p:cNvPr id="36" name="任意多边形: 形状 35">
            <a:extLst>
              <a:ext uri="{FF2B5EF4-FFF2-40B4-BE49-F238E27FC236}">
                <a16:creationId xmlns:a16="http://schemas.microsoft.com/office/drawing/2014/main" id="{25B7B337-D553-4445-B117-54CEA2D9D03A}"/>
              </a:ext>
            </a:extLst>
          </p:cNvPr>
          <p:cNvSpPr/>
          <p:nvPr/>
        </p:nvSpPr>
        <p:spPr>
          <a:xfrm>
            <a:off x="4493552" y="3096410"/>
            <a:ext cx="1321555" cy="801847"/>
          </a:xfrm>
          <a:custGeom>
            <a:avLst/>
            <a:gdLst>
              <a:gd name="connsiteX0" fmla="*/ 0 w 1356515"/>
              <a:gd name="connsiteY0" fmla="*/ 82352 h 823515"/>
              <a:gd name="connsiteX1" fmla="*/ 82352 w 1356515"/>
              <a:gd name="connsiteY1" fmla="*/ 0 h 823515"/>
              <a:gd name="connsiteX2" fmla="*/ 1274164 w 1356515"/>
              <a:gd name="connsiteY2" fmla="*/ 0 h 823515"/>
              <a:gd name="connsiteX3" fmla="*/ 1356516 w 1356515"/>
              <a:gd name="connsiteY3" fmla="*/ 82352 h 823515"/>
              <a:gd name="connsiteX4" fmla="*/ 1356515 w 1356515"/>
              <a:gd name="connsiteY4" fmla="*/ 741164 h 823515"/>
              <a:gd name="connsiteX5" fmla="*/ 1274163 w 1356515"/>
              <a:gd name="connsiteY5" fmla="*/ 823516 h 823515"/>
              <a:gd name="connsiteX6" fmla="*/ 82352 w 1356515"/>
              <a:gd name="connsiteY6" fmla="*/ 823515 h 823515"/>
              <a:gd name="connsiteX7" fmla="*/ 0 w 1356515"/>
              <a:gd name="connsiteY7" fmla="*/ 741163 h 823515"/>
              <a:gd name="connsiteX8" fmla="*/ 0 w 1356515"/>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6515" h="823515">
                <a:moveTo>
                  <a:pt x="0" y="82352"/>
                </a:moveTo>
                <a:cubicBezTo>
                  <a:pt x="0" y="36870"/>
                  <a:pt x="36870" y="0"/>
                  <a:pt x="82352" y="0"/>
                </a:cubicBezTo>
                <a:lnTo>
                  <a:pt x="1274164" y="0"/>
                </a:lnTo>
                <a:cubicBezTo>
                  <a:pt x="1319646" y="0"/>
                  <a:pt x="1356516" y="36870"/>
                  <a:pt x="1356516" y="82352"/>
                </a:cubicBezTo>
                <a:cubicBezTo>
                  <a:pt x="1356516" y="301956"/>
                  <a:pt x="1356515" y="521560"/>
                  <a:pt x="1356515" y="741164"/>
                </a:cubicBezTo>
                <a:cubicBezTo>
                  <a:pt x="1356515" y="786646"/>
                  <a:pt x="1319645" y="823516"/>
                  <a:pt x="1274163" y="823516"/>
                </a:cubicBezTo>
                <a:lnTo>
                  <a:pt x="82352" y="823515"/>
                </a:lnTo>
                <a:cubicBezTo>
                  <a:pt x="36870" y="823515"/>
                  <a:pt x="0" y="786645"/>
                  <a:pt x="0" y="741163"/>
                </a:cubicBezTo>
                <a:lnTo>
                  <a:pt x="0" y="82352"/>
                </a:lnTo>
                <a:close/>
              </a:path>
            </a:pathLst>
          </a:custGeom>
          <a:solidFill>
            <a:srgbClr val="C55A11">
              <a:alpha val="85098"/>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080" tIns="85080" rIns="85080" bIns="8508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部门统计调查项目</a:t>
            </a:r>
          </a:p>
        </p:txBody>
      </p:sp>
      <p:sp>
        <p:nvSpPr>
          <p:cNvPr id="37" name="任意多边形: 形状 36">
            <a:extLst>
              <a:ext uri="{FF2B5EF4-FFF2-40B4-BE49-F238E27FC236}">
                <a16:creationId xmlns:a16="http://schemas.microsoft.com/office/drawing/2014/main" id="{9DEAE8FF-2D02-482C-8802-287BA2AFB83D}"/>
              </a:ext>
            </a:extLst>
          </p:cNvPr>
          <p:cNvSpPr/>
          <p:nvPr/>
        </p:nvSpPr>
        <p:spPr>
          <a:xfrm>
            <a:off x="5109788" y="3898257"/>
            <a:ext cx="89083" cy="320739"/>
          </a:xfrm>
          <a:custGeom>
            <a:avLst/>
            <a:gdLst/>
            <a:ahLst/>
            <a:cxnLst/>
            <a:rect l="0" t="0" r="0" b="0"/>
            <a:pathLst>
              <a:path>
                <a:moveTo>
                  <a:pt x="45720" y="0"/>
                </a:moveTo>
                <a:lnTo>
                  <a:pt x="45720" y="329406"/>
                </a:lnTo>
              </a:path>
            </a:pathLst>
          </a:custGeom>
          <a:noFill/>
          <a:ln w="19050">
            <a:solidFill>
              <a:schemeClr val="bg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9" name="任意多边形: 形状 38">
            <a:extLst>
              <a:ext uri="{FF2B5EF4-FFF2-40B4-BE49-F238E27FC236}">
                <a16:creationId xmlns:a16="http://schemas.microsoft.com/office/drawing/2014/main" id="{EAE71EED-C55B-49F3-8C0E-5C0690DE0F78}"/>
              </a:ext>
            </a:extLst>
          </p:cNvPr>
          <p:cNvSpPr/>
          <p:nvPr/>
        </p:nvSpPr>
        <p:spPr>
          <a:xfrm>
            <a:off x="2574581" y="4218996"/>
            <a:ext cx="5159498" cy="801847"/>
          </a:xfrm>
          <a:custGeom>
            <a:avLst/>
            <a:gdLst>
              <a:gd name="connsiteX0" fmla="*/ 0 w 5295987"/>
              <a:gd name="connsiteY0" fmla="*/ 82352 h 823515"/>
              <a:gd name="connsiteX1" fmla="*/ 82352 w 5295987"/>
              <a:gd name="connsiteY1" fmla="*/ 0 h 823515"/>
              <a:gd name="connsiteX2" fmla="*/ 5213636 w 5295987"/>
              <a:gd name="connsiteY2" fmla="*/ 0 h 823515"/>
              <a:gd name="connsiteX3" fmla="*/ 5295988 w 5295987"/>
              <a:gd name="connsiteY3" fmla="*/ 82352 h 823515"/>
              <a:gd name="connsiteX4" fmla="*/ 5295987 w 5295987"/>
              <a:gd name="connsiteY4" fmla="*/ 741164 h 823515"/>
              <a:gd name="connsiteX5" fmla="*/ 5213635 w 5295987"/>
              <a:gd name="connsiteY5" fmla="*/ 823516 h 823515"/>
              <a:gd name="connsiteX6" fmla="*/ 82352 w 5295987"/>
              <a:gd name="connsiteY6" fmla="*/ 823515 h 823515"/>
              <a:gd name="connsiteX7" fmla="*/ 0 w 5295987"/>
              <a:gd name="connsiteY7" fmla="*/ 741163 h 823515"/>
              <a:gd name="connsiteX8" fmla="*/ 0 w 5295987"/>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5987" h="823515">
                <a:moveTo>
                  <a:pt x="0" y="82352"/>
                </a:moveTo>
                <a:cubicBezTo>
                  <a:pt x="0" y="36870"/>
                  <a:pt x="36870" y="0"/>
                  <a:pt x="82352" y="0"/>
                </a:cubicBezTo>
                <a:lnTo>
                  <a:pt x="5213636" y="0"/>
                </a:lnTo>
                <a:cubicBezTo>
                  <a:pt x="5259118" y="0"/>
                  <a:pt x="5295988" y="36870"/>
                  <a:pt x="5295988" y="82352"/>
                </a:cubicBezTo>
                <a:cubicBezTo>
                  <a:pt x="5295988" y="301956"/>
                  <a:pt x="5295987" y="521560"/>
                  <a:pt x="5295987" y="741164"/>
                </a:cubicBezTo>
                <a:cubicBezTo>
                  <a:pt x="5295987" y="786646"/>
                  <a:pt x="5259117" y="823516"/>
                  <a:pt x="5213635" y="823516"/>
                </a:cubicBezTo>
                <a:lnTo>
                  <a:pt x="82352" y="823515"/>
                </a:lnTo>
                <a:cubicBezTo>
                  <a:pt x="36870" y="823515"/>
                  <a:pt x="0" y="786645"/>
                  <a:pt x="0" y="741163"/>
                </a:cubicBezTo>
                <a:lnTo>
                  <a:pt x="0" y="82352"/>
                </a:lnTo>
                <a:close/>
              </a:path>
            </a:pathLst>
          </a:custGeom>
          <a:solidFill>
            <a:srgbClr val="ED7D3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080" tIns="85080" rIns="85080" bIns="85080" numCol="1" spcCol="1270" anchor="ctr" anchorCtr="0">
            <a:noAutofit/>
          </a:bodyPr>
          <a:lstStyle/>
          <a:p>
            <a:pPr marL="0" lvl="0" indent="0" defTabSz="71120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指国务院有关部门通过调查表格、问卷、行政记录、大数据以及其他方式搜集整理统计资料，用于政府管理和公共服务的各类</a:t>
            </a:r>
            <a:r>
              <a:rPr lang="zh-CN" altLang="en-US" sz="1600" b="1" kern="1200" dirty="0">
                <a:solidFill>
                  <a:srgbClr val="FFFF00"/>
                </a:solidFill>
                <a:latin typeface="黑体" panose="02010609060101010101" pitchFamily="49" charset="-122"/>
                <a:ea typeface="黑体" panose="02010609060101010101" pitchFamily="49" charset="-122"/>
              </a:rPr>
              <a:t>统计调查项目</a:t>
            </a:r>
          </a:p>
        </p:txBody>
      </p:sp>
      <p:sp>
        <p:nvSpPr>
          <p:cNvPr id="41" name="任意多边形: 形状 40">
            <a:extLst>
              <a:ext uri="{FF2B5EF4-FFF2-40B4-BE49-F238E27FC236}">
                <a16:creationId xmlns:a16="http://schemas.microsoft.com/office/drawing/2014/main" id="{ED3455BB-1A84-4D02-AB50-F0D2F7543105}"/>
              </a:ext>
            </a:extLst>
          </p:cNvPr>
          <p:cNvSpPr/>
          <p:nvPr/>
        </p:nvSpPr>
        <p:spPr>
          <a:xfrm>
            <a:off x="2380195" y="5341582"/>
            <a:ext cx="2617874" cy="801847"/>
          </a:xfrm>
          <a:custGeom>
            <a:avLst/>
            <a:gdLst>
              <a:gd name="connsiteX0" fmla="*/ 0 w 2687127"/>
              <a:gd name="connsiteY0" fmla="*/ 82352 h 823515"/>
              <a:gd name="connsiteX1" fmla="*/ 82352 w 2687127"/>
              <a:gd name="connsiteY1" fmla="*/ 0 h 823515"/>
              <a:gd name="connsiteX2" fmla="*/ 2604776 w 2687127"/>
              <a:gd name="connsiteY2" fmla="*/ 0 h 823515"/>
              <a:gd name="connsiteX3" fmla="*/ 2687128 w 2687127"/>
              <a:gd name="connsiteY3" fmla="*/ 82352 h 823515"/>
              <a:gd name="connsiteX4" fmla="*/ 2687127 w 2687127"/>
              <a:gd name="connsiteY4" fmla="*/ 741164 h 823515"/>
              <a:gd name="connsiteX5" fmla="*/ 2604775 w 2687127"/>
              <a:gd name="connsiteY5" fmla="*/ 823516 h 823515"/>
              <a:gd name="connsiteX6" fmla="*/ 82352 w 2687127"/>
              <a:gd name="connsiteY6" fmla="*/ 823515 h 823515"/>
              <a:gd name="connsiteX7" fmla="*/ 0 w 2687127"/>
              <a:gd name="connsiteY7" fmla="*/ 741163 h 823515"/>
              <a:gd name="connsiteX8" fmla="*/ 0 w 2687127"/>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7127" h="823515">
                <a:moveTo>
                  <a:pt x="0" y="82352"/>
                </a:moveTo>
                <a:cubicBezTo>
                  <a:pt x="0" y="36870"/>
                  <a:pt x="36870" y="0"/>
                  <a:pt x="82352" y="0"/>
                </a:cubicBezTo>
                <a:lnTo>
                  <a:pt x="2604776" y="0"/>
                </a:lnTo>
                <a:cubicBezTo>
                  <a:pt x="2650258" y="0"/>
                  <a:pt x="2687128" y="36870"/>
                  <a:pt x="2687128" y="82352"/>
                </a:cubicBezTo>
                <a:cubicBezTo>
                  <a:pt x="2687128" y="301956"/>
                  <a:pt x="2687127" y="521560"/>
                  <a:pt x="2687127" y="741164"/>
                </a:cubicBezTo>
                <a:cubicBezTo>
                  <a:pt x="2687127" y="786646"/>
                  <a:pt x="2650257" y="823516"/>
                  <a:pt x="2604775" y="823516"/>
                </a:cubicBezTo>
                <a:lnTo>
                  <a:pt x="82352" y="823515"/>
                </a:lnTo>
                <a:cubicBezTo>
                  <a:pt x="36870" y="823515"/>
                  <a:pt x="0" y="786645"/>
                  <a:pt x="0" y="741163"/>
                </a:cubicBezTo>
                <a:lnTo>
                  <a:pt x="0" y="82352"/>
                </a:lnTo>
                <a:close/>
              </a:path>
            </a:pathLst>
          </a:custGeom>
          <a:solidFill>
            <a:srgbClr val="E86936">
              <a:alpha val="89804"/>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9840" tIns="69840" rIns="69840" bIns="69840" numCol="1" spcCol="1270" anchor="ctr" anchorCtr="0">
            <a:noAutofit/>
          </a:bodyPr>
          <a:lstStyle/>
          <a:p>
            <a:pPr marL="0" lvl="0" indent="0" defTabSz="533400">
              <a:lnSpc>
                <a:spcPct val="90000"/>
              </a:lnSpc>
              <a:spcBef>
                <a:spcPct val="0"/>
              </a:spcBef>
              <a:spcAft>
                <a:spcPct val="35000"/>
              </a:spcAft>
              <a:buNone/>
            </a:pPr>
            <a:r>
              <a:rPr lang="zh-CN" altLang="en-US" sz="1200" b="1" kern="1200" dirty="0">
                <a:solidFill>
                  <a:srgbClr val="FFFF00"/>
                </a:solidFill>
                <a:latin typeface="黑体" panose="02010609060101010101" pitchFamily="49" charset="-122"/>
                <a:ea typeface="黑体" panose="02010609060101010101" pitchFamily="49" charset="-122"/>
              </a:rPr>
              <a:t>统计调查制度</a:t>
            </a:r>
            <a:r>
              <a:rPr lang="zh-CN" altLang="en-US" sz="1200" kern="1200" dirty="0">
                <a:latin typeface="黑体" panose="02010609060101010101" pitchFamily="49" charset="-122"/>
                <a:ea typeface="黑体" panose="02010609060101010101" pitchFamily="49" charset="-122"/>
              </a:rPr>
              <a:t>内容包括总说明、报表目录、调查表式、分类目录、指标解释、指标间逻辑关系，采用抽样调查方法的还应当包括抽样方案。</a:t>
            </a:r>
          </a:p>
        </p:txBody>
      </p:sp>
      <p:grpSp>
        <p:nvGrpSpPr>
          <p:cNvPr id="13" name="组合 12">
            <a:extLst>
              <a:ext uri="{FF2B5EF4-FFF2-40B4-BE49-F238E27FC236}">
                <a16:creationId xmlns:a16="http://schemas.microsoft.com/office/drawing/2014/main" id="{69EB6FCD-3F93-4919-B151-FAAB06F7E209}"/>
              </a:ext>
            </a:extLst>
          </p:cNvPr>
          <p:cNvGrpSpPr/>
          <p:nvPr/>
        </p:nvGrpSpPr>
        <p:grpSpPr>
          <a:xfrm>
            <a:off x="3689132" y="5020844"/>
            <a:ext cx="2995925" cy="320739"/>
            <a:chOff x="4672358" y="5020844"/>
            <a:chExt cx="2995925" cy="320739"/>
          </a:xfrm>
        </p:grpSpPr>
        <p:sp>
          <p:nvSpPr>
            <p:cNvPr id="40" name="任意多边形: 形状 39">
              <a:extLst>
                <a:ext uri="{FF2B5EF4-FFF2-40B4-BE49-F238E27FC236}">
                  <a16:creationId xmlns:a16="http://schemas.microsoft.com/office/drawing/2014/main" id="{75D326DA-FBA2-4DB9-B741-08666D88A8DC}"/>
                </a:ext>
              </a:extLst>
            </p:cNvPr>
            <p:cNvSpPr/>
            <p:nvPr/>
          </p:nvSpPr>
          <p:spPr>
            <a:xfrm>
              <a:off x="4672358" y="5020844"/>
              <a:ext cx="1465197" cy="320739"/>
            </a:xfrm>
            <a:custGeom>
              <a:avLst/>
              <a:gdLst/>
              <a:ahLst/>
              <a:cxnLst/>
              <a:rect l="0" t="0" r="0" b="0"/>
              <a:pathLst>
                <a:path>
                  <a:moveTo>
                    <a:pt x="1503957" y="0"/>
                  </a:moveTo>
                  <a:lnTo>
                    <a:pt x="1503957" y="164703"/>
                  </a:lnTo>
                  <a:lnTo>
                    <a:pt x="0" y="164703"/>
                  </a:lnTo>
                  <a:lnTo>
                    <a:pt x="0" y="329406"/>
                  </a:lnTo>
                </a:path>
              </a:pathLst>
            </a:custGeom>
            <a:noFill/>
            <a:ln w="19050">
              <a:solidFill>
                <a:schemeClr val="bg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2" name="任意多边形: 形状 41">
              <a:extLst>
                <a:ext uri="{FF2B5EF4-FFF2-40B4-BE49-F238E27FC236}">
                  <a16:creationId xmlns:a16="http://schemas.microsoft.com/office/drawing/2014/main" id="{A10EF238-62C3-4B39-85C8-D937B7C602D7}"/>
                </a:ext>
              </a:extLst>
            </p:cNvPr>
            <p:cNvSpPr/>
            <p:nvPr/>
          </p:nvSpPr>
          <p:spPr>
            <a:xfrm>
              <a:off x="6178831" y="5020844"/>
              <a:ext cx="1489452" cy="320739"/>
            </a:xfrm>
            <a:custGeom>
              <a:avLst/>
              <a:gdLst/>
              <a:ahLst/>
              <a:cxnLst/>
              <a:rect l="0" t="0" r="0" b="0"/>
              <a:pathLst>
                <a:path>
                  <a:moveTo>
                    <a:pt x="0" y="0"/>
                  </a:moveTo>
                  <a:lnTo>
                    <a:pt x="0" y="164703"/>
                  </a:lnTo>
                  <a:lnTo>
                    <a:pt x="1528854" y="164703"/>
                  </a:lnTo>
                  <a:lnTo>
                    <a:pt x="1528854" y="329406"/>
                  </a:lnTo>
                </a:path>
              </a:pathLst>
            </a:custGeom>
            <a:noFill/>
            <a:ln w="19050">
              <a:solidFill>
                <a:schemeClr val="bg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sp>
        <p:nvSpPr>
          <p:cNvPr id="43" name="任意多边形: 形状 42">
            <a:extLst>
              <a:ext uri="{FF2B5EF4-FFF2-40B4-BE49-F238E27FC236}">
                <a16:creationId xmlns:a16="http://schemas.microsoft.com/office/drawing/2014/main" id="{F863A603-840F-4455-B721-B883C89A1D24}"/>
              </a:ext>
            </a:extLst>
          </p:cNvPr>
          <p:cNvSpPr/>
          <p:nvPr/>
        </p:nvSpPr>
        <p:spPr>
          <a:xfrm>
            <a:off x="5359101" y="5341582"/>
            <a:ext cx="2569363" cy="801847"/>
          </a:xfrm>
          <a:custGeom>
            <a:avLst/>
            <a:gdLst>
              <a:gd name="connsiteX0" fmla="*/ 0 w 2637333"/>
              <a:gd name="connsiteY0" fmla="*/ 82352 h 823515"/>
              <a:gd name="connsiteX1" fmla="*/ 82352 w 2637333"/>
              <a:gd name="connsiteY1" fmla="*/ 0 h 823515"/>
              <a:gd name="connsiteX2" fmla="*/ 2554982 w 2637333"/>
              <a:gd name="connsiteY2" fmla="*/ 0 h 823515"/>
              <a:gd name="connsiteX3" fmla="*/ 2637334 w 2637333"/>
              <a:gd name="connsiteY3" fmla="*/ 82352 h 823515"/>
              <a:gd name="connsiteX4" fmla="*/ 2637333 w 2637333"/>
              <a:gd name="connsiteY4" fmla="*/ 741164 h 823515"/>
              <a:gd name="connsiteX5" fmla="*/ 2554981 w 2637333"/>
              <a:gd name="connsiteY5" fmla="*/ 823516 h 823515"/>
              <a:gd name="connsiteX6" fmla="*/ 82352 w 2637333"/>
              <a:gd name="connsiteY6" fmla="*/ 823515 h 823515"/>
              <a:gd name="connsiteX7" fmla="*/ 0 w 2637333"/>
              <a:gd name="connsiteY7" fmla="*/ 741163 h 823515"/>
              <a:gd name="connsiteX8" fmla="*/ 0 w 2637333"/>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7333" h="823515">
                <a:moveTo>
                  <a:pt x="0" y="82352"/>
                </a:moveTo>
                <a:cubicBezTo>
                  <a:pt x="0" y="36870"/>
                  <a:pt x="36870" y="0"/>
                  <a:pt x="82352" y="0"/>
                </a:cubicBezTo>
                <a:lnTo>
                  <a:pt x="2554982" y="0"/>
                </a:lnTo>
                <a:cubicBezTo>
                  <a:pt x="2600464" y="0"/>
                  <a:pt x="2637334" y="36870"/>
                  <a:pt x="2637334" y="82352"/>
                </a:cubicBezTo>
                <a:cubicBezTo>
                  <a:pt x="2637334" y="301956"/>
                  <a:pt x="2637333" y="521560"/>
                  <a:pt x="2637333" y="741164"/>
                </a:cubicBezTo>
                <a:cubicBezTo>
                  <a:pt x="2637333" y="786646"/>
                  <a:pt x="2600463" y="823516"/>
                  <a:pt x="2554981" y="823516"/>
                </a:cubicBezTo>
                <a:lnTo>
                  <a:pt x="82352" y="823515"/>
                </a:lnTo>
                <a:cubicBezTo>
                  <a:pt x="36870" y="823515"/>
                  <a:pt x="0" y="786645"/>
                  <a:pt x="0" y="741163"/>
                </a:cubicBezTo>
                <a:lnTo>
                  <a:pt x="0" y="82352"/>
                </a:lnTo>
                <a:close/>
              </a:path>
            </a:pathLst>
          </a:custGeom>
          <a:solidFill>
            <a:srgbClr val="E86936">
              <a:alpha val="89804"/>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9840" tIns="69840" rIns="69840" bIns="69840" numCol="1" spcCol="1270" anchor="ctr" anchorCtr="0">
            <a:noAutofit/>
          </a:bodyPr>
          <a:lstStyle/>
          <a:p>
            <a:pPr marL="0" lvl="0" indent="0" defTabSz="533400">
              <a:lnSpc>
                <a:spcPct val="90000"/>
              </a:lnSpc>
              <a:spcBef>
                <a:spcPct val="0"/>
              </a:spcBef>
              <a:spcAft>
                <a:spcPct val="35000"/>
              </a:spcAft>
              <a:buNone/>
            </a:pPr>
            <a:r>
              <a:rPr lang="zh-CN" altLang="en-US" sz="1200" kern="1200" dirty="0">
                <a:latin typeface="黑体" panose="02010609060101010101" pitchFamily="49" charset="-122"/>
                <a:ea typeface="黑体" panose="02010609060101010101" pitchFamily="49" charset="-122"/>
              </a:rPr>
              <a:t>面向单位的部门统计调查，其统计调查对象应当取自国家基本单位名录库或者</a:t>
            </a:r>
            <a:r>
              <a:rPr lang="zh-CN" altLang="en-US" sz="1200" b="1" kern="1200" dirty="0">
                <a:solidFill>
                  <a:srgbClr val="FFFF00"/>
                </a:solidFill>
                <a:latin typeface="黑体" panose="02010609060101010101" pitchFamily="49" charset="-122"/>
                <a:ea typeface="黑体" panose="02010609060101010101" pitchFamily="49" charset="-122"/>
              </a:rPr>
              <a:t>部门基本单位名录库</a:t>
            </a:r>
            <a:r>
              <a:rPr lang="zh-CN" altLang="en-US" sz="1200" kern="1200" dirty="0">
                <a:latin typeface="黑体" panose="02010609060101010101" pitchFamily="49" charset="-122"/>
                <a:ea typeface="黑体" panose="02010609060101010101" pitchFamily="49" charset="-122"/>
              </a:rPr>
              <a:t>。（学校机构代码）</a:t>
            </a:r>
          </a:p>
        </p:txBody>
      </p:sp>
      <p:sp>
        <p:nvSpPr>
          <p:cNvPr id="45" name="任意多边形: 形状 44">
            <a:extLst>
              <a:ext uri="{FF2B5EF4-FFF2-40B4-BE49-F238E27FC236}">
                <a16:creationId xmlns:a16="http://schemas.microsoft.com/office/drawing/2014/main" id="{49913BE6-928C-4B86-B1ED-B288448035B4}"/>
              </a:ext>
            </a:extLst>
          </p:cNvPr>
          <p:cNvSpPr/>
          <p:nvPr/>
        </p:nvSpPr>
        <p:spPr>
          <a:xfrm>
            <a:off x="6176138" y="3096410"/>
            <a:ext cx="1203437" cy="801847"/>
          </a:xfrm>
          <a:custGeom>
            <a:avLst/>
            <a:gdLst>
              <a:gd name="connsiteX0" fmla="*/ 0 w 1235273"/>
              <a:gd name="connsiteY0" fmla="*/ 82352 h 823515"/>
              <a:gd name="connsiteX1" fmla="*/ 82352 w 1235273"/>
              <a:gd name="connsiteY1" fmla="*/ 0 h 823515"/>
              <a:gd name="connsiteX2" fmla="*/ 1152922 w 1235273"/>
              <a:gd name="connsiteY2" fmla="*/ 0 h 823515"/>
              <a:gd name="connsiteX3" fmla="*/ 1235274 w 1235273"/>
              <a:gd name="connsiteY3" fmla="*/ 82352 h 823515"/>
              <a:gd name="connsiteX4" fmla="*/ 1235273 w 1235273"/>
              <a:gd name="connsiteY4" fmla="*/ 741164 h 823515"/>
              <a:gd name="connsiteX5" fmla="*/ 1152921 w 1235273"/>
              <a:gd name="connsiteY5" fmla="*/ 823516 h 823515"/>
              <a:gd name="connsiteX6" fmla="*/ 82352 w 1235273"/>
              <a:gd name="connsiteY6" fmla="*/ 823515 h 823515"/>
              <a:gd name="connsiteX7" fmla="*/ 0 w 1235273"/>
              <a:gd name="connsiteY7" fmla="*/ 741163 h 823515"/>
              <a:gd name="connsiteX8" fmla="*/ 0 w 1235273"/>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5273" h="823515">
                <a:moveTo>
                  <a:pt x="0" y="82352"/>
                </a:moveTo>
                <a:cubicBezTo>
                  <a:pt x="0" y="36870"/>
                  <a:pt x="36870" y="0"/>
                  <a:pt x="82352" y="0"/>
                </a:cubicBezTo>
                <a:lnTo>
                  <a:pt x="1152922" y="0"/>
                </a:lnTo>
                <a:cubicBezTo>
                  <a:pt x="1198404" y="0"/>
                  <a:pt x="1235274" y="36870"/>
                  <a:pt x="1235274" y="82352"/>
                </a:cubicBezTo>
                <a:cubicBezTo>
                  <a:pt x="1235274" y="301956"/>
                  <a:pt x="1235273" y="521560"/>
                  <a:pt x="1235273" y="741164"/>
                </a:cubicBezTo>
                <a:cubicBezTo>
                  <a:pt x="1235273" y="786646"/>
                  <a:pt x="1198403" y="823516"/>
                  <a:pt x="1152921" y="823516"/>
                </a:cubicBezTo>
                <a:lnTo>
                  <a:pt x="82352" y="823515"/>
                </a:lnTo>
                <a:cubicBezTo>
                  <a:pt x="36870" y="823515"/>
                  <a:pt x="0" y="786645"/>
                  <a:pt x="0" y="741163"/>
                </a:cubicBezTo>
                <a:lnTo>
                  <a:pt x="0" y="82352"/>
                </a:lnTo>
                <a:close/>
              </a:path>
            </a:pathLst>
          </a:custGeom>
          <a:solidFill>
            <a:srgbClr val="C55A11">
              <a:alpha val="85098"/>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080" tIns="85080" rIns="85080" bIns="8508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地方统计调查项目</a:t>
            </a:r>
          </a:p>
        </p:txBody>
      </p:sp>
      <p:sp>
        <p:nvSpPr>
          <p:cNvPr id="47" name="任意多边形: 形状 46">
            <a:extLst>
              <a:ext uri="{FF2B5EF4-FFF2-40B4-BE49-F238E27FC236}">
                <a16:creationId xmlns:a16="http://schemas.microsoft.com/office/drawing/2014/main" id="{D79C9C4C-BA3F-4B70-8076-F9EEE47EDB59}"/>
              </a:ext>
            </a:extLst>
          </p:cNvPr>
          <p:cNvSpPr/>
          <p:nvPr/>
        </p:nvSpPr>
        <p:spPr>
          <a:xfrm>
            <a:off x="6117079" y="1973823"/>
            <a:ext cx="1203437" cy="801847"/>
          </a:xfrm>
          <a:custGeom>
            <a:avLst/>
            <a:gdLst>
              <a:gd name="connsiteX0" fmla="*/ 0 w 1235273"/>
              <a:gd name="connsiteY0" fmla="*/ 82352 h 823515"/>
              <a:gd name="connsiteX1" fmla="*/ 82352 w 1235273"/>
              <a:gd name="connsiteY1" fmla="*/ 0 h 823515"/>
              <a:gd name="connsiteX2" fmla="*/ 1152922 w 1235273"/>
              <a:gd name="connsiteY2" fmla="*/ 0 h 823515"/>
              <a:gd name="connsiteX3" fmla="*/ 1235274 w 1235273"/>
              <a:gd name="connsiteY3" fmla="*/ 82352 h 823515"/>
              <a:gd name="connsiteX4" fmla="*/ 1235273 w 1235273"/>
              <a:gd name="connsiteY4" fmla="*/ 741164 h 823515"/>
              <a:gd name="connsiteX5" fmla="*/ 1152921 w 1235273"/>
              <a:gd name="connsiteY5" fmla="*/ 823516 h 823515"/>
              <a:gd name="connsiteX6" fmla="*/ 82352 w 1235273"/>
              <a:gd name="connsiteY6" fmla="*/ 823515 h 823515"/>
              <a:gd name="connsiteX7" fmla="*/ 0 w 1235273"/>
              <a:gd name="connsiteY7" fmla="*/ 741163 h 823515"/>
              <a:gd name="connsiteX8" fmla="*/ 0 w 1235273"/>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5273" h="823515">
                <a:moveTo>
                  <a:pt x="0" y="82352"/>
                </a:moveTo>
                <a:cubicBezTo>
                  <a:pt x="0" y="36870"/>
                  <a:pt x="36870" y="0"/>
                  <a:pt x="82352" y="0"/>
                </a:cubicBezTo>
                <a:lnTo>
                  <a:pt x="1152922" y="0"/>
                </a:lnTo>
                <a:cubicBezTo>
                  <a:pt x="1198404" y="0"/>
                  <a:pt x="1235274" y="36870"/>
                  <a:pt x="1235274" y="82352"/>
                </a:cubicBezTo>
                <a:cubicBezTo>
                  <a:pt x="1235274" y="301956"/>
                  <a:pt x="1235273" y="521560"/>
                  <a:pt x="1235273" y="741164"/>
                </a:cubicBezTo>
                <a:cubicBezTo>
                  <a:pt x="1235273" y="786646"/>
                  <a:pt x="1198403" y="823516"/>
                  <a:pt x="1152921" y="823516"/>
                </a:cubicBezTo>
                <a:lnTo>
                  <a:pt x="82352" y="823515"/>
                </a:lnTo>
                <a:cubicBezTo>
                  <a:pt x="36870" y="823515"/>
                  <a:pt x="0" y="786645"/>
                  <a:pt x="0" y="741163"/>
                </a:cubicBezTo>
                <a:lnTo>
                  <a:pt x="0" y="82352"/>
                </a:lnTo>
                <a:close/>
              </a:path>
            </a:pathLst>
          </a:custGeom>
          <a:solidFill>
            <a:schemeClr val="accent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2700" tIns="92700" rIns="92700" bIns="92700" numCol="1" spcCol="1270" anchor="ctr" anchorCtr="0">
            <a:noAutofit/>
          </a:bodyPr>
          <a:lstStyle/>
          <a:p>
            <a:pPr marL="0" lvl="0" indent="0" algn="ctr" defTabSz="80010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统计分析</a:t>
            </a:r>
          </a:p>
        </p:txBody>
      </p:sp>
      <p:sp>
        <p:nvSpPr>
          <p:cNvPr id="49" name="任意多边形: 形状 48">
            <a:extLst>
              <a:ext uri="{FF2B5EF4-FFF2-40B4-BE49-F238E27FC236}">
                <a16:creationId xmlns:a16="http://schemas.microsoft.com/office/drawing/2014/main" id="{CC3B4C30-EB65-4340-A4A0-DC5F23C7D2DD}"/>
              </a:ext>
            </a:extLst>
          </p:cNvPr>
          <p:cNvSpPr/>
          <p:nvPr/>
        </p:nvSpPr>
        <p:spPr>
          <a:xfrm>
            <a:off x="7704568" y="1978411"/>
            <a:ext cx="1203437" cy="801847"/>
          </a:xfrm>
          <a:custGeom>
            <a:avLst/>
            <a:gdLst>
              <a:gd name="connsiteX0" fmla="*/ 0 w 1235273"/>
              <a:gd name="connsiteY0" fmla="*/ 82352 h 823515"/>
              <a:gd name="connsiteX1" fmla="*/ 82352 w 1235273"/>
              <a:gd name="connsiteY1" fmla="*/ 0 h 823515"/>
              <a:gd name="connsiteX2" fmla="*/ 1152922 w 1235273"/>
              <a:gd name="connsiteY2" fmla="*/ 0 h 823515"/>
              <a:gd name="connsiteX3" fmla="*/ 1235274 w 1235273"/>
              <a:gd name="connsiteY3" fmla="*/ 82352 h 823515"/>
              <a:gd name="connsiteX4" fmla="*/ 1235273 w 1235273"/>
              <a:gd name="connsiteY4" fmla="*/ 741164 h 823515"/>
              <a:gd name="connsiteX5" fmla="*/ 1152921 w 1235273"/>
              <a:gd name="connsiteY5" fmla="*/ 823516 h 823515"/>
              <a:gd name="connsiteX6" fmla="*/ 82352 w 1235273"/>
              <a:gd name="connsiteY6" fmla="*/ 823515 h 823515"/>
              <a:gd name="connsiteX7" fmla="*/ 0 w 1235273"/>
              <a:gd name="connsiteY7" fmla="*/ 741163 h 823515"/>
              <a:gd name="connsiteX8" fmla="*/ 0 w 1235273"/>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5273" h="823515">
                <a:moveTo>
                  <a:pt x="0" y="82352"/>
                </a:moveTo>
                <a:cubicBezTo>
                  <a:pt x="0" y="36870"/>
                  <a:pt x="36870" y="0"/>
                  <a:pt x="82352" y="0"/>
                </a:cubicBezTo>
                <a:lnTo>
                  <a:pt x="1152922" y="0"/>
                </a:lnTo>
                <a:cubicBezTo>
                  <a:pt x="1198404" y="0"/>
                  <a:pt x="1235274" y="36870"/>
                  <a:pt x="1235274" y="82352"/>
                </a:cubicBezTo>
                <a:cubicBezTo>
                  <a:pt x="1235274" y="301956"/>
                  <a:pt x="1235273" y="521560"/>
                  <a:pt x="1235273" y="741164"/>
                </a:cubicBezTo>
                <a:cubicBezTo>
                  <a:pt x="1235273" y="786646"/>
                  <a:pt x="1198403" y="823516"/>
                  <a:pt x="1152921" y="823516"/>
                </a:cubicBezTo>
                <a:lnTo>
                  <a:pt x="82352" y="823515"/>
                </a:lnTo>
                <a:cubicBezTo>
                  <a:pt x="36870" y="823515"/>
                  <a:pt x="0" y="786645"/>
                  <a:pt x="0" y="741163"/>
                </a:cubicBezTo>
                <a:lnTo>
                  <a:pt x="0" y="82352"/>
                </a:lnTo>
                <a:close/>
              </a:path>
            </a:pathLst>
          </a:custGeom>
          <a:solidFill>
            <a:schemeClr val="accent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080" tIns="85080" rIns="85080" bIns="8508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提供统计资料和统计咨询意见</a:t>
            </a:r>
          </a:p>
        </p:txBody>
      </p:sp>
      <p:sp>
        <p:nvSpPr>
          <p:cNvPr id="51" name="任意多边形: 形状 50">
            <a:extLst>
              <a:ext uri="{FF2B5EF4-FFF2-40B4-BE49-F238E27FC236}">
                <a16:creationId xmlns:a16="http://schemas.microsoft.com/office/drawing/2014/main" id="{3A352D1C-5783-43F0-8F2A-735E91E2FF0C}"/>
              </a:ext>
            </a:extLst>
          </p:cNvPr>
          <p:cNvSpPr/>
          <p:nvPr/>
        </p:nvSpPr>
        <p:spPr>
          <a:xfrm>
            <a:off x="9246018" y="1973823"/>
            <a:ext cx="1203437" cy="801847"/>
          </a:xfrm>
          <a:custGeom>
            <a:avLst/>
            <a:gdLst>
              <a:gd name="connsiteX0" fmla="*/ 0 w 1235273"/>
              <a:gd name="connsiteY0" fmla="*/ 82352 h 823515"/>
              <a:gd name="connsiteX1" fmla="*/ 82352 w 1235273"/>
              <a:gd name="connsiteY1" fmla="*/ 0 h 823515"/>
              <a:gd name="connsiteX2" fmla="*/ 1152922 w 1235273"/>
              <a:gd name="connsiteY2" fmla="*/ 0 h 823515"/>
              <a:gd name="connsiteX3" fmla="*/ 1235274 w 1235273"/>
              <a:gd name="connsiteY3" fmla="*/ 82352 h 823515"/>
              <a:gd name="connsiteX4" fmla="*/ 1235273 w 1235273"/>
              <a:gd name="connsiteY4" fmla="*/ 741164 h 823515"/>
              <a:gd name="connsiteX5" fmla="*/ 1152921 w 1235273"/>
              <a:gd name="connsiteY5" fmla="*/ 823516 h 823515"/>
              <a:gd name="connsiteX6" fmla="*/ 82352 w 1235273"/>
              <a:gd name="connsiteY6" fmla="*/ 823515 h 823515"/>
              <a:gd name="connsiteX7" fmla="*/ 0 w 1235273"/>
              <a:gd name="connsiteY7" fmla="*/ 741163 h 823515"/>
              <a:gd name="connsiteX8" fmla="*/ 0 w 1235273"/>
              <a:gd name="connsiteY8" fmla="*/ 82352 h 82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5273" h="823515">
                <a:moveTo>
                  <a:pt x="0" y="82352"/>
                </a:moveTo>
                <a:cubicBezTo>
                  <a:pt x="0" y="36870"/>
                  <a:pt x="36870" y="0"/>
                  <a:pt x="82352" y="0"/>
                </a:cubicBezTo>
                <a:lnTo>
                  <a:pt x="1152922" y="0"/>
                </a:lnTo>
                <a:cubicBezTo>
                  <a:pt x="1198404" y="0"/>
                  <a:pt x="1235274" y="36870"/>
                  <a:pt x="1235274" y="82352"/>
                </a:cubicBezTo>
                <a:cubicBezTo>
                  <a:pt x="1235274" y="301956"/>
                  <a:pt x="1235273" y="521560"/>
                  <a:pt x="1235273" y="741164"/>
                </a:cubicBezTo>
                <a:cubicBezTo>
                  <a:pt x="1235273" y="786646"/>
                  <a:pt x="1198403" y="823516"/>
                  <a:pt x="1152921" y="823516"/>
                </a:cubicBezTo>
                <a:lnTo>
                  <a:pt x="82352" y="823515"/>
                </a:lnTo>
                <a:cubicBezTo>
                  <a:pt x="36870" y="823515"/>
                  <a:pt x="0" y="786645"/>
                  <a:pt x="0" y="741163"/>
                </a:cubicBezTo>
                <a:lnTo>
                  <a:pt x="0" y="82352"/>
                </a:lnTo>
                <a:close/>
              </a:path>
            </a:pathLst>
          </a:custGeom>
          <a:solidFill>
            <a:schemeClr val="accent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080" tIns="85080" rIns="85080" bIns="8508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实施统计</a:t>
            </a:r>
            <a:endParaRPr lang="en-US" altLang="zh-CN" sz="1600" kern="1200" dirty="0">
              <a:latin typeface="黑体" panose="02010609060101010101" pitchFamily="49" charset="-122"/>
              <a:ea typeface="黑体" panose="02010609060101010101" pitchFamily="49" charset="-122"/>
            </a:endParaRPr>
          </a:p>
          <a:p>
            <a:pPr marL="0" lvl="0" indent="0" algn="ctr" defTabSz="711200">
              <a:lnSpc>
                <a:spcPct val="90000"/>
              </a:lnSpc>
              <a:spcBef>
                <a:spcPct val="0"/>
              </a:spcBef>
              <a:spcAft>
                <a:spcPct val="35000"/>
              </a:spcAft>
              <a:buNone/>
            </a:pPr>
            <a:r>
              <a:rPr lang="zh-CN" altLang="en-US" sz="1600" kern="1200" dirty="0">
                <a:latin typeface="黑体" panose="02010609060101010101" pitchFamily="49" charset="-122"/>
                <a:ea typeface="黑体" panose="02010609060101010101" pitchFamily="49" charset="-122"/>
              </a:rPr>
              <a:t>监督</a:t>
            </a:r>
          </a:p>
        </p:txBody>
      </p:sp>
      <p:sp>
        <p:nvSpPr>
          <p:cNvPr id="53" name="任意多边形: 形状 52">
            <a:extLst>
              <a:ext uri="{FF2B5EF4-FFF2-40B4-BE49-F238E27FC236}">
                <a16:creationId xmlns:a16="http://schemas.microsoft.com/office/drawing/2014/main" id="{01655E6F-9348-465F-9CF7-A4DD4203A201}"/>
              </a:ext>
            </a:extLst>
          </p:cNvPr>
          <p:cNvSpPr/>
          <p:nvPr/>
        </p:nvSpPr>
        <p:spPr>
          <a:xfrm>
            <a:off x="9065729" y="5442164"/>
            <a:ext cx="1659311" cy="600682"/>
          </a:xfrm>
          <a:custGeom>
            <a:avLst/>
            <a:gdLst>
              <a:gd name="connsiteX0" fmla="*/ 0 w 1235273"/>
              <a:gd name="connsiteY0" fmla="*/ 89964 h 899641"/>
              <a:gd name="connsiteX1" fmla="*/ 89964 w 1235273"/>
              <a:gd name="connsiteY1" fmla="*/ 0 h 899641"/>
              <a:gd name="connsiteX2" fmla="*/ 1145309 w 1235273"/>
              <a:gd name="connsiteY2" fmla="*/ 0 h 899641"/>
              <a:gd name="connsiteX3" fmla="*/ 1235273 w 1235273"/>
              <a:gd name="connsiteY3" fmla="*/ 89964 h 899641"/>
              <a:gd name="connsiteX4" fmla="*/ 1235273 w 1235273"/>
              <a:gd name="connsiteY4" fmla="*/ 809677 h 899641"/>
              <a:gd name="connsiteX5" fmla="*/ 1145309 w 1235273"/>
              <a:gd name="connsiteY5" fmla="*/ 899641 h 899641"/>
              <a:gd name="connsiteX6" fmla="*/ 89964 w 1235273"/>
              <a:gd name="connsiteY6" fmla="*/ 899641 h 899641"/>
              <a:gd name="connsiteX7" fmla="*/ 0 w 1235273"/>
              <a:gd name="connsiteY7" fmla="*/ 809677 h 899641"/>
              <a:gd name="connsiteX8" fmla="*/ 0 w 1235273"/>
              <a:gd name="connsiteY8" fmla="*/ 89964 h 89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5273" h="899641">
                <a:moveTo>
                  <a:pt x="0" y="89964"/>
                </a:moveTo>
                <a:cubicBezTo>
                  <a:pt x="0" y="40278"/>
                  <a:pt x="40278" y="0"/>
                  <a:pt x="89964" y="0"/>
                </a:cubicBezTo>
                <a:lnTo>
                  <a:pt x="1145309" y="0"/>
                </a:lnTo>
                <a:cubicBezTo>
                  <a:pt x="1194995" y="0"/>
                  <a:pt x="1235273" y="40278"/>
                  <a:pt x="1235273" y="89964"/>
                </a:cubicBezTo>
                <a:lnTo>
                  <a:pt x="1235273" y="809677"/>
                </a:lnTo>
                <a:cubicBezTo>
                  <a:pt x="1235273" y="859363"/>
                  <a:pt x="1194995" y="899641"/>
                  <a:pt x="1145309" y="899641"/>
                </a:cubicBezTo>
                <a:lnTo>
                  <a:pt x="89964" y="899641"/>
                </a:lnTo>
                <a:cubicBezTo>
                  <a:pt x="40278" y="899641"/>
                  <a:pt x="0" y="859363"/>
                  <a:pt x="0" y="809677"/>
                </a:cubicBezTo>
                <a:lnTo>
                  <a:pt x="0" y="89964"/>
                </a:lnTo>
                <a:close/>
              </a:path>
            </a:pathLst>
          </a:custGeom>
          <a:solidFill>
            <a:srgbClr val="E8693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500" tIns="83500" rIns="83500" bIns="8350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latin typeface="黑体" panose="02010609060101010101" pitchFamily="49" charset="-122"/>
                <a:ea typeface="黑体" panose="02010609060101010101" pitchFamily="49" charset="-122"/>
              </a:rPr>
              <a:t>中国教育监测与评价指标体系</a:t>
            </a:r>
          </a:p>
        </p:txBody>
      </p:sp>
      <p:sp>
        <p:nvSpPr>
          <p:cNvPr id="54" name="文本框 53">
            <a:extLst>
              <a:ext uri="{FF2B5EF4-FFF2-40B4-BE49-F238E27FC236}">
                <a16:creationId xmlns:a16="http://schemas.microsoft.com/office/drawing/2014/main" id="{13D82EA7-18E6-4079-BE55-C4229E06A30E}"/>
              </a:ext>
            </a:extLst>
          </p:cNvPr>
          <p:cNvSpPr txBox="1"/>
          <p:nvPr/>
        </p:nvSpPr>
        <p:spPr>
          <a:xfrm>
            <a:off x="11126954" y="2691518"/>
            <a:ext cx="477037" cy="2554545"/>
          </a:xfrm>
          <a:prstGeom prst="rect">
            <a:avLst/>
          </a:prstGeom>
          <a:solidFill>
            <a:schemeClr val="bg1"/>
          </a:solidFill>
        </p:spPr>
        <p:txBody>
          <a:bodyPr wrap="square" rtlCol="0">
            <a:spAutoFit/>
          </a:bodyPr>
          <a:lstStyle/>
          <a:p>
            <a:r>
              <a:rPr lang="zh-CN" altLang="en-US" sz="2000" b="1" dirty="0">
                <a:solidFill>
                  <a:srgbClr val="4472C4"/>
                </a:solidFill>
                <a:latin typeface="黑体" panose="02010609060101010101" pitchFamily="49" charset="-122"/>
                <a:ea typeface="黑体" panose="02010609060101010101" pitchFamily="49" charset="-122"/>
              </a:rPr>
              <a:t>教育统计管理规定</a:t>
            </a:r>
          </a:p>
        </p:txBody>
      </p:sp>
      <p:grpSp>
        <p:nvGrpSpPr>
          <p:cNvPr id="9" name="组合 8">
            <a:extLst>
              <a:ext uri="{FF2B5EF4-FFF2-40B4-BE49-F238E27FC236}">
                <a16:creationId xmlns:a16="http://schemas.microsoft.com/office/drawing/2014/main" id="{D236AF97-F0E1-4DAF-A1BF-3A834748730C}"/>
              </a:ext>
            </a:extLst>
          </p:cNvPr>
          <p:cNvGrpSpPr/>
          <p:nvPr/>
        </p:nvGrpSpPr>
        <p:grpSpPr>
          <a:xfrm>
            <a:off x="3530802" y="2775670"/>
            <a:ext cx="3335662" cy="320740"/>
            <a:chOff x="4514028" y="2775670"/>
            <a:chExt cx="3335662" cy="320740"/>
          </a:xfrm>
        </p:grpSpPr>
        <p:sp>
          <p:nvSpPr>
            <p:cNvPr id="33" name="任意多边形: 形状 32">
              <a:extLst>
                <a:ext uri="{FF2B5EF4-FFF2-40B4-BE49-F238E27FC236}">
                  <a16:creationId xmlns:a16="http://schemas.microsoft.com/office/drawing/2014/main" id="{7615A913-4A85-44ED-822B-FC5542F66D5A}"/>
                </a:ext>
              </a:extLst>
            </p:cNvPr>
            <p:cNvSpPr/>
            <p:nvPr/>
          </p:nvSpPr>
          <p:spPr>
            <a:xfrm>
              <a:off x="4514028" y="2775671"/>
              <a:ext cx="1623527" cy="320739"/>
            </a:xfrm>
            <a:custGeom>
              <a:avLst/>
              <a:gdLst/>
              <a:ahLst/>
              <a:cxnLst/>
              <a:rect l="0" t="0" r="0" b="0"/>
              <a:pathLst>
                <a:path>
                  <a:moveTo>
                    <a:pt x="1666476" y="0"/>
                  </a:moveTo>
                  <a:lnTo>
                    <a:pt x="1666476" y="164703"/>
                  </a:lnTo>
                  <a:lnTo>
                    <a:pt x="0" y="164703"/>
                  </a:lnTo>
                  <a:lnTo>
                    <a:pt x="0" y="329406"/>
                  </a:lnTo>
                </a:path>
              </a:pathLst>
            </a:custGeom>
            <a:noFill/>
            <a:ln w="19050">
              <a:solidFill>
                <a:schemeClr val="bg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5" name="任意多边形: 形状 54">
              <a:extLst>
                <a:ext uri="{FF2B5EF4-FFF2-40B4-BE49-F238E27FC236}">
                  <a16:creationId xmlns:a16="http://schemas.microsoft.com/office/drawing/2014/main" id="{1C01DDD1-1BC1-4ABD-9106-F1918E55A88B}"/>
                </a:ext>
              </a:extLst>
            </p:cNvPr>
            <p:cNvSpPr/>
            <p:nvPr/>
          </p:nvSpPr>
          <p:spPr>
            <a:xfrm flipH="1">
              <a:off x="6226163" y="2775670"/>
              <a:ext cx="1623527" cy="320739"/>
            </a:xfrm>
            <a:custGeom>
              <a:avLst/>
              <a:gdLst/>
              <a:ahLst/>
              <a:cxnLst/>
              <a:rect l="0" t="0" r="0" b="0"/>
              <a:pathLst>
                <a:path>
                  <a:moveTo>
                    <a:pt x="1666476" y="0"/>
                  </a:moveTo>
                  <a:lnTo>
                    <a:pt x="1666476" y="164703"/>
                  </a:lnTo>
                  <a:lnTo>
                    <a:pt x="0" y="164703"/>
                  </a:lnTo>
                  <a:lnTo>
                    <a:pt x="0" y="329406"/>
                  </a:lnTo>
                </a:path>
              </a:pathLst>
            </a:custGeom>
            <a:noFill/>
            <a:ln w="19050">
              <a:solidFill>
                <a:schemeClr val="bg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grpSp>
        <p:nvGrpSpPr>
          <p:cNvPr id="10" name="组合 9">
            <a:extLst>
              <a:ext uri="{FF2B5EF4-FFF2-40B4-BE49-F238E27FC236}">
                <a16:creationId xmlns:a16="http://schemas.microsoft.com/office/drawing/2014/main" id="{AECDF434-77C2-4C16-B6BE-222DE8545841}"/>
              </a:ext>
            </a:extLst>
          </p:cNvPr>
          <p:cNvGrpSpPr/>
          <p:nvPr/>
        </p:nvGrpSpPr>
        <p:grpSpPr>
          <a:xfrm>
            <a:off x="5097179" y="1653085"/>
            <a:ext cx="4750557" cy="321202"/>
            <a:chOff x="6080405" y="1653085"/>
            <a:chExt cx="4750557" cy="321202"/>
          </a:xfrm>
        </p:grpSpPr>
        <p:grpSp>
          <p:nvGrpSpPr>
            <p:cNvPr id="8" name="组合 7">
              <a:extLst>
                <a:ext uri="{FF2B5EF4-FFF2-40B4-BE49-F238E27FC236}">
                  <a16:creationId xmlns:a16="http://schemas.microsoft.com/office/drawing/2014/main" id="{9810F1C0-2E16-4213-866B-C549C1137A38}"/>
                </a:ext>
              </a:extLst>
            </p:cNvPr>
            <p:cNvGrpSpPr/>
            <p:nvPr/>
          </p:nvGrpSpPr>
          <p:grpSpPr>
            <a:xfrm>
              <a:off x="6080405" y="1653548"/>
              <a:ext cx="4750557" cy="320739"/>
              <a:chOff x="6080405" y="1653085"/>
              <a:chExt cx="4750557" cy="320739"/>
            </a:xfrm>
          </p:grpSpPr>
          <p:sp>
            <p:nvSpPr>
              <p:cNvPr id="26" name="任意多边形: 形状 25">
                <a:extLst>
                  <a:ext uri="{FF2B5EF4-FFF2-40B4-BE49-F238E27FC236}">
                    <a16:creationId xmlns:a16="http://schemas.microsoft.com/office/drawing/2014/main" id="{A6C2FFFD-76B0-4218-ADCC-F7E8DD56FBDB}"/>
                  </a:ext>
                </a:extLst>
              </p:cNvPr>
              <p:cNvSpPr/>
              <p:nvPr/>
            </p:nvSpPr>
            <p:spPr>
              <a:xfrm>
                <a:off x="6080405" y="1653085"/>
                <a:ext cx="2346703" cy="320739"/>
              </a:xfrm>
              <a:custGeom>
                <a:avLst/>
                <a:gdLst/>
                <a:ahLst/>
                <a:cxnLst/>
                <a:rect l="0" t="0" r="0" b="0"/>
                <a:pathLst>
                  <a:path>
                    <a:moveTo>
                      <a:pt x="2408783" y="0"/>
                    </a:moveTo>
                    <a:lnTo>
                      <a:pt x="2408783" y="164703"/>
                    </a:lnTo>
                    <a:lnTo>
                      <a:pt x="0" y="164703"/>
                    </a:lnTo>
                    <a:lnTo>
                      <a:pt x="0" y="329406"/>
                    </a:lnTo>
                  </a:path>
                </a:pathLst>
              </a:custGeom>
              <a:noFill/>
              <a:ln w="19050">
                <a:solidFill>
                  <a:schemeClr val="bg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0" name="任意多边形: 形状 49">
                <a:extLst>
                  <a:ext uri="{FF2B5EF4-FFF2-40B4-BE49-F238E27FC236}">
                    <a16:creationId xmlns:a16="http://schemas.microsoft.com/office/drawing/2014/main" id="{D9572C41-602B-46FF-A05F-DF9B45B90D4E}"/>
                  </a:ext>
                </a:extLst>
              </p:cNvPr>
              <p:cNvSpPr/>
              <p:nvPr/>
            </p:nvSpPr>
            <p:spPr>
              <a:xfrm>
                <a:off x="8484259" y="1653085"/>
                <a:ext cx="2346703" cy="320739"/>
              </a:xfrm>
              <a:custGeom>
                <a:avLst/>
                <a:gdLst/>
                <a:ahLst/>
                <a:cxnLst/>
                <a:rect l="0" t="0" r="0" b="0"/>
                <a:pathLst>
                  <a:path>
                    <a:moveTo>
                      <a:pt x="0" y="0"/>
                    </a:moveTo>
                    <a:lnTo>
                      <a:pt x="0" y="164703"/>
                    </a:lnTo>
                    <a:lnTo>
                      <a:pt x="2408783" y="164703"/>
                    </a:lnTo>
                    <a:lnTo>
                      <a:pt x="2408783" y="329406"/>
                    </a:lnTo>
                  </a:path>
                </a:pathLst>
              </a:custGeom>
              <a:noFill/>
              <a:ln w="19050">
                <a:solidFill>
                  <a:schemeClr val="bg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dirty="0"/>
              </a:p>
            </p:txBody>
          </p:sp>
        </p:grpSp>
        <p:sp>
          <p:nvSpPr>
            <p:cNvPr id="56" name="任意多边形: 形状 55">
              <a:extLst>
                <a:ext uri="{FF2B5EF4-FFF2-40B4-BE49-F238E27FC236}">
                  <a16:creationId xmlns:a16="http://schemas.microsoft.com/office/drawing/2014/main" id="{3BECA632-A224-49FE-888A-3FCB19B3BC9C}"/>
                </a:ext>
              </a:extLst>
            </p:cNvPr>
            <p:cNvSpPr/>
            <p:nvPr/>
          </p:nvSpPr>
          <p:spPr>
            <a:xfrm>
              <a:off x="8484259" y="1653085"/>
              <a:ext cx="782234" cy="320739"/>
            </a:xfrm>
            <a:custGeom>
              <a:avLst/>
              <a:gdLst/>
              <a:ahLst/>
              <a:cxnLst/>
              <a:rect l="0" t="0" r="0" b="0"/>
              <a:pathLst>
                <a:path>
                  <a:moveTo>
                    <a:pt x="0" y="0"/>
                  </a:moveTo>
                  <a:lnTo>
                    <a:pt x="0" y="164703"/>
                  </a:lnTo>
                  <a:lnTo>
                    <a:pt x="802927" y="164703"/>
                  </a:lnTo>
                  <a:lnTo>
                    <a:pt x="802927" y="329406"/>
                  </a:lnTo>
                </a:path>
              </a:pathLst>
            </a:custGeom>
            <a:noFill/>
            <a:ln w="19050">
              <a:solidFill>
                <a:schemeClr val="bg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cxnSp>
        <p:nvCxnSpPr>
          <p:cNvPr id="12" name="直接连接符 11">
            <a:extLst>
              <a:ext uri="{FF2B5EF4-FFF2-40B4-BE49-F238E27FC236}">
                <a16:creationId xmlns:a16="http://schemas.microsoft.com/office/drawing/2014/main" id="{EFCFD370-174F-4860-82D5-69A1DD6D3F44}"/>
              </a:ext>
            </a:extLst>
          </p:cNvPr>
          <p:cNvCxnSpPr/>
          <p:nvPr/>
        </p:nvCxnSpPr>
        <p:spPr>
          <a:xfrm flipV="1">
            <a:off x="6718799" y="1819275"/>
            <a:ext cx="0" cy="15454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715A76C-C44D-476D-80F9-0FE0F49F6B28}"/>
              </a:ext>
            </a:extLst>
          </p:cNvPr>
          <p:cNvCxnSpPr/>
          <p:nvPr/>
        </p:nvCxnSpPr>
        <p:spPr>
          <a:xfrm>
            <a:off x="9891548" y="2775670"/>
            <a:ext cx="0" cy="266649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圆角 5">
            <a:extLst>
              <a:ext uri="{FF2B5EF4-FFF2-40B4-BE49-F238E27FC236}">
                <a16:creationId xmlns:a16="http://schemas.microsoft.com/office/drawing/2014/main" id="{D5BDBD2C-4C1E-4304-9AD8-E514687E98F7}"/>
              </a:ext>
            </a:extLst>
          </p:cNvPr>
          <p:cNvSpPr/>
          <p:nvPr/>
        </p:nvSpPr>
        <p:spPr>
          <a:xfrm>
            <a:off x="566057" y="7649029"/>
            <a:ext cx="11075082" cy="11371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第二条　本法适用于各级人民政府、县级以上人民政府统计机构和有关部门组织实施的统计活动。</a:t>
            </a:r>
          </a:p>
          <a:p>
            <a:endParaRPr lang="en-US" altLang="zh-CN" dirty="0"/>
          </a:p>
          <a:p>
            <a:r>
              <a:rPr lang="zh-CN" altLang="en-US" dirty="0"/>
              <a:t>统计的基本任务是对经济社会发展情况进行统计调查、统计分析，提供统计资料和统计咨询意见，实行统计监督。</a:t>
            </a:r>
          </a:p>
        </p:txBody>
      </p:sp>
      <p:sp>
        <p:nvSpPr>
          <p:cNvPr id="46" name="矩形: 圆角 45">
            <a:extLst>
              <a:ext uri="{FF2B5EF4-FFF2-40B4-BE49-F238E27FC236}">
                <a16:creationId xmlns:a16="http://schemas.microsoft.com/office/drawing/2014/main" id="{0A9C4008-E1B4-4EA5-84D8-487F5C66BEEF}"/>
              </a:ext>
            </a:extLst>
          </p:cNvPr>
          <p:cNvSpPr/>
          <p:nvPr/>
        </p:nvSpPr>
        <p:spPr>
          <a:xfrm>
            <a:off x="586054" y="8101497"/>
            <a:ext cx="11017937" cy="2427193"/>
          </a:xfrm>
          <a:prstGeom prst="roundRect">
            <a:avLst/>
          </a:prstGeom>
          <a:solidFill>
            <a:srgbClr val="AE5F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t>第十一条　统计调查项目包括国家统计调查项目、部门统计调查项目和地方统计调查项目。</a:t>
            </a:r>
            <a:endParaRPr lang="en-US" altLang="zh-CN" sz="2000" dirty="0"/>
          </a:p>
          <a:p>
            <a:endParaRPr lang="zh-CN" altLang="en-US" sz="2000" dirty="0"/>
          </a:p>
          <a:p>
            <a:pPr indent="457200"/>
            <a:r>
              <a:rPr lang="zh-CN" altLang="en-US" sz="2000" dirty="0"/>
              <a:t>国家统计调查项目是指全国性基本情况的统计调查项目。部门统计调查项目是指国务院有关部门的专业性统计调查项目。地方统计调查项目是指县级以上地方人民政府及其部门的地方性统计调查项目。</a:t>
            </a:r>
          </a:p>
          <a:p>
            <a:pPr indent="457200"/>
            <a:r>
              <a:rPr lang="zh-CN" altLang="en-US" sz="2000" dirty="0"/>
              <a:t>国家统计调查项目、部门统计调查项目、地方统计调</a:t>
            </a:r>
          </a:p>
          <a:p>
            <a:r>
              <a:rPr lang="zh-CN" altLang="en-US" sz="2000" dirty="0"/>
              <a:t>查项目应当明确分工，互相衔接，不得重复。</a:t>
            </a:r>
          </a:p>
        </p:txBody>
      </p:sp>
      <p:sp>
        <p:nvSpPr>
          <p:cNvPr id="48" name="矩形: 圆角 47">
            <a:extLst>
              <a:ext uri="{FF2B5EF4-FFF2-40B4-BE49-F238E27FC236}">
                <a16:creationId xmlns:a16="http://schemas.microsoft.com/office/drawing/2014/main" id="{D586E30A-A234-4C75-BCF0-FF608494B8C4}"/>
              </a:ext>
            </a:extLst>
          </p:cNvPr>
          <p:cNvSpPr/>
          <p:nvPr/>
        </p:nvSpPr>
        <p:spPr>
          <a:xfrm>
            <a:off x="580379" y="9235679"/>
            <a:ext cx="11151280" cy="1137140"/>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第三条　本办法所称的统计调查项目，是指国务院有关部门通过调查表格、问卷、行政记录、大数据以及其他方式搜集整理统计资料，用于政府管理和公共服务的各类统计调查项目。</a:t>
            </a:r>
          </a:p>
        </p:txBody>
      </p:sp>
      <p:sp>
        <p:nvSpPr>
          <p:cNvPr id="52" name="矩形: 圆角 51">
            <a:extLst>
              <a:ext uri="{FF2B5EF4-FFF2-40B4-BE49-F238E27FC236}">
                <a16:creationId xmlns:a16="http://schemas.microsoft.com/office/drawing/2014/main" id="{1D757B3A-2811-4779-9A87-B31B06EF74E6}"/>
              </a:ext>
            </a:extLst>
          </p:cNvPr>
          <p:cNvSpPr/>
          <p:nvPr/>
        </p:nvSpPr>
        <p:spPr>
          <a:xfrm>
            <a:off x="570290" y="8442093"/>
            <a:ext cx="11151280" cy="1972392"/>
          </a:xfrm>
          <a:prstGeom prst="roundRect">
            <a:avLst/>
          </a:prstGeom>
          <a:solidFill>
            <a:srgbClr val="E86936">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第九条　制定部门统计调查项目，应当同时制定该项目的统计调查制度。</a:t>
            </a:r>
          </a:p>
          <a:p>
            <a:r>
              <a:rPr lang="zh-CN" altLang="en-US" dirty="0"/>
              <a:t>　　统计调查制度内容包括总说明、报表目录、调查表式、分类目录、指标解释、指标间逻辑关系，采用抽样调查方法的还应当包括抽样方案。</a:t>
            </a:r>
          </a:p>
          <a:p>
            <a:r>
              <a:rPr lang="zh-CN" altLang="en-US" dirty="0"/>
              <a:t>　　统计调查制度总说明应当对调查目的、调查对象、统计范围、调查内容、调查频率、调查时间、调查方法、组织实施方式、质量控制、报送要求、信息共享、资料公布等作出规定。</a:t>
            </a:r>
          </a:p>
          <a:p>
            <a:r>
              <a:rPr lang="zh-CN" altLang="en-US" dirty="0"/>
              <a:t>　　面向单位的部门统计调查，其统计调查对象应当取自国家基本单位名录库或者部门基本单位名录库。</a:t>
            </a:r>
          </a:p>
        </p:txBody>
      </p:sp>
    </p:spTree>
    <p:extLst>
      <p:ext uri="{BB962C8B-B14F-4D97-AF65-F5344CB8AC3E}">
        <p14:creationId xmlns:p14="http://schemas.microsoft.com/office/powerpoint/2010/main" val="37691447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64" presetClass="path" presetSubtype="0" accel="50000" decel="50000" fill="hold" grpId="0" nodeType="clickEffect">
                                  <p:stCondLst>
                                    <p:cond delay="0"/>
                                  </p:stCondLst>
                                  <p:childTnLst>
                                    <p:animMotion origin="layout" path="M -1.04167E-6 1.85185E-6 L -1.04167E-6 -0.64283 " pathEditMode="relative" rAng="0" ptsTypes="AA">
                                      <p:cBhvr>
                                        <p:cTn id="31" dur="2000" fill="hold"/>
                                        <p:tgtEl>
                                          <p:spTgt spid="6"/>
                                        </p:tgtEl>
                                        <p:attrNameLst>
                                          <p:attrName>ppt_x</p:attrName>
                                          <p:attrName>ppt_y</p:attrName>
                                        </p:attrNameLst>
                                      </p:cBhvr>
                                      <p:rCtr x="0" y="-32153"/>
                                    </p:animMotion>
                                  </p:childTnLst>
                                </p:cTn>
                              </p:par>
                            </p:childTnLst>
                          </p:cTn>
                        </p:par>
                      </p:childTnLst>
                    </p:cTn>
                  </p:par>
                  <p:par>
                    <p:cTn id="32" fill="hold">
                      <p:stCondLst>
                        <p:cond delay="indefinite"/>
                      </p:stCondLst>
                      <p:childTnLst>
                        <p:par>
                          <p:cTn id="33" fill="hold">
                            <p:stCondLst>
                              <p:cond delay="0"/>
                            </p:stCondLst>
                            <p:childTnLst>
                              <p:par>
                                <p:cTn id="34" presetID="42" presetClass="path" presetSubtype="0" accel="50000" decel="50000" fill="hold" grpId="1" nodeType="clickEffect">
                                  <p:stCondLst>
                                    <p:cond delay="0"/>
                                  </p:stCondLst>
                                  <p:childTnLst>
                                    <p:animMotion origin="layout" path="M -1.04167E-6 -0.64283 L -1.04167E-6 1.85185E-6 " pathEditMode="relative" rAng="0" ptsTypes="AA">
                                      <p:cBhvr>
                                        <p:cTn id="35" dur="2000" fill="hold"/>
                                        <p:tgtEl>
                                          <p:spTgt spid="6"/>
                                        </p:tgtEl>
                                        <p:attrNameLst>
                                          <p:attrName>ppt_x</p:attrName>
                                          <p:attrName>ppt_y</p:attrName>
                                        </p:attrNameLst>
                                      </p:cBhvr>
                                      <p:rCtr x="0" y="32130"/>
                                    </p:animMotion>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1000"/>
                                        <p:tgtEl>
                                          <p:spTgt spid="4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64" presetClass="path" presetSubtype="0" accel="50000" decel="50000" fill="hold" grpId="0" nodeType="clickEffect">
                                  <p:stCondLst>
                                    <p:cond delay="0"/>
                                  </p:stCondLst>
                                  <p:childTnLst>
                                    <p:animMotion origin="layout" path="M 2.08333E-7 -1.85185E-6 L 2.08333E-7 -0.64282 " pathEditMode="relative" rAng="0" ptsTypes="AA">
                                      <p:cBhvr>
                                        <p:cTn id="53" dur="2000" fill="hold"/>
                                        <p:tgtEl>
                                          <p:spTgt spid="46"/>
                                        </p:tgtEl>
                                        <p:attrNameLst>
                                          <p:attrName>ppt_x</p:attrName>
                                          <p:attrName>ppt_y</p:attrName>
                                        </p:attrNameLst>
                                      </p:cBhvr>
                                      <p:rCtr x="0" y="-32153"/>
                                    </p:animMotion>
                                  </p:childTnLst>
                                </p:cTn>
                              </p:par>
                            </p:childTnLst>
                          </p:cTn>
                        </p:par>
                      </p:childTnLst>
                    </p:cTn>
                  </p:par>
                  <p:par>
                    <p:cTn id="54" fill="hold">
                      <p:stCondLst>
                        <p:cond delay="indefinite"/>
                      </p:stCondLst>
                      <p:childTnLst>
                        <p:par>
                          <p:cTn id="55" fill="hold">
                            <p:stCondLst>
                              <p:cond delay="0"/>
                            </p:stCondLst>
                            <p:childTnLst>
                              <p:par>
                                <p:cTn id="56" presetID="42" presetClass="path" presetSubtype="0" accel="50000" decel="50000" fill="hold" grpId="1" nodeType="clickEffect">
                                  <p:stCondLst>
                                    <p:cond delay="0"/>
                                  </p:stCondLst>
                                  <p:childTnLst>
                                    <p:animMotion origin="layout" path="M 2.08333E-7 -0.64282 L 2.08333E-7 -1.85185E-6 " pathEditMode="relative" rAng="0" ptsTypes="AA">
                                      <p:cBhvr>
                                        <p:cTn id="57" dur="2000" fill="hold"/>
                                        <p:tgtEl>
                                          <p:spTgt spid="46"/>
                                        </p:tgtEl>
                                        <p:attrNameLst>
                                          <p:attrName>ppt_x</p:attrName>
                                          <p:attrName>ppt_y</p:attrName>
                                        </p:attrNameLst>
                                      </p:cBhvr>
                                      <p:rCtr x="0" y="32130"/>
                                    </p:animMotion>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1000"/>
                                        <p:tgtEl>
                                          <p:spTgt spid="39"/>
                                        </p:tgtEl>
                                      </p:cBhvr>
                                    </p:animEffect>
                                  </p:childTnLst>
                                </p:cTn>
                              </p:par>
                            </p:childTnLst>
                          </p:cTn>
                        </p:par>
                      </p:childTnLst>
                    </p:cTn>
                  </p:par>
                  <p:par>
                    <p:cTn id="66" fill="hold">
                      <p:stCondLst>
                        <p:cond delay="indefinite"/>
                      </p:stCondLst>
                      <p:childTnLst>
                        <p:par>
                          <p:cTn id="67" fill="hold">
                            <p:stCondLst>
                              <p:cond delay="0"/>
                            </p:stCondLst>
                            <p:childTnLst>
                              <p:par>
                                <p:cTn id="68" presetID="64" presetClass="path" presetSubtype="0" accel="50000" decel="50000" fill="hold" grpId="0" nodeType="clickEffect">
                                  <p:stCondLst>
                                    <p:cond delay="0"/>
                                  </p:stCondLst>
                                  <p:childTnLst>
                                    <p:animMotion origin="layout" path="M 2.08333E-6 3.7037E-7 L 2.08333E-6 -0.90347 " pathEditMode="relative" rAng="0" ptsTypes="AA">
                                      <p:cBhvr>
                                        <p:cTn id="69" dur="2000" fill="hold"/>
                                        <p:tgtEl>
                                          <p:spTgt spid="48"/>
                                        </p:tgtEl>
                                        <p:attrNameLst>
                                          <p:attrName>ppt_x</p:attrName>
                                          <p:attrName>ppt_y</p:attrName>
                                        </p:attrNameLst>
                                      </p:cBhvr>
                                      <p:rCtr x="0" y="-45185"/>
                                    </p:animMotion>
                                  </p:childTnLst>
                                </p:cTn>
                              </p:par>
                            </p:childTnLst>
                          </p:cTn>
                        </p:par>
                      </p:childTnLst>
                    </p:cTn>
                  </p:par>
                  <p:par>
                    <p:cTn id="70" fill="hold">
                      <p:stCondLst>
                        <p:cond delay="indefinite"/>
                      </p:stCondLst>
                      <p:childTnLst>
                        <p:par>
                          <p:cTn id="71" fill="hold">
                            <p:stCondLst>
                              <p:cond delay="0"/>
                            </p:stCondLst>
                            <p:childTnLst>
                              <p:par>
                                <p:cTn id="72" presetID="42" presetClass="path" presetSubtype="0" accel="50000" decel="50000" fill="hold" grpId="1" nodeType="clickEffect">
                                  <p:stCondLst>
                                    <p:cond delay="0"/>
                                  </p:stCondLst>
                                  <p:childTnLst>
                                    <p:animMotion origin="layout" path="M 2.08333E-6 -0.90347 L 2.08333E-6 3.7037E-7 " pathEditMode="relative" rAng="0" ptsTypes="AA">
                                      <p:cBhvr>
                                        <p:cTn id="73" dur="2000" fill="hold"/>
                                        <p:tgtEl>
                                          <p:spTgt spid="48"/>
                                        </p:tgtEl>
                                        <p:attrNameLst>
                                          <p:attrName>ppt_x</p:attrName>
                                          <p:attrName>ppt_y</p:attrName>
                                        </p:attrNameLst>
                                      </p:cBhvr>
                                      <p:rCtr x="0" y="45162"/>
                                    </p:animMotion>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fade">
                                      <p:cBhvr>
                                        <p:cTn id="81" dur="500"/>
                                        <p:tgtEl>
                                          <p:spTgt spid="41"/>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500"/>
                                        <p:tgtEl>
                                          <p:spTgt spid="43"/>
                                        </p:tgtEl>
                                      </p:cBhvr>
                                    </p:animEffect>
                                  </p:childTnLst>
                                </p:cTn>
                              </p:par>
                            </p:childTnLst>
                          </p:cTn>
                        </p:par>
                      </p:childTnLst>
                    </p:cTn>
                  </p:par>
                  <p:par>
                    <p:cTn id="85" fill="hold">
                      <p:stCondLst>
                        <p:cond delay="indefinite"/>
                      </p:stCondLst>
                      <p:childTnLst>
                        <p:par>
                          <p:cTn id="86" fill="hold">
                            <p:stCondLst>
                              <p:cond delay="0"/>
                            </p:stCondLst>
                            <p:childTnLst>
                              <p:par>
                                <p:cTn id="87" presetID="64" presetClass="path" presetSubtype="0" accel="50000" decel="50000" fill="hold" grpId="0" nodeType="clickEffect">
                                  <p:stCondLst>
                                    <p:cond delay="0"/>
                                  </p:stCondLst>
                                  <p:childTnLst>
                                    <p:animMotion origin="layout" path="M 3.54167E-6 1.48148E-6 L 3.54167E-6 -0.90347 " pathEditMode="relative" rAng="0" ptsTypes="AA">
                                      <p:cBhvr>
                                        <p:cTn id="88" dur="2000" fill="hold"/>
                                        <p:tgtEl>
                                          <p:spTgt spid="52"/>
                                        </p:tgtEl>
                                        <p:attrNameLst>
                                          <p:attrName>ppt_x</p:attrName>
                                          <p:attrName>ppt_y</p:attrName>
                                        </p:attrNameLst>
                                      </p:cBhvr>
                                      <p:rCtr x="0" y="-45185"/>
                                    </p:animMotion>
                                  </p:childTnLst>
                                </p:cTn>
                              </p:par>
                            </p:childTnLst>
                          </p:cTn>
                        </p:par>
                      </p:childTnLst>
                    </p:cTn>
                  </p:par>
                  <p:par>
                    <p:cTn id="89" fill="hold">
                      <p:stCondLst>
                        <p:cond delay="indefinite"/>
                      </p:stCondLst>
                      <p:childTnLst>
                        <p:par>
                          <p:cTn id="90" fill="hold">
                            <p:stCondLst>
                              <p:cond delay="0"/>
                            </p:stCondLst>
                            <p:childTnLst>
                              <p:par>
                                <p:cTn id="91" presetID="42" presetClass="path" presetSubtype="0" accel="50000" decel="50000" fill="hold" grpId="1" nodeType="clickEffect">
                                  <p:stCondLst>
                                    <p:cond delay="0"/>
                                  </p:stCondLst>
                                  <p:childTnLst>
                                    <p:animMotion origin="layout" path="M 3.54167E-6 -0.90347 L 3.54167E-6 1.48148E-6 " pathEditMode="relative" rAng="0" ptsTypes="AA">
                                      <p:cBhvr>
                                        <p:cTn id="92" dur="2000" fill="hold"/>
                                        <p:tgtEl>
                                          <p:spTgt spid="52"/>
                                        </p:tgtEl>
                                        <p:attrNameLst>
                                          <p:attrName>ppt_x</p:attrName>
                                          <p:attrName>ppt_y</p:attrName>
                                        </p:attrNameLst>
                                      </p:cBhvr>
                                      <p:rCtr x="0" y="45162"/>
                                    </p:animMotion>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500"/>
                                        <p:tgtEl>
                                          <p:spTgt spid="53"/>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2" grpId="0" animBg="1"/>
      <p:bldP spid="34" grpId="0" animBg="1"/>
      <p:bldP spid="36" grpId="0" animBg="1"/>
      <p:bldP spid="39" grpId="0" animBg="1"/>
      <p:bldP spid="41" grpId="0" animBg="1"/>
      <p:bldP spid="43" grpId="0" animBg="1"/>
      <p:bldP spid="45" grpId="0" animBg="1"/>
      <p:bldP spid="47" grpId="0" animBg="1"/>
      <p:bldP spid="49" grpId="0" animBg="1"/>
      <p:bldP spid="51" grpId="0" animBg="1"/>
      <p:bldP spid="53" grpId="0" animBg="1"/>
      <p:bldP spid="54" grpId="0" animBg="1"/>
      <p:bldP spid="6" grpId="0" animBg="1"/>
      <p:bldP spid="6" grpId="1" animBg="1"/>
      <p:bldP spid="46" grpId="0" animBg="1"/>
      <p:bldP spid="46" grpId="1" animBg="1"/>
      <p:bldP spid="48" grpId="0" animBg="1"/>
      <p:bldP spid="48" grpId="1" animBg="1"/>
      <p:bldP spid="52" grpId="0" animBg="1"/>
      <p:bldP spid="52"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4</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特殊教育学校增加学前教育阶段</a:t>
            </a:r>
          </a:p>
        </p:txBody>
      </p:sp>
      <p:sp>
        <p:nvSpPr>
          <p:cNvPr id="17" name="文本框 16">
            <a:extLst>
              <a:ext uri="{FF2B5EF4-FFF2-40B4-BE49-F238E27FC236}">
                <a16:creationId xmlns:a16="http://schemas.microsoft.com/office/drawing/2014/main" id="{A2F6C635-CEDE-4431-8BDA-CF81AF686540}"/>
              </a:ext>
            </a:extLst>
          </p:cNvPr>
          <p:cNvSpPr txBox="1"/>
          <p:nvPr/>
        </p:nvSpPr>
        <p:spPr>
          <a:xfrm>
            <a:off x="550861" y="1672184"/>
            <a:ext cx="11090276" cy="728982"/>
          </a:xfrm>
          <a:prstGeom prst="rect">
            <a:avLst/>
          </a:prstGeom>
          <a:noFill/>
        </p:spPr>
        <p:txBody>
          <a:bodyPr wrap="square" rtlCol="0">
            <a:spAutoFit/>
          </a:bodyPr>
          <a:lstStyle/>
          <a:p>
            <a:pPr marL="0" lvl="1" indent="-285750">
              <a:lnSpc>
                <a:spcPct val="12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基础基</a:t>
            </a:r>
            <a:r>
              <a:rPr lang="en-US" altLang="zh-CN" b="1" dirty="0">
                <a:solidFill>
                  <a:srgbClr val="C00000"/>
                </a:solidFill>
                <a:latin typeface="微软雅黑" panose="020B0503020204020204" pitchFamily="34" charset="-122"/>
                <a:ea typeface="微软雅黑" panose="020B0503020204020204" pitchFamily="34" charset="-122"/>
              </a:rPr>
              <a:t>214</a:t>
            </a:r>
            <a:r>
              <a:rPr lang="zh-CN" altLang="en-US" b="1" dirty="0">
                <a:solidFill>
                  <a:srgbClr val="C00000"/>
                </a:solidFill>
                <a:latin typeface="微软雅黑" panose="020B0503020204020204" pitchFamily="34" charset="-122"/>
                <a:ea typeface="微软雅黑" panose="020B0503020204020204" pitchFamily="34" charset="-122"/>
              </a:rPr>
              <a:t>特殊教育班数表</a:t>
            </a:r>
            <a:r>
              <a:rPr lang="zh-CN" altLang="en-US" dirty="0">
                <a:latin typeface="微软雅黑" panose="020B0503020204020204" pitchFamily="34" charset="-122"/>
                <a:ea typeface="微软雅黑" panose="020B0503020204020204" pitchFamily="34" charset="-122"/>
              </a:rPr>
              <a:t>增加一列“学前教育阶段”。综表根据基表体例进行修改。</a:t>
            </a:r>
            <a:endParaRPr lang="en-US" altLang="zh-CN" dirty="0">
              <a:solidFill>
                <a:srgbClr val="0F6D9E"/>
              </a:solidFill>
              <a:latin typeface="微软雅黑" panose="020B0503020204020204" pitchFamily="34" charset="-122"/>
              <a:ea typeface="微软雅黑" panose="020B0503020204020204" pitchFamily="34" charset="-122"/>
            </a:endParaRPr>
          </a:p>
        </p:txBody>
      </p:sp>
      <p:graphicFrame>
        <p:nvGraphicFramePr>
          <p:cNvPr id="7" name="表格 6">
            <a:extLst>
              <a:ext uri="{FF2B5EF4-FFF2-40B4-BE49-F238E27FC236}">
                <a16:creationId xmlns:a16="http://schemas.microsoft.com/office/drawing/2014/main" id="{FD6C8F5A-1042-44D6-AAF0-578A9F535076}"/>
              </a:ext>
            </a:extLst>
          </p:cNvPr>
          <p:cNvGraphicFramePr>
            <a:graphicFrameLocks noGrp="1"/>
          </p:cNvGraphicFramePr>
          <p:nvPr>
            <p:extLst>
              <p:ext uri="{D42A27DB-BD31-4B8C-83A1-F6EECF244321}">
                <p14:modId xmlns:p14="http://schemas.microsoft.com/office/powerpoint/2010/main" val="3823712834"/>
              </p:ext>
            </p:extLst>
          </p:nvPr>
        </p:nvGraphicFramePr>
        <p:xfrm>
          <a:off x="574181" y="2443750"/>
          <a:ext cx="10997669" cy="3737785"/>
        </p:xfrm>
        <a:graphic>
          <a:graphicData uri="http://schemas.openxmlformats.org/drawingml/2006/table">
            <a:tbl>
              <a:tblPr>
                <a:tableStyleId>{5940675A-B579-460E-94D1-54222C63F5DA}</a:tableStyleId>
              </a:tblPr>
              <a:tblGrid>
                <a:gridCol w="1295556">
                  <a:extLst>
                    <a:ext uri="{9D8B030D-6E8A-4147-A177-3AD203B41FA5}">
                      <a16:colId xmlns:a16="http://schemas.microsoft.com/office/drawing/2014/main" val="1690750419"/>
                    </a:ext>
                  </a:extLst>
                </a:gridCol>
                <a:gridCol w="304790">
                  <a:extLst>
                    <a:ext uri="{9D8B030D-6E8A-4147-A177-3AD203B41FA5}">
                      <a16:colId xmlns:a16="http://schemas.microsoft.com/office/drawing/2014/main" val="3115115580"/>
                    </a:ext>
                  </a:extLst>
                </a:gridCol>
                <a:gridCol w="380398">
                  <a:extLst>
                    <a:ext uri="{9D8B030D-6E8A-4147-A177-3AD203B41FA5}">
                      <a16:colId xmlns:a16="http://schemas.microsoft.com/office/drawing/2014/main" val="782025747"/>
                    </a:ext>
                  </a:extLst>
                </a:gridCol>
                <a:gridCol w="528462">
                  <a:extLst>
                    <a:ext uri="{9D8B030D-6E8A-4147-A177-3AD203B41FA5}">
                      <a16:colId xmlns:a16="http://schemas.microsoft.com/office/drawing/2014/main" val="1592248971"/>
                    </a:ext>
                  </a:extLst>
                </a:gridCol>
                <a:gridCol w="670225">
                  <a:extLst>
                    <a:ext uri="{9D8B030D-6E8A-4147-A177-3AD203B41FA5}">
                      <a16:colId xmlns:a16="http://schemas.microsoft.com/office/drawing/2014/main" val="723418281"/>
                    </a:ext>
                  </a:extLst>
                </a:gridCol>
                <a:gridCol w="670225">
                  <a:extLst>
                    <a:ext uri="{9D8B030D-6E8A-4147-A177-3AD203B41FA5}">
                      <a16:colId xmlns:a16="http://schemas.microsoft.com/office/drawing/2014/main" val="2336468159"/>
                    </a:ext>
                  </a:extLst>
                </a:gridCol>
                <a:gridCol w="670225">
                  <a:extLst>
                    <a:ext uri="{9D8B030D-6E8A-4147-A177-3AD203B41FA5}">
                      <a16:colId xmlns:a16="http://schemas.microsoft.com/office/drawing/2014/main" val="1692772327"/>
                    </a:ext>
                  </a:extLst>
                </a:gridCol>
                <a:gridCol w="670225">
                  <a:extLst>
                    <a:ext uri="{9D8B030D-6E8A-4147-A177-3AD203B41FA5}">
                      <a16:colId xmlns:a16="http://schemas.microsoft.com/office/drawing/2014/main" val="373682574"/>
                    </a:ext>
                  </a:extLst>
                </a:gridCol>
                <a:gridCol w="670225">
                  <a:extLst>
                    <a:ext uri="{9D8B030D-6E8A-4147-A177-3AD203B41FA5}">
                      <a16:colId xmlns:a16="http://schemas.microsoft.com/office/drawing/2014/main" val="1778113908"/>
                    </a:ext>
                  </a:extLst>
                </a:gridCol>
                <a:gridCol w="670225">
                  <a:extLst>
                    <a:ext uri="{9D8B030D-6E8A-4147-A177-3AD203B41FA5}">
                      <a16:colId xmlns:a16="http://schemas.microsoft.com/office/drawing/2014/main" val="15915002"/>
                    </a:ext>
                  </a:extLst>
                </a:gridCol>
                <a:gridCol w="670225">
                  <a:extLst>
                    <a:ext uri="{9D8B030D-6E8A-4147-A177-3AD203B41FA5}">
                      <a16:colId xmlns:a16="http://schemas.microsoft.com/office/drawing/2014/main" val="1472271514"/>
                    </a:ext>
                  </a:extLst>
                </a:gridCol>
                <a:gridCol w="670225">
                  <a:extLst>
                    <a:ext uri="{9D8B030D-6E8A-4147-A177-3AD203B41FA5}">
                      <a16:colId xmlns:a16="http://schemas.microsoft.com/office/drawing/2014/main" val="2463295441"/>
                    </a:ext>
                  </a:extLst>
                </a:gridCol>
                <a:gridCol w="670225">
                  <a:extLst>
                    <a:ext uri="{9D8B030D-6E8A-4147-A177-3AD203B41FA5}">
                      <a16:colId xmlns:a16="http://schemas.microsoft.com/office/drawing/2014/main" val="1258852239"/>
                    </a:ext>
                  </a:extLst>
                </a:gridCol>
                <a:gridCol w="670225">
                  <a:extLst>
                    <a:ext uri="{9D8B030D-6E8A-4147-A177-3AD203B41FA5}">
                      <a16:colId xmlns:a16="http://schemas.microsoft.com/office/drawing/2014/main" val="907188090"/>
                    </a:ext>
                  </a:extLst>
                </a:gridCol>
                <a:gridCol w="669437">
                  <a:extLst>
                    <a:ext uri="{9D8B030D-6E8A-4147-A177-3AD203B41FA5}">
                      <a16:colId xmlns:a16="http://schemas.microsoft.com/office/drawing/2014/main" val="1871496435"/>
                    </a:ext>
                  </a:extLst>
                </a:gridCol>
                <a:gridCol w="558388">
                  <a:extLst>
                    <a:ext uri="{9D8B030D-6E8A-4147-A177-3AD203B41FA5}">
                      <a16:colId xmlns:a16="http://schemas.microsoft.com/office/drawing/2014/main" val="1096099082"/>
                    </a:ext>
                  </a:extLst>
                </a:gridCol>
                <a:gridCol w="558388">
                  <a:extLst>
                    <a:ext uri="{9D8B030D-6E8A-4147-A177-3AD203B41FA5}">
                      <a16:colId xmlns:a16="http://schemas.microsoft.com/office/drawing/2014/main" val="1203044314"/>
                    </a:ext>
                  </a:extLst>
                </a:gridCol>
              </a:tblGrid>
              <a:tr h="292574">
                <a:tc rowSpan="2">
                  <a:txBody>
                    <a:bodyPr/>
                    <a:lstStyle/>
                    <a:p>
                      <a:pPr algn="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1200" kern="100">
                          <a:effectLst/>
                        </a:rPr>
                        <a:t>编号</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1200" kern="100">
                          <a:effectLst/>
                        </a:rPr>
                        <a:t>合计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1200" kern="100" dirty="0">
                          <a:effectLst/>
                        </a:rPr>
                        <a:t>学前</a:t>
                      </a:r>
                      <a:r>
                        <a:rPr lang="zh-CN" altLang="en-US" sz="1200" kern="100" dirty="0">
                          <a:effectLst/>
                        </a:rPr>
                        <a:t>教育</a:t>
                      </a:r>
                      <a:r>
                        <a:rPr lang="zh-CN" sz="1200" kern="100" dirty="0">
                          <a:effectLst/>
                        </a:rPr>
                        <a:t>阶段</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gridSpan="6">
                  <a:txBody>
                    <a:bodyPr/>
                    <a:lstStyle/>
                    <a:p>
                      <a:pPr algn="ctr">
                        <a:spcAft>
                          <a:spcPts val="0"/>
                        </a:spcAft>
                      </a:pPr>
                      <a:r>
                        <a:rPr lang="zh-CN" sz="1200" kern="100">
                          <a:effectLst/>
                        </a:rPr>
                        <a:t>小学阶段</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a:spcAft>
                          <a:spcPts val="0"/>
                        </a:spcAft>
                      </a:pPr>
                      <a:r>
                        <a:rPr lang="zh-CN" sz="1200" kern="100">
                          <a:effectLst/>
                        </a:rPr>
                        <a:t>初中阶段</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1200" kern="100">
                          <a:effectLst/>
                        </a:rPr>
                        <a:t>高中阶段</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019863104"/>
                  </a:ext>
                </a:extLst>
              </a:tr>
              <a:tr h="60704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200" kern="100" dirty="0">
                          <a:effectLst/>
                        </a:rPr>
                        <a:t>一年级</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二年级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三年级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四年级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五年级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六年级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一年级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二年级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三年级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四年级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一年级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二年级</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三年级及以上</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452723484"/>
                  </a:ext>
                </a:extLst>
              </a:tr>
              <a:tr h="290584">
                <a:tc>
                  <a:txBody>
                    <a:bodyPr/>
                    <a:lstStyle/>
                    <a:p>
                      <a:pPr algn="ctr">
                        <a:spcAft>
                          <a:spcPts val="0"/>
                        </a:spcAft>
                      </a:pPr>
                      <a:r>
                        <a:rPr lang="zh-CN" sz="1200" kern="100" dirty="0">
                          <a:effectLst/>
                        </a:rPr>
                        <a:t>甲</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乙</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2</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3</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6</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7</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8</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9</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10</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11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12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13</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14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15</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965950449"/>
                  </a:ext>
                </a:extLst>
              </a:tr>
              <a:tr h="318448">
                <a:tc>
                  <a:txBody>
                    <a:bodyPr/>
                    <a:lstStyle/>
                    <a:p>
                      <a:pPr algn="ctr">
                        <a:spcAft>
                          <a:spcPts val="0"/>
                        </a:spcAft>
                      </a:pPr>
                      <a:r>
                        <a:rPr lang="zh-CN" sz="1200" kern="100">
                          <a:effectLst/>
                        </a:rPr>
                        <a:t>总计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01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178386937"/>
                  </a:ext>
                </a:extLst>
              </a:tr>
              <a:tr h="318448">
                <a:tc>
                  <a:txBody>
                    <a:bodyPr/>
                    <a:lstStyle/>
                    <a:p>
                      <a:pPr indent="114300" algn="l">
                        <a:spcAft>
                          <a:spcPts val="0"/>
                        </a:spcAft>
                      </a:pPr>
                      <a:r>
                        <a:rPr lang="zh-CN" sz="1200" kern="100">
                          <a:effectLst/>
                        </a:rPr>
                        <a:t>视力残疾班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077643207"/>
                  </a:ext>
                </a:extLst>
              </a:tr>
              <a:tr h="318448">
                <a:tc>
                  <a:txBody>
                    <a:bodyPr/>
                    <a:lstStyle/>
                    <a:p>
                      <a:pPr indent="114300" algn="l">
                        <a:spcAft>
                          <a:spcPts val="0"/>
                        </a:spcAft>
                      </a:pPr>
                      <a:r>
                        <a:rPr lang="zh-CN" sz="1200" kern="100">
                          <a:effectLst/>
                        </a:rPr>
                        <a:t>听力残疾班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03</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124454439"/>
                  </a:ext>
                </a:extLst>
              </a:tr>
              <a:tr h="318448">
                <a:tc>
                  <a:txBody>
                    <a:bodyPr/>
                    <a:lstStyle/>
                    <a:p>
                      <a:pPr indent="114300" algn="l">
                        <a:spcAft>
                          <a:spcPts val="0"/>
                        </a:spcAft>
                      </a:pPr>
                      <a:r>
                        <a:rPr lang="zh-CN" sz="1200" kern="100">
                          <a:effectLst/>
                        </a:rPr>
                        <a:t>言语残疾班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222017103"/>
                  </a:ext>
                </a:extLst>
              </a:tr>
              <a:tr h="318448">
                <a:tc>
                  <a:txBody>
                    <a:bodyPr/>
                    <a:lstStyle/>
                    <a:p>
                      <a:pPr indent="114300" algn="l">
                        <a:spcAft>
                          <a:spcPts val="0"/>
                        </a:spcAft>
                      </a:pPr>
                      <a:r>
                        <a:rPr lang="zh-CN" sz="1200" kern="100">
                          <a:effectLst/>
                        </a:rPr>
                        <a:t>肢体残疾班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4111936768"/>
                  </a:ext>
                </a:extLst>
              </a:tr>
              <a:tr h="318448">
                <a:tc>
                  <a:txBody>
                    <a:bodyPr/>
                    <a:lstStyle/>
                    <a:p>
                      <a:pPr indent="114300" algn="l">
                        <a:spcAft>
                          <a:spcPts val="0"/>
                        </a:spcAft>
                      </a:pPr>
                      <a:r>
                        <a:rPr lang="zh-CN" sz="1200" kern="100">
                          <a:effectLst/>
                        </a:rPr>
                        <a:t>智力残疾班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06</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291327222"/>
                  </a:ext>
                </a:extLst>
              </a:tr>
              <a:tr h="318448">
                <a:tc>
                  <a:txBody>
                    <a:bodyPr/>
                    <a:lstStyle/>
                    <a:p>
                      <a:pPr indent="114300" algn="l">
                        <a:spcAft>
                          <a:spcPts val="0"/>
                        </a:spcAft>
                      </a:pPr>
                      <a:r>
                        <a:rPr lang="zh-CN" sz="1200" kern="100">
                          <a:effectLst/>
                        </a:rPr>
                        <a:t>精神残疾班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07</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630545949"/>
                  </a:ext>
                </a:extLst>
              </a:tr>
              <a:tr h="318448">
                <a:tc>
                  <a:txBody>
                    <a:bodyPr/>
                    <a:lstStyle/>
                    <a:p>
                      <a:pPr indent="114300" algn="l">
                        <a:spcAft>
                          <a:spcPts val="0"/>
                        </a:spcAft>
                      </a:pPr>
                      <a:r>
                        <a:rPr lang="zh-CN" sz="1200" kern="100">
                          <a:effectLst/>
                        </a:rPr>
                        <a:t>多重残疾班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08</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663938627"/>
                  </a:ext>
                </a:extLst>
              </a:tr>
            </a:tbl>
          </a:graphicData>
        </a:graphic>
      </p:graphicFrame>
      <p:sp>
        <p:nvSpPr>
          <p:cNvPr id="8" name="Rectangle 2">
            <a:extLst>
              <a:ext uri="{FF2B5EF4-FFF2-40B4-BE49-F238E27FC236}">
                <a16:creationId xmlns:a16="http://schemas.microsoft.com/office/drawing/2014/main" id="{29679E98-42ED-43DA-9DA3-3ABAFA42B606}"/>
              </a:ext>
            </a:extLst>
          </p:cNvPr>
          <p:cNvSpPr>
            <a:spLocks noChangeArrowheads="1"/>
          </p:cNvSpPr>
          <p:nvPr/>
        </p:nvSpPr>
        <p:spPr bwMode="auto">
          <a:xfrm>
            <a:off x="10521082" y="2074410"/>
            <a:ext cx="1066759"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lvl1pPr indent="1143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单位：个</a:t>
            </a:r>
          </a:p>
        </p:txBody>
      </p:sp>
      <p:graphicFrame>
        <p:nvGraphicFramePr>
          <p:cNvPr id="5" name="表格 4">
            <a:extLst>
              <a:ext uri="{FF2B5EF4-FFF2-40B4-BE49-F238E27FC236}">
                <a16:creationId xmlns:a16="http://schemas.microsoft.com/office/drawing/2014/main" id="{FE37DA59-E769-40F0-90F6-256FCC3BEF1A}"/>
              </a:ext>
            </a:extLst>
          </p:cNvPr>
          <p:cNvGraphicFramePr>
            <a:graphicFrameLocks noGrp="1"/>
          </p:cNvGraphicFramePr>
          <p:nvPr>
            <p:extLst>
              <p:ext uri="{D42A27DB-BD31-4B8C-83A1-F6EECF244321}">
                <p14:modId xmlns:p14="http://schemas.microsoft.com/office/powerpoint/2010/main" val="3196809195"/>
              </p:ext>
            </p:extLst>
          </p:nvPr>
        </p:nvGraphicFramePr>
        <p:xfrm>
          <a:off x="2549013" y="2435789"/>
          <a:ext cx="528462" cy="3737785"/>
        </p:xfrm>
        <a:graphic>
          <a:graphicData uri="http://schemas.openxmlformats.org/drawingml/2006/table">
            <a:tbl>
              <a:tblPr>
                <a:tableStyleId>{5940675A-B579-460E-94D1-54222C63F5DA}</a:tableStyleId>
              </a:tblPr>
              <a:tblGrid>
                <a:gridCol w="528462">
                  <a:extLst>
                    <a:ext uri="{9D8B030D-6E8A-4147-A177-3AD203B41FA5}">
                      <a16:colId xmlns:a16="http://schemas.microsoft.com/office/drawing/2014/main" val="2553004116"/>
                    </a:ext>
                  </a:extLst>
                </a:gridCol>
              </a:tblGrid>
              <a:tr h="899617">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3619479433"/>
                  </a:ext>
                </a:extLst>
              </a:tr>
              <a:tr h="290584">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1163874961"/>
                  </a:ext>
                </a:extLst>
              </a:tr>
              <a:tr h="318448">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891197061"/>
                  </a:ext>
                </a:extLst>
              </a:tr>
              <a:tr h="318448">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1472236261"/>
                  </a:ext>
                </a:extLst>
              </a:tr>
              <a:tr h="318448">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1434575003"/>
                  </a:ext>
                </a:extLst>
              </a:tr>
              <a:tr h="318448">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3694123408"/>
                  </a:ext>
                </a:extLst>
              </a:tr>
              <a:tr h="318448">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950554067"/>
                  </a:ext>
                </a:extLst>
              </a:tr>
              <a:tr h="318448">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940950924"/>
                  </a:ext>
                </a:extLst>
              </a:tr>
              <a:tr h="318448">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3522194216"/>
                  </a:ext>
                </a:extLst>
              </a:tr>
              <a:tr h="318448">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4035904655"/>
                  </a:ext>
                </a:extLst>
              </a:tr>
            </a:tbl>
          </a:graphicData>
        </a:graphic>
      </p:graphicFrame>
    </p:spTree>
    <p:extLst>
      <p:ext uri="{BB962C8B-B14F-4D97-AF65-F5344CB8AC3E}">
        <p14:creationId xmlns:p14="http://schemas.microsoft.com/office/powerpoint/2010/main" val="1640779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4</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en-US" dirty="0">
                <a:latin typeface="黑体" panose="02010609060101010101" pitchFamily="49" charset="-122"/>
                <a:ea typeface="黑体" panose="02010609060101010101" pitchFamily="49" charset="-122"/>
                <a:sym typeface="Century Gothic" panose="020B0502020202020204" pitchFamily="34" charset="0"/>
              </a:rPr>
              <a:t>特殊教育学校增加学前教育阶段</a:t>
            </a:r>
          </a:p>
        </p:txBody>
      </p:sp>
      <p:sp>
        <p:nvSpPr>
          <p:cNvPr id="17" name="文本框 16">
            <a:extLst>
              <a:ext uri="{FF2B5EF4-FFF2-40B4-BE49-F238E27FC236}">
                <a16:creationId xmlns:a16="http://schemas.microsoft.com/office/drawing/2014/main" id="{A2F6C635-CEDE-4431-8BDA-CF81AF686540}"/>
              </a:ext>
            </a:extLst>
          </p:cNvPr>
          <p:cNvSpPr txBox="1"/>
          <p:nvPr/>
        </p:nvSpPr>
        <p:spPr>
          <a:xfrm>
            <a:off x="550861" y="1628775"/>
            <a:ext cx="11090276" cy="728982"/>
          </a:xfrm>
          <a:prstGeom prst="rect">
            <a:avLst/>
          </a:prstGeom>
          <a:noFill/>
        </p:spPr>
        <p:txBody>
          <a:bodyPr wrap="square" rtlCol="0">
            <a:spAutoFit/>
          </a:bodyPr>
          <a:lstStyle/>
          <a:p>
            <a:pPr marL="0" lvl="1" indent="-285750">
              <a:lnSpc>
                <a:spcPct val="12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基础基</a:t>
            </a:r>
            <a:r>
              <a:rPr lang="en-US" altLang="zh-CN" b="1" dirty="0">
                <a:solidFill>
                  <a:srgbClr val="C00000"/>
                </a:solidFill>
                <a:latin typeface="微软雅黑" panose="020B0503020204020204" pitchFamily="34" charset="-122"/>
                <a:ea typeface="微软雅黑" panose="020B0503020204020204" pitchFamily="34" charset="-122"/>
              </a:rPr>
              <a:t>214</a:t>
            </a:r>
            <a:r>
              <a:rPr lang="zh-CN" altLang="en-US" b="1" dirty="0">
                <a:solidFill>
                  <a:srgbClr val="C00000"/>
                </a:solidFill>
                <a:latin typeface="微软雅黑" panose="020B0503020204020204" pitchFamily="34" charset="-122"/>
                <a:ea typeface="微软雅黑" panose="020B0503020204020204" pitchFamily="34" charset="-122"/>
              </a:rPr>
              <a:t>特殊教育班数</a:t>
            </a:r>
            <a:r>
              <a:rPr lang="zh-CN" altLang="en-US" dirty="0">
                <a:latin typeface="微软雅黑" panose="020B0503020204020204" pitchFamily="34" charset="-122"/>
                <a:ea typeface="微软雅黑" panose="020B0503020204020204" pitchFamily="34" charset="-122"/>
              </a:rPr>
              <a:t>增加一列“学前教育阶段”。综表根据基表体例进行修改。</a:t>
            </a:r>
            <a:endParaRPr lang="en-US" altLang="zh-CN" dirty="0">
              <a:solidFill>
                <a:srgbClr val="0F6D9E"/>
              </a:solidFill>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F3F2DE1F-9254-44EE-B2EB-EBCFB5A3C333}"/>
              </a:ext>
            </a:extLst>
          </p:cNvPr>
          <p:cNvGraphicFramePr>
            <a:graphicFrameLocks noGrp="1"/>
          </p:cNvGraphicFramePr>
          <p:nvPr>
            <p:extLst>
              <p:ext uri="{D42A27DB-BD31-4B8C-83A1-F6EECF244321}">
                <p14:modId xmlns:p14="http://schemas.microsoft.com/office/powerpoint/2010/main" val="341528068"/>
              </p:ext>
            </p:extLst>
          </p:nvPr>
        </p:nvGraphicFramePr>
        <p:xfrm>
          <a:off x="550863" y="2536636"/>
          <a:ext cx="11090268" cy="3723645"/>
        </p:xfrm>
        <a:graphic>
          <a:graphicData uri="http://schemas.openxmlformats.org/drawingml/2006/table">
            <a:tbl>
              <a:tblPr>
                <a:tableStyleId>{5940675A-B579-460E-94D1-54222C63F5DA}</a:tableStyleId>
              </a:tblPr>
              <a:tblGrid>
                <a:gridCol w="710235">
                  <a:extLst>
                    <a:ext uri="{9D8B030D-6E8A-4147-A177-3AD203B41FA5}">
                      <a16:colId xmlns:a16="http://schemas.microsoft.com/office/drawing/2014/main" val="4261141211"/>
                    </a:ext>
                  </a:extLst>
                </a:gridCol>
                <a:gridCol w="710235">
                  <a:extLst>
                    <a:ext uri="{9D8B030D-6E8A-4147-A177-3AD203B41FA5}">
                      <a16:colId xmlns:a16="http://schemas.microsoft.com/office/drawing/2014/main" val="2425249485"/>
                    </a:ext>
                  </a:extLst>
                </a:gridCol>
                <a:gridCol w="534824">
                  <a:extLst>
                    <a:ext uri="{9D8B030D-6E8A-4147-A177-3AD203B41FA5}">
                      <a16:colId xmlns:a16="http://schemas.microsoft.com/office/drawing/2014/main" val="64691569"/>
                    </a:ext>
                  </a:extLst>
                </a:gridCol>
                <a:gridCol w="534824">
                  <a:extLst>
                    <a:ext uri="{9D8B030D-6E8A-4147-A177-3AD203B41FA5}">
                      <a16:colId xmlns:a16="http://schemas.microsoft.com/office/drawing/2014/main" val="11094979"/>
                    </a:ext>
                  </a:extLst>
                </a:gridCol>
                <a:gridCol w="478978">
                  <a:extLst>
                    <a:ext uri="{9D8B030D-6E8A-4147-A177-3AD203B41FA5}">
                      <a16:colId xmlns:a16="http://schemas.microsoft.com/office/drawing/2014/main" val="3479624596"/>
                    </a:ext>
                  </a:extLst>
                </a:gridCol>
                <a:gridCol w="507618">
                  <a:extLst>
                    <a:ext uri="{9D8B030D-6E8A-4147-A177-3AD203B41FA5}">
                      <a16:colId xmlns:a16="http://schemas.microsoft.com/office/drawing/2014/main" val="608606902"/>
                    </a:ext>
                  </a:extLst>
                </a:gridCol>
                <a:gridCol w="507618">
                  <a:extLst>
                    <a:ext uri="{9D8B030D-6E8A-4147-A177-3AD203B41FA5}">
                      <a16:colId xmlns:a16="http://schemas.microsoft.com/office/drawing/2014/main" val="732733090"/>
                    </a:ext>
                  </a:extLst>
                </a:gridCol>
                <a:gridCol w="507618">
                  <a:extLst>
                    <a:ext uri="{9D8B030D-6E8A-4147-A177-3AD203B41FA5}">
                      <a16:colId xmlns:a16="http://schemas.microsoft.com/office/drawing/2014/main" val="3724514047"/>
                    </a:ext>
                  </a:extLst>
                </a:gridCol>
                <a:gridCol w="507618">
                  <a:extLst>
                    <a:ext uri="{9D8B030D-6E8A-4147-A177-3AD203B41FA5}">
                      <a16:colId xmlns:a16="http://schemas.microsoft.com/office/drawing/2014/main" val="2386498455"/>
                    </a:ext>
                  </a:extLst>
                </a:gridCol>
                <a:gridCol w="507618">
                  <a:extLst>
                    <a:ext uri="{9D8B030D-6E8A-4147-A177-3AD203B41FA5}">
                      <a16:colId xmlns:a16="http://schemas.microsoft.com/office/drawing/2014/main" val="100013166"/>
                    </a:ext>
                  </a:extLst>
                </a:gridCol>
                <a:gridCol w="507618">
                  <a:extLst>
                    <a:ext uri="{9D8B030D-6E8A-4147-A177-3AD203B41FA5}">
                      <a16:colId xmlns:a16="http://schemas.microsoft.com/office/drawing/2014/main" val="1438925351"/>
                    </a:ext>
                  </a:extLst>
                </a:gridCol>
                <a:gridCol w="507618">
                  <a:extLst>
                    <a:ext uri="{9D8B030D-6E8A-4147-A177-3AD203B41FA5}">
                      <a16:colId xmlns:a16="http://schemas.microsoft.com/office/drawing/2014/main" val="780857705"/>
                    </a:ext>
                  </a:extLst>
                </a:gridCol>
                <a:gridCol w="507618">
                  <a:extLst>
                    <a:ext uri="{9D8B030D-6E8A-4147-A177-3AD203B41FA5}">
                      <a16:colId xmlns:a16="http://schemas.microsoft.com/office/drawing/2014/main" val="1041431712"/>
                    </a:ext>
                  </a:extLst>
                </a:gridCol>
                <a:gridCol w="507618">
                  <a:extLst>
                    <a:ext uri="{9D8B030D-6E8A-4147-A177-3AD203B41FA5}">
                      <a16:colId xmlns:a16="http://schemas.microsoft.com/office/drawing/2014/main" val="1735029870"/>
                    </a:ext>
                  </a:extLst>
                </a:gridCol>
                <a:gridCol w="507618">
                  <a:extLst>
                    <a:ext uri="{9D8B030D-6E8A-4147-A177-3AD203B41FA5}">
                      <a16:colId xmlns:a16="http://schemas.microsoft.com/office/drawing/2014/main" val="1840785538"/>
                    </a:ext>
                  </a:extLst>
                </a:gridCol>
                <a:gridCol w="507618">
                  <a:extLst>
                    <a:ext uri="{9D8B030D-6E8A-4147-A177-3AD203B41FA5}">
                      <a16:colId xmlns:a16="http://schemas.microsoft.com/office/drawing/2014/main" val="1990585220"/>
                    </a:ext>
                  </a:extLst>
                </a:gridCol>
                <a:gridCol w="507618">
                  <a:extLst>
                    <a:ext uri="{9D8B030D-6E8A-4147-A177-3AD203B41FA5}">
                      <a16:colId xmlns:a16="http://schemas.microsoft.com/office/drawing/2014/main" val="3838641632"/>
                    </a:ext>
                  </a:extLst>
                </a:gridCol>
                <a:gridCol w="507618">
                  <a:extLst>
                    <a:ext uri="{9D8B030D-6E8A-4147-A177-3AD203B41FA5}">
                      <a16:colId xmlns:a16="http://schemas.microsoft.com/office/drawing/2014/main" val="3004488107"/>
                    </a:ext>
                  </a:extLst>
                </a:gridCol>
                <a:gridCol w="507618">
                  <a:extLst>
                    <a:ext uri="{9D8B030D-6E8A-4147-A177-3AD203B41FA5}">
                      <a16:colId xmlns:a16="http://schemas.microsoft.com/office/drawing/2014/main" val="3060692009"/>
                    </a:ext>
                  </a:extLst>
                </a:gridCol>
                <a:gridCol w="507618">
                  <a:extLst>
                    <a:ext uri="{9D8B030D-6E8A-4147-A177-3AD203B41FA5}">
                      <a16:colId xmlns:a16="http://schemas.microsoft.com/office/drawing/2014/main" val="3158235729"/>
                    </a:ext>
                  </a:extLst>
                </a:gridCol>
                <a:gridCol w="506902">
                  <a:extLst>
                    <a:ext uri="{9D8B030D-6E8A-4147-A177-3AD203B41FA5}">
                      <a16:colId xmlns:a16="http://schemas.microsoft.com/office/drawing/2014/main" val="2186147517"/>
                    </a:ext>
                  </a:extLst>
                </a:gridCol>
              </a:tblGrid>
              <a:tr h="182131">
                <a:tc rowSpan="3" gridSpan="2">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hMerge="1">
                  <a:txBody>
                    <a:bodyPr/>
                    <a:lstStyle/>
                    <a:p>
                      <a:endParaRPr lang="zh-CN" altLang="en-US"/>
                    </a:p>
                  </a:txBody>
                  <a:tcPr/>
                </a:tc>
                <a:tc rowSpan="3">
                  <a:txBody>
                    <a:bodyPr/>
                    <a:lstStyle/>
                    <a:p>
                      <a:pPr algn="ctr">
                        <a:spcAft>
                          <a:spcPts val="0"/>
                        </a:spcAft>
                      </a:pPr>
                      <a:r>
                        <a:rPr lang="zh-CN" sz="900" kern="100">
                          <a:effectLst/>
                        </a:rPr>
                        <a:t>编号</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a:txBody>
                    <a:bodyPr/>
                    <a:lstStyle/>
                    <a:p>
                      <a:pPr algn="ctr">
                        <a:spcAft>
                          <a:spcPts val="0"/>
                        </a:spcAft>
                      </a:pPr>
                      <a:r>
                        <a:rPr lang="zh-CN" sz="900" kern="100">
                          <a:effectLst/>
                        </a:rPr>
                        <a:t>毕业生数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a:txBody>
                    <a:bodyPr/>
                    <a:lstStyle/>
                    <a:p>
                      <a:pPr algn="ctr">
                        <a:spcAft>
                          <a:spcPts val="0"/>
                        </a:spcAft>
                      </a:pPr>
                      <a:r>
                        <a:rPr lang="zh-CN" sz="900" kern="100">
                          <a:effectLst/>
                        </a:rPr>
                        <a:t>招生数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16">
                  <a:txBody>
                    <a:bodyPr/>
                    <a:lstStyle/>
                    <a:p>
                      <a:pPr algn="ctr">
                        <a:spcAft>
                          <a:spcPts val="0"/>
                        </a:spcAft>
                      </a:pPr>
                      <a:r>
                        <a:rPr lang="zh-CN" sz="900" kern="100">
                          <a:effectLst/>
                        </a:rPr>
                        <a:t>在校生数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488902428"/>
                  </a:ext>
                </a:extLst>
              </a:tr>
              <a:tr h="182131">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a:spcAft>
                          <a:spcPts val="0"/>
                        </a:spcAft>
                      </a:pPr>
                      <a:r>
                        <a:rPr lang="zh-CN" sz="900" kern="100">
                          <a:effectLst/>
                        </a:rPr>
                        <a:t>合计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900" kern="100">
                          <a:effectLst/>
                        </a:rPr>
                        <a:t>其中：女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900" kern="100" dirty="0">
                          <a:effectLst/>
                        </a:rPr>
                        <a:t>学前</a:t>
                      </a:r>
                      <a:r>
                        <a:rPr lang="zh-CN" altLang="en-US" sz="900" kern="100" dirty="0">
                          <a:effectLst/>
                        </a:rPr>
                        <a:t>教育</a:t>
                      </a:r>
                      <a:r>
                        <a:rPr lang="zh-CN" sz="900" kern="100" dirty="0">
                          <a:effectLst/>
                        </a:rPr>
                        <a:t>阶段</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gridSpan="6">
                  <a:txBody>
                    <a:bodyPr/>
                    <a:lstStyle/>
                    <a:p>
                      <a:pPr algn="ctr">
                        <a:spcAft>
                          <a:spcPts val="0"/>
                        </a:spcAft>
                      </a:pPr>
                      <a:r>
                        <a:rPr lang="zh-CN" sz="900" kern="100">
                          <a:effectLst/>
                        </a:rPr>
                        <a:t>小学阶段</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a:spcAft>
                          <a:spcPts val="0"/>
                        </a:spcAft>
                      </a:pPr>
                      <a:r>
                        <a:rPr lang="zh-CN" sz="900" kern="100">
                          <a:effectLst/>
                        </a:rPr>
                        <a:t>初中阶段</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900" kern="100">
                          <a:effectLst/>
                        </a:rPr>
                        <a:t>高中阶段</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098105416"/>
                  </a:ext>
                </a:extLst>
              </a:tr>
              <a:tr h="267620">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900" kern="100">
                          <a:effectLst/>
                        </a:rPr>
                        <a:t>一年级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二年级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三年级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四年级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五年级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六年级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一年级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二年级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三年级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四年级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一年级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二年级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三年级及以上</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331626169"/>
                  </a:ext>
                </a:extLst>
              </a:tr>
              <a:tr h="180892">
                <a:tc gridSpan="2">
                  <a:txBody>
                    <a:bodyPr/>
                    <a:lstStyle/>
                    <a:p>
                      <a:pPr algn="ctr">
                        <a:spcAft>
                          <a:spcPts val="0"/>
                        </a:spcAft>
                      </a:pPr>
                      <a:r>
                        <a:rPr lang="zh-CN" sz="900" kern="100">
                          <a:effectLst/>
                        </a:rPr>
                        <a:t>甲</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ctr">
                        <a:spcAft>
                          <a:spcPts val="0"/>
                        </a:spcAft>
                      </a:pPr>
                      <a:r>
                        <a:rPr lang="zh-CN" sz="900" kern="100">
                          <a:effectLst/>
                        </a:rPr>
                        <a:t>乙</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5</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a:effectLst/>
                        </a:rPr>
                        <a:t>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8</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9</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18</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501808768"/>
                  </a:ext>
                </a:extLst>
              </a:tr>
              <a:tr h="198237">
                <a:tc gridSpan="2">
                  <a:txBody>
                    <a:bodyPr/>
                    <a:lstStyle/>
                    <a:p>
                      <a:pPr algn="just">
                        <a:spcAft>
                          <a:spcPts val="0"/>
                        </a:spcAft>
                      </a:pPr>
                      <a:r>
                        <a:rPr lang="zh-CN" sz="900" kern="100">
                          <a:effectLst/>
                        </a:rPr>
                        <a:t>总计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ctr">
                        <a:spcAft>
                          <a:spcPts val="0"/>
                        </a:spcAft>
                      </a:pPr>
                      <a:r>
                        <a:rPr lang="en-US" sz="900" kern="100">
                          <a:effectLst/>
                        </a:rPr>
                        <a:t>01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070023535"/>
                  </a:ext>
                </a:extLst>
              </a:tr>
              <a:tr h="193281">
                <a:tc gridSpan="2">
                  <a:txBody>
                    <a:bodyPr/>
                    <a:lstStyle/>
                    <a:p>
                      <a:pPr indent="114300" algn="just">
                        <a:spcAft>
                          <a:spcPts val="0"/>
                        </a:spcAft>
                      </a:pPr>
                      <a:r>
                        <a:rPr lang="zh-CN" sz="900" kern="100">
                          <a:effectLst/>
                        </a:rPr>
                        <a:t>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ctr">
                        <a:spcAft>
                          <a:spcPts val="0"/>
                        </a:spcAft>
                      </a:pPr>
                      <a:r>
                        <a:rPr lang="en-US" sz="900" kern="100">
                          <a:effectLst/>
                        </a:rPr>
                        <a:t>02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405568748"/>
                  </a:ext>
                </a:extLst>
              </a:tr>
              <a:tr h="193281">
                <a:tc gridSpan="2">
                  <a:txBody>
                    <a:bodyPr/>
                    <a:lstStyle/>
                    <a:p>
                      <a:pPr indent="114300" algn="just">
                        <a:spcAft>
                          <a:spcPts val="0"/>
                        </a:spcAft>
                      </a:pPr>
                      <a:r>
                        <a:rPr lang="zh-CN" sz="900" kern="100">
                          <a:effectLst/>
                        </a:rPr>
                        <a:t>少数民族</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a:txBody>
                    <a:bodyPr/>
                    <a:lstStyle/>
                    <a:p>
                      <a:pPr algn="ctr">
                        <a:spcAft>
                          <a:spcPts val="0"/>
                        </a:spcAft>
                      </a:pPr>
                      <a:r>
                        <a:rPr lang="en-US" sz="900" kern="100">
                          <a:effectLst/>
                        </a:rPr>
                        <a:t>03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919431507"/>
                  </a:ext>
                </a:extLst>
              </a:tr>
              <a:tr h="193281">
                <a:tc rowSpan="2">
                  <a:txBody>
                    <a:bodyPr/>
                    <a:lstStyle/>
                    <a:p>
                      <a:pPr algn="ctr">
                        <a:spcAft>
                          <a:spcPts val="0"/>
                        </a:spcAft>
                      </a:pPr>
                      <a:r>
                        <a:rPr lang="zh-CN" sz="900" kern="100">
                          <a:effectLst/>
                        </a:rPr>
                        <a:t>其中</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寄宿生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740954958"/>
                  </a:ext>
                </a:extLst>
              </a:tr>
              <a:tr h="193281">
                <a:tc vMerge="1">
                  <a:txBody>
                    <a:bodyPr/>
                    <a:lstStyle/>
                    <a:p>
                      <a:endParaRPr lang="zh-CN" altLang="en-US"/>
                    </a:p>
                  </a:txBody>
                  <a:tcPr/>
                </a:tc>
                <a:tc>
                  <a:txBody>
                    <a:bodyPr/>
                    <a:lstStyle/>
                    <a:p>
                      <a:pPr algn="ctr">
                        <a:spcAft>
                          <a:spcPts val="0"/>
                        </a:spcAft>
                      </a:pPr>
                      <a:r>
                        <a:rPr lang="zh-CN" sz="900" kern="100">
                          <a:effectLst/>
                        </a:rPr>
                        <a:t>职业技术班</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057867128"/>
                  </a:ext>
                </a:extLst>
              </a:tr>
              <a:tr h="193281">
                <a:tc rowSpan="10">
                  <a:txBody>
                    <a:bodyPr/>
                    <a:lstStyle/>
                    <a:p>
                      <a:pPr algn="ctr">
                        <a:spcAft>
                          <a:spcPts val="0"/>
                        </a:spcAft>
                      </a:pPr>
                      <a:r>
                        <a:rPr lang="zh-CN" sz="900" kern="0">
                          <a:effectLst/>
                        </a:rPr>
                        <a:t>总计中</a:t>
                      </a:r>
                      <a:r>
                        <a:rPr lang="en-US" sz="900" kern="0">
                          <a:effectLst/>
                        </a:rPr>
                        <a:t>:</a:t>
                      </a:r>
                      <a:r>
                        <a:rPr lang="zh-CN" sz="900" kern="0">
                          <a:effectLst/>
                        </a:rPr>
                        <a:t>送教上门</a:t>
                      </a:r>
                      <a:endParaRPr lang="zh-CN" sz="1050" kern="100">
                        <a:effectLst/>
                      </a:endParaRPr>
                    </a:p>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spcAft>
                          <a:spcPts val="0"/>
                        </a:spcAft>
                      </a:pPr>
                      <a:r>
                        <a:rPr lang="zh-CN" sz="900" kern="0">
                          <a:effectLst/>
                        </a:rPr>
                        <a:t>小计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4180126092"/>
                  </a:ext>
                </a:extLst>
              </a:tr>
              <a:tr h="193281">
                <a:tc vMerge="1">
                  <a:txBody>
                    <a:bodyPr/>
                    <a:lstStyle/>
                    <a:p>
                      <a:endParaRPr lang="zh-CN" altLang="en-US"/>
                    </a:p>
                  </a:txBody>
                  <a:tcPr/>
                </a:tc>
                <a:tc>
                  <a:txBody>
                    <a:bodyPr/>
                    <a:lstStyle/>
                    <a:p>
                      <a:pPr indent="114300" algn="just">
                        <a:spcAft>
                          <a:spcPts val="0"/>
                        </a:spcAft>
                      </a:pPr>
                      <a:r>
                        <a:rPr lang="zh-CN" sz="900" kern="0">
                          <a:effectLst/>
                        </a:rPr>
                        <a:t>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659579144"/>
                  </a:ext>
                </a:extLst>
              </a:tr>
              <a:tr h="193281">
                <a:tc vMerge="1">
                  <a:txBody>
                    <a:bodyPr/>
                    <a:lstStyle/>
                    <a:p>
                      <a:endParaRPr lang="zh-CN" altLang="en-US"/>
                    </a:p>
                  </a:txBody>
                  <a:tcPr/>
                </a:tc>
                <a:tc>
                  <a:txBody>
                    <a:bodyPr/>
                    <a:lstStyle/>
                    <a:p>
                      <a:pPr indent="114300" algn="just">
                        <a:spcAft>
                          <a:spcPts val="0"/>
                        </a:spcAft>
                      </a:pPr>
                      <a:r>
                        <a:rPr lang="zh-CN" sz="900" kern="0">
                          <a:effectLst/>
                        </a:rPr>
                        <a:t>少数民族</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08</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074668406"/>
                  </a:ext>
                </a:extLst>
              </a:tr>
              <a:tr h="193281">
                <a:tc vMerge="1">
                  <a:txBody>
                    <a:bodyPr/>
                    <a:lstStyle/>
                    <a:p>
                      <a:endParaRPr lang="zh-CN" altLang="en-US"/>
                    </a:p>
                  </a:txBody>
                  <a:tcPr/>
                </a:tc>
                <a:tc>
                  <a:txBody>
                    <a:bodyPr/>
                    <a:lstStyle/>
                    <a:p>
                      <a:pPr algn="just">
                        <a:spcAft>
                          <a:spcPts val="0"/>
                        </a:spcAft>
                      </a:pPr>
                      <a:r>
                        <a:rPr lang="zh-CN" sz="900" kern="0">
                          <a:effectLst/>
                        </a:rPr>
                        <a:t>视力残疾</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09</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860584476"/>
                  </a:ext>
                </a:extLst>
              </a:tr>
              <a:tr h="193281">
                <a:tc vMerge="1">
                  <a:txBody>
                    <a:bodyPr/>
                    <a:lstStyle/>
                    <a:p>
                      <a:endParaRPr lang="zh-CN" altLang="en-US"/>
                    </a:p>
                  </a:txBody>
                  <a:tcPr/>
                </a:tc>
                <a:tc>
                  <a:txBody>
                    <a:bodyPr/>
                    <a:lstStyle/>
                    <a:p>
                      <a:pPr algn="just">
                        <a:spcAft>
                          <a:spcPts val="0"/>
                        </a:spcAft>
                      </a:pPr>
                      <a:r>
                        <a:rPr lang="zh-CN" sz="900" kern="0">
                          <a:effectLst/>
                        </a:rPr>
                        <a:t>听力残疾</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349637461"/>
                  </a:ext>
                </a:extLst>
              </a:tr>
              <a:tr h="193281">
                <a:tc vMerge="1">
                  <a:txBody>
                    <a:bodyPr/>
                    <a:lstStyle/>
                    <a:p>
                      <a:endParaRPr lang="zh-CN" altLang="en-US"/>
                    </a:p>
                  </a:txBody>
                  <a:tcPr/>
                </a:tc>
                <a:tc>
                  <a:txBody>
                    <a:bodyPr/>
                    <a:lstStyle/>
                    <a:p>
                      <a:pPr algn="just">
                        <a:spcAft>
                          <a:spcPts val="0"/>
                        </a:spcAft>
                      </a:pPr>
                      <a:r>
                        <a:rPr lang="zh-CN" sz="900" kern="0">
                          <a:effectLst/>
                        </a:rPr>
                        <a:t>言语残疾</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638422276"/>
                  </a:ext>
                </a:extLst>
              </a:tr>
              <a:tr h="193281">
                <a:tc vMerge="1">
                  <a:txBody>
                    <a:bodyPr/>
                    <a:lstStyle/>
                    <a:p>
                      <a:endParaRPr lang="zh-CN" altLang="en-US"/>
                    </a:p>
                  </a:txBody>
                  <a:tcPr/>
                </a:tc>
                <a:tc>
                  <a:txBody>
                    <a:bodyPr/>
                    <a:lstStyle/>
                    <a:p>
                      <a:pPr algn="just">
                        <a:spcAft>
                          <a:spcPts val="0"/>
                        </a:spcAft>
                      </a:pPr>
                      <a:r>
                        <a:rPr lang="zh-CN" sz="900" kern="0">
                          <a:effectLst/>
                        </a:rPr>
                        <a:t>肢体残疾</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689953710"/>
                  </a:ext>
                </a:extLst>
              </a:tr>
              <a:tr h="193281">
                <a:tc vMerge="1">
                  <a:txBody>
                    <a:bodyPr/>
                    <a:lstStyle/>
                    <a:p>
                      <a:endParaRPr lang="zh-CN" altLang="en-US"/>
                    </a:p>
                  </a:txBody>
                  <a:tcPr/>
                </a:tc>
                <a:tc>
                  <a:txBody>
                    <a:bodyPr/>
                    <a:lstStyle/>
                    <a:p>
                      <a:pPr algn="just">
                        <a:spcAft>
                          <a:spcPts val="0"/>
                        </a:spcAft>
                      </a:pPr>
                      <a:r>
                        <a:rPr lang="zh-CN" sz="900" kern="0">
                          <a:effectLst/>
                        </a:rPr>
                        <a:t>智力残疾</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604186553"/>
                  </a:ext>
                </a:extLst>
              </a:tr>
              <a:tr h="193281">
                <a:tc vMerge="1">
                  <a:txBody>
                    <a:bodyPr/>
                    <a:lstStyle/>
                    <a:p>
                      <a:endParaRPr lang="zh-CN" altLang="en-US"/>
                    </a:p>
                  </a:txBody>
                  <a:tcPr/>
                </a:tc>
                <a:tc>
                  <a:txBody>
                    <a:bodyPr/>
                    <a:lstStyle/>
                    <a:p>
                      <a:pPr algn="just">
                        <a:spcAft>
                          <a:spcPts val="0"/>
                        </a:spcAft>
                      </a:pPr>
                      <a:r>
                        <a:rPr lang="zh-CN" sz="900" kern="0">
                          <a:effectLst/>
                        </a:rPr>
                        <a:t>精神残疾</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673588202"/>
                  </a:ext>
                </a:extLst>
              </a:tr>
              <a:tr h="193281">
                <a:tc vMerge="1">
                  <a:txBody>
                    <a:bodyPr/>
                    <a:lstStyle/>
                    <a:p>
                      <a:endParaRPr lang="zh-CN" altLang="en-US"/>
                    </a:p>
                  </a:txBody>
                  <a:tcPr/>
                </a:tc>
                <a:tc>
                  <a:txBody>
                    <a:bodyPr/>
                    <a:lstStyle/>
                    <a:p>
                      <a:pPr algn="just">
                        <a:spcAft>
                          <a:spcPts val="0"/>
                        </a:spcAft>
                      </a:pPr>
                      <a:r>
                        <a:rPr lang="zh-CN" sz="900" kern="0">
                          <a:effectLst/>
                        </a:rPr>
                        <a:t>多重残疾</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793400634"/>
                  </a:ext>
                </a:extLst>
              </a:tr>
            </a:tbl>
          </a:graphicData>
        </a:graphic>
      </p:graphicFrame>
      <p:sp>
        <p:nvSpPr>
          <p:cNvPr id="6" name="Rectangle 1">
            <a:extLst>
              <a:ext uri="{FF2B5EF4-FFF2-40B4-BE49-F238E27FC236}">
                <a16:creationId xmlns:a16="http://schemas.microsoft.com/office/drawing/2014/main" id="{365212BC-FB8F-4340-84F3-DC36DA52641A}"/>
              </a:ext>
            </a:extLst>
          </p:cNvPr>
          <p:cNvSpPr>
            <a:spLocks noChangeArrowheads="1"/>
          </p:cNvSpPr>
          <p:nvPr/>
        </p:nvSpPr>
        <p:spPr bwMode="auto">
          <a:xfrm>
            <a:off x="10365660" y="2218771"/>
            <a:ext cx="101822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lvl1pPr indent="1143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143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7" name="表格 6">
            <a:extLst>
              <a:ext uri="{FF2B5EF4-FFF2-40B4-BE49-F238E27FC236}">
                <a16:creationId xmlns:a16="http://schemas.microsoft.com/office/drawing/2014/main" id="{11DE96FD-A076-4B00-B8B9-B666CF4A4DF7}"/>
              </a:ext>
            </a:extLst>
          </p:cNvPr>
          <p:cNvGraphicFramePr>
            <a:graphicFrameLocks noGrp="1"/>
          </p:cNvGraphicFramePr>
          <p:nvPr>
            <p:extLst>
              <p:ext uri="{D42A27DB-BD31-4B8C-83A1-F6EECF244321}">
                <p14:modId xmlns:p14="http://schemas.microsoft.com/office/powerpoint/2010/main" val="2972865455"/>
              </p:ext>
            </p:extLst>
          </p:nvPr>
        </p:nvGraphicFramePr>
        <p:xfrm>
          <a:off x="4533507" y="2723531"/>
          <a:ext cx="507618" cy="3534814"/>
        </p:xfrm>
        <a:graphic>
          <a:graphicData uri="http://schemas.openxmlformats.org/drawingml/2006/table">
            <a:tbl>
              <a:tblPr>
                <a:tableStyleId>{5940675A-B579-460E-94D1-54222C63F5DA}</a:tableStyleId>
              </a:tblPr>
              <a:tblGrid>
                <a:gridCol w="507618">
                  <a:extLst>
                    <a:ext uri="{9D8B030D-6E8A-4147-A177-3AD203B41FA5}">
                      <a16:colId xmlns:a16="http://schemas.microsoft.com/office/drawing/2014/main" val="1628606250"/>
                    </a:ext>
                  </a:extLst>
                </a:gridCol>
              </a:tblGrid>
              <a:tr h="449751">
                <a:tc>
                  <a:txBody>
                    <a:bodyPr/>
                    <a:lstStyle/>
                    <a:p>
                      <a:pPr algn="ctr">
                        <a:spcAft>
                          <a:spcPts val="0"/>
                        </a:spcAft>
                      </a:pP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165674664"/>
                  </a:ext>
                </a:extLst>
              </a:tr>
              <a:tr h="180892">
                <a:tc>
                  <a:txBody>
                    <a:bodyPr/>
                    <a:lstStyle/>
                    <a:p>
                      <a:pPr algn="ctr">
                        <a:spcAft>
                          <a:spcPts val="0"/>
                        </a:spcAft>
                      </a:pP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967310034"/>
                  </a:ext>
                </a:extLst>
              </a:tr>
              <a:tr h="198237">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2803533732"/>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1455900590"/>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3933539977"/>
                  </a:ext>
                </a:extLst>
              </a:tr>
              <a:tr h="193281">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1234103118"/>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2401541010"/>
                  </a:ext>
                </a:extLst>
              </a:tr>
              <a:tr h="193281">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2390716823"/>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716302204"/>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3416579131"/>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1961887965"/>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309659389"/>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1768669359"/>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553172690"/>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1295521780"/>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2408289040"/>
                  </a:ext>
                </a:extLst>
              </a:tr>
              <a:tr h="193281">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rgbClr val="4472C4"/>
                    </a:solidFill>
                  </a:tcPr>
                </a:tc>
                <a:extLst>
                  <a:ext uri="{0D108BD9-81ED-4DB2-BD59-A6C34878D82A}">
                    <a16:rowId xmlns:a16="http://schemas.microsoft.com/office/drawing/2014/main" val="1945083210"/>
                  </a:ext>
                </a:extLst>
              </a:tr>
            </a:tbl>
          </a:graphicData>
        </a:graphic>
      </p:graphicFrame>
    </p:spTree>
    <p:extLst>
      <p:ext uri="{BB962C8B-B14F-4D97-AF65-F5344CB8AC3E}">
        <p14:creationId xmlns:p14="http://schemas.microsoft.com/office/powerpoint/2010/main" val="1732808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5</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6" name="文本框 15">
            <a:extLst>
              <a:ext uri="{FF2B5EF4-FFF2-40B4-BE49-F238E27FC236}">
                <a16:creationId xmlns:a16="http://schemas.microsoft.com/office/drawing/2014/main" id="{427B5C38-EA05-44AC-BE65-EA729CA4DAA0}"/>
              </a:ext>
            </a:extLst>
          </p:cNvPr>
          <p:cNvSpPr txBox="1"/>
          <p:nvPr/>
        </p:nvSpPr>
        <p:spPr>
          <a:xfrm>
            <a:off x="548816" y="1643019"/>
            <a:ext cx="11090276" cy="1705403"/>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国家对港澳台政策需求</a:t>
            </a:r>
            <a:endParaRPr lang="en-US" altLang="zh-CN" dirty="0">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教育部办公厅 中共中央 台湾工作办公室秘书局国务院港澳事务办公室秘书行政司关于港澳台居民在内地（大陆）申请中小学教师资格有关问题的通知</a:t>
            </a:r>
            <a:r>
              <a:rPr lang="en-US" altLang="zh-CN" dirty="0">
                <a:latin typeface="微软雅黑" panose="020B0503020204020204" pitchFamily="34" charset="-122"/>
                <a:ea typeface="微软雅黑" panose="020B0503020204020204" pitchFamily="34" charset="-122"/>
              </a:rPr>
              <a:t>》</a:t>
            </a:r>
          </a:p>
        </p:txBody>
      </p:sp>
      <p:sp>
        <p:nvSpPr>
          <p:cNvPr id="17" name="文本框 16">
            <a:extLst>
              <a:ext uri="{FF2B5EF4-FFF2-40B4-BE49-F238E27FC236}">
                <a16:creationId xmlns:a16="http://schemas.microsoft.com/office/drawing/2014/main" id="{A2F6C635-CEDE-4431-8BDA-CF81AF686540}"/>
              </a:ext>
            </a:extLst>
          </p:cNvPr>
          <p:cNvSpPr txBox="1"/>
          <p:nvPr/>
        </p:nvSpPr>
        <p:spPr>
          <a:xfrm>
            <a:off x="550863" y="3677044"/>
            <a:ext cx="11090276" cy="2120902"/>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3</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0</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rgbClr val="4472C4"/>
                </a:solidFill>
                <a:latin typeface="微软雅黑" panose="020B0503020204020204" pitchFamily="34" charset="-122"/>
                <a:ea typeface="微软雅黑" panose="020B0503020204020204" pitchFamily="34" charset="-122"/>
              </a:rPr>
              <a:t>基表：基础基</a:t>
            </a:r>
            <a:r>
              <a:rPr lang="en-US" altLang="zh-CN" dirty="0">
                <a:solidFill>
                  <a:srgbClr val="4472C4"/>
                </a:solidFill>
                <a:latin typeface="微软雅黑" panose="020B0503020204020204" pitchFamily="34" charset="-122"/>
                <a:ea typeface="微软雅黑" panose="020B0503020204020204" pitchFamily="34" charset="-122"/>
              </a:rPr>
              <a:t>341</a:t>
            </a:r>
            <a:r>
              <a:rPr lang="zh-CN" altLang="en-US" dirty="0">
                <a:solidFill>
                  <a:srgbClr val="4472C4"/>
                </a:solidFill>
                <a:latin typeface="微软雅黑" panose="020B0503020204020204" pitchFamily="34" charset="-122"/>
                <a:ea typeface="微软雅黑" panose="020B0503020204020204" pitchFamily="34" charset="-122"/>
              </a:rPr>
              <a:t>在校生其他情况表</a:t>
            </a:r>
          </a:p>
          <a:p>
            <a:pPr lvl="1">
              <a:lnSpc>
                <a:spcPct val="150000"/>
              </a:lnSpc>
            </a:pPr>
            <a:r>
              <a:rPr lang="zh-CN" altLang="en-US" dirty="0">
                <a:solidFill>
                  <a:schemeClr val="bg1"/>
                </a:solidFill>
                <a:latin typeface="微软雅黑" panose="020B0503020204020204" pitchFamily="34" charset="-122"/>
                <a:ea typeface="微软雅黑" panose="020B0503020204020204" pitchFamily="34" charset="-122"/>
              </a:rPr>
              <a:t>基表：</a:t>
            </a:r>
            <a:r>
              <a:rPr lang="zh-CN" altLang="en-US" dirty="0">
                <a:solidFill>
                  <a:srgbClr val="4472C4"/>
                </a:solidFill>
                <a:latin typeface="微软雅黑" panose="020B0503020204020204" pitchFamily="34" charset="-122"/>
                <a:ea typeface="微软雅黑" panose="020B0503020204020204" pitchFamily="34" charset="-122"/>
              </a:rPr>
              <a:t>基础基</a:t>
            </a:r>
            <a:r>
              <a:rPr lang="en-US" altLang="zh-CN" dirty="0">
                <a:solidFill>
                  <a:srgbClr val="4472C4"/>
                </a:solidFill>
                <a:latin typeface="微软雅黑" panose="020B0503020204020204" pitchFamily="34" charset="-122"/>
                <a:ea typeface="微软雅黑" panose="020B0503020204020204" pitchFamily="34" charset="-122"/>
              </a:rPr>
              <a:t>4411</a:t>
            </a:r>
            <a:r>
              <a:rPr lang="zh-CN" altLang="en-US" dirty="0">
                <a:solidFill>
                  <a:srgbClr val="4472C4"/>
                </a:solidFill>
                <a:latin typeface="微软雅黑" panose="020B0503020204020204" pitchFamily="34" charset="-122"/>
                <a:ea typeface="微软雅黑" panose="020B0503020204020204" pitchFamily="34" charset="-122"/>
              </a:rPr>
              <a:t>教职工其他情况</a:t>
            </a:r>
          </a:p>
          <a:p>
            <a:pPr lvl="1">
              <a:lnSpc>
                <a:spcPct val="150000"/>
              </a:lnSpc>
            </a:pPr>
            <a:r>
              <a:rPr lang="zh-CN" altLang="en-US" dirty="0">
                <a:solidFill>
                  <a:schemeClr val="bg1"/>
                </a:solidFill>
                <a:latin typeface="微软雅黑" panose="020B0503020204020204" pitchFamily="34" charset="-122"/>
                <a:ea typeface="微软雅黑" panose="020B0503020204020204" pitchFamily="34" charset="-122"/>
              </a:rPr>
              <a:t>基表：</a:t>
            </a:r>
            <a:r>
              <a:rPr lang="zh-CN" altLang="en-US" dirty="0">
                <a:solidFill>
                  <a:srgbClr val="4472C4"/>
                </a:solidFill>
                <a:latin typeface="微软雅黑" panose="020B0503020204020204" pitchFamily="34" charset="-122"/>
                <a:ea typeface="微软雅黑" panose="020B0503020204020204" pitchFamily="34" charset="-122"/>
              </a:rPr>
              <a:t>基础基</a:t>
            </a:r>
            <a:r>
              <a:rPr lang="en-US" altLang="zh-CN" dirty="0">
                <a:solidFill>
                  <a:srgbClr val="4472C4"/>
                </a:solidFill>
                <a:latin typeface="微软雅黑" panose="020B0503020204020204" pitchFamily="34" charset="-122"/>
                <a:ea typeface="微软雅黑" panose="020B0503020204020204" pitchFamily="34" charset="-122"/>
              </a:rPr>
              <a:t>4412</a:t>
            </a:r>
            <a:r>
              <a:rPr lang="zh-CN" altLang="en-US" dirty="0">
                <a:solidFill>
                  <a:srgbClr val="4472C4"/>
                </a:solidFill>
                <a:latin typeface="微软雅黑" panose="020B0503020204020204" pitchFamily="34" charset="-122"/>
                <a:ea typeface="微软雅黑" panose="020B0503020204020204" pitchFamily="34" charset="-122"/>
              </a:rPr>
              <a:t>专任教师其他情况表</a:t>
            </a:r>
          </a:p>
          <a:p>
            <a:pPr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综表：无变化</a:t>
            </a:r>
            <a:r>
              <a:rPr lang="zh-CN" altLang="en-US"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2634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5</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83589" y="1499516"/>
            <a:ext cx="11090276" cy="1061381"/>
          </a:xfrm>
          <a:prstGeom prst="rect">
            <a:avLst/>
          </a:prstGeom>
          <a:noFill/>
        </p:spPr>
        <p:txBody>
          <a:bodyPr wrap="square" rtlCol="0">
            <a:spAutoFit/>
          </a:bodyPr>
          <a:lstStyle/>
          <a:p>
            <a:pPr marL="285750" lvl="1" indent="-285750">
              <a:lnSpc>
                <a:spcPct val="12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20000"/>
              </a:lnSpc>
            </a:pPr>
            <a:r>
              <a:rPr lang="en-US" altLang="zh-CN" dirty="0">
                <a:latin typeface="微软雅黑" panose="020B0503020204020204" pitchFamily="34" charset="-122"/>
                <a:ea typeface="微软雅黑" panose="020B0503020204020204" pitchFamily="34" charset="-122"/>
              </a:rPr>
              <a:t>	</a:t>
            </a:r>
            <a:r>
              <a:rPr lang="zh-CN" altLang="en-US" b="1" dirty="0">
                <a:solidFill>
                  <a:srgbClr val="C00000"/>
                </a:solidFill>
                <a:latin typeface="微软雅黑" panose="020B0503020204020204" pitchFamily="34" charset="-122"/>
                <a:ea typeface="微软雅黑" panose="020B0503020204020204" pitchFamily="34" charset="-122"/>
              </a:rPr>
              <a:t>基础基</a:t>
            </a:r>
            <a:r>
              <a:rPr lang="en-US" altLang="zh-CN" b="1" dirty="0">
                <a:solidFill>
                  <a:srgbClr val="C00000"/>
                </a:solidFill>
                <a:latin typeface="微软雅黑" panose="020B0503020204020204" pitchFamily="34" charset="-122"/>
                <a:ea typeface="微软雅黑" panose="020B0503020204020204" pitchFamily="34" charset="-122"/>
              </a:rPr>
              <a:t>341</a:t>
            </a:r>
            <a:r>
              <a:rPr lang="zh-CN" altLang="en-US" b="1" dirty="0">
                <a:solidFill>
                  <a:srgbClr val="C00000"/>
                </a:solidFill>
                <a:latin typeface="微软雅黑" panose="020B0503020204020204" pitchFamily="34" charset="-122"/>
                <a:ea typeface="微软雅黑" panose="020B0503020204020204" pitchFamily="34" charset="-122"/>
              </a:rPr>
              <a:t>在校生中其他情况及外国籍学生情况表</a:t>
            </a:r>
            <a:r>
              <a:rPr lang="zh-CN" altLang="en-US" dirty="0">
                <a:latin typeface="微软雅黑" panose="020B0503020204020204" pitchFamily="34" charset="-122"/>
                <a:ea typeface="微软雅黑" panose="020B0503020204020204" pitchFamily="34" charset="-122"/>
              </a:rPr>
              <a:t>中，将指标列“港澳台”拆为“香港”、“澳门”、“台湾”三列，编号顺序顺延；综表暂不进行修改。</a:t>
            </a:r>
            <a:r>
              <a:rPr lang="en-US" altLang="zh-CN" dirty="0">
                <a:latin typeface="微软雅黑" panose="020B0503020204020204" pitchFamily="34" charset="-122"/>
                <a:ea typeface="微软雅黑" panose="020B0503020204020204" pitchFamily="34" charset="-122"/>
              </a:rPr>
              <a:t>	</a:t>
            </a:r>
            <a:endParaRPr lang="en-US" altLang="zh-CN" dirty="0">
              <a:solidFill>
                <a:srgbClr val="0F6D9E"/>
              </a:solidFill>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1569652D-A5F4-403B-9E3F-DD694E856BEA}"/>
              </a:ext>
            </a:extLst>
          </p:cNvPr>
          <p:cNvGraphicFramePr>
            <a:graphicFrameLocks noGrp="1"/>
          </p:cNvGraphicFramePr>
          <p:nvPr>
            <p:extLst>
              <p:ext uri="{D42A27DB-BD31-4B8C-83A1-F6EECF244321}">
                <p14:modId xmlns:p14="http://schemas.microsoft.com/office/powerpoint/2010/main" val="1884671045"/>
              </p:ext>
            </p:extLst>
          </p:nvPr>
        </p:nvGraphicFramePr>
        <p:xfrm>
          <a:off x="554065" y="2764586"/>
          <a:ext cx="11087070" cy="3469254"/>
        </p:xfrm>
        <a:graphic>
          <a:graphicData uri="http://schemas.openxmlformats.org/drawingml/2006/table">
            <a:tbl>
              <a:tblPr>
                <a:tableStyleId>{5940675A-B579-460E-94D1-54222C63F5DA}</a:tableStyleId>
              </a:tblPr>
              <a:tblGrid>
                <a:gridCol w="1185566">
                  <a:extLst>
                    <a:ext uri="{9D8B030D-6E8A-4147-A177-3AD203B41FA5}">
                      <a16:colId xmlns:a16="http://schemas.microsoft.com/office/drawing/2014/main" val="3749941825"/>
                    </a:ext>
                  </a:extLst>
                </a:gridCol>
                <a:gridCol w="323126">
                  <a:extLst>
                    <a:ext uri="{9D8B030D-6E8A-4147-A177-3AD203B41FA5}">
                      <a16:colId xmlns:a16="http://schemas.microsoft.com/office/drawing/2014/main" val="755560819"/>
                    </a:ext>
                  </a:extLst>
                </a:gridCol>
                <a:gridCol w="1304044">
                  <a:extLst>
                    <a:ext uri="{9D8B030D-6E8A-4147-A177-3AD203B41FA5}">
                      <a16:colId xmlns:a16="http://schemas.microsoft.com/office/drawing/2014/main" val="1401921624"/>
                    </a:ext>
                  </a:extLst>
                </a:gridCol>
                <a:gridCol w="1304044">
                  <a:extLst>
                    <a:ext uri="{9D8B030D-6E8A-4147-A177-3AD203B41FA5}">
                      <a16:colId xmlns:a16="http://schemas.microsoft.com/office/drawing/2014/main" val="2177098600"/>
                    </a:ext>
                  </a:extLst>
                </a:gridCol>
                <a:gridCol w="1199413">
                  <a:extLst>
                    <a:ext uri="{9D8B030D-6E8A-4147-A177-3AD203B41FA5}">
                      <a16:colId xmlns:a16="http://schemas.microsoft.com/office/drawing/2014/main" val="319483868"/>
                    </a:ext>
                  </a:extLst>
                </a:gridCol>
                <a:gridCol w="1199413">
                  <a:extLst>
                    <a:ext uri="{9D8B030D-6E8A-4147-A177-3AD203B41FA5}">
                      <a16:colId xmlns:a16="http://schemas.microsoft.com/office/drawing/2014/main" val="2767720442"/>
                    </a:ext>
                  </a:extLst>
                </a:gridCol>
                <a:gridCol w="1304044">
                  <a:extLst>
                    <a:ext uri="{9D8B030D-6E8A-4147-A177-3AD203B41FA5}">
                      <a16:colId xmlns:a16="http://schemas.microsoft.com/office/drawing/2014/main" val="3536513046"/>
                    </a:ext>
                  </a:extLst>
                </a:gridCol>
                <a:gridCol w="1304044">
                  <a:extLst>
                    <a:ext uri="{9D8B030D-6E8A-4147-A177-3AD203B41FA5}">
                      <a16:colId xmlns:a16="http://schemas.microsoft.com/office/drawing/2014/main" val="1639088171"/>
                    </a:ext>
                  </a:extLst>
                </a:gridCol>
                <a:gridCol w="1963376">
                  <a:extLst>
                    <a:ext uri="{9D8B030D-6E8A-4147-A177-3AD203B41FA5}">
                      <a16:colId xmlns:a16="http://schemas.microsoft.com/office/drawing/2014/main" val="1487060737"/>
                    </a:ext>
                  </a:extLst>
                </a:gridCol>
              </a:tblGrid>
              <a:tr h="285619">
                <a:tc rowSpan="2">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spcAft>
                          <a:spcPts val="0"/>
                        </a:spcAft>
                      </a:pPr>
                      <a:r>
                        <a:rPr lang="zh-CN" sz="1200" kern="100">
                          <a:effectLst/>
                        </a:rPr>
                        <a:t>编号</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6">
                  <a:txBody>
                    <a:bodyPr/>
                    <a:lstStyle/>
                    <a:p>
                      <a:pPr algn="ctr">
                        <a:spcAft>
                          <a:spcPts val="0"/>
                        </a:spcAft>
                      </a:pPr>
                      <a:r>
                        <a:rPr lang="zh-CN" sz="1200" kern="100" dirty="0">
                          <a:effectLst/>
                        </a:rPr>
                        <a:t>在校生数中</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Aft>
                          <a:spcPts val="0"/>
                        </a:spcAft>
                      </a:pPr>
                      <a:r>
                        <a:rPr lang="zh-CN" sz="1200" kern="100">
                          <a:effectLst/>
                        </a:rPr>
                        <a:t>另有：外国籍学生</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854453875"/>
                  </a:ext>
                </a:extLst>
              </a:tr>
              <a:tr h="285619">
                <a:tc vMerge="1">
                  <a:txBody>
                    <a:bodyPr/>
                    <a:lstStyle/>
                    <a:p>
                      <a:endParaRPr lang="zh-CN" altLang="en-US"/>
                    </a:p>
                  </a:txBody>
                  <a:tcPr/>
                </a:tc>
                <a:tc vMerge="1">
                  <a:txBody>
                    <a:bodyPr/>
                    <a:lstStyle/>
                    <a:p>
                      <a:endParaRPr lang="zh-CN" altLang="en-US"/>
                    </a:p>
                  </a:txBody>
                  <a:tcPr/>
                </a:tc>
                <a:tc>
                  <a:txBody>
                    <a:bodyPr/>
                    <a:lstStyle/>
                    <a:p>
                      <a:pPr indent="171450" algn="just">
                        <a:spcAft>
                          <a:spcPts val="0"/>
                        </a:spcAft>
                      </a:pPr>
                      <a:r>
                        <a:rPr lang="zh-CN" sz="1200" kern="100">
                          <a:effectLst/>
                        </a:rPr>
                        <a:t>共产党员</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indent="285750" algn="just">
                        <a:spcAft>
                          <a:spcPts val="0"/>
                        </a:spcAft>
                      </a:pPr>
                      <a:r>
                        <a:rPr lang="zh-CN" sz="1200" kern="100">
                          <a:effectLst/>
                        </a:rPr>
                        <a:t>共青团员</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dirty="0">
                          <a:effectLst/>
                        </a:rPr>
                        <a:t>香港</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200" kern="100" dirty="0">
                          <a:effectLst/>
                        </a:rPr>
                        <a:t>澳门</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200" kern="100">
                          <a:effectLst/>
                        </a:rPr>
                        <a:t>台湾</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200" kern="100">
                          <a:effectLst/>
                        </a:rPr>
                        <a:t>华侨</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vMerge="1">
                  <a:txBody>
                    <a:bodyPr/>
                    <a:lstStyle/>
                    <a:p>
                      <a:endParaRPr lang="zh-CN" altLang="en-US"/>
                    </a:p>
                  </a:txBody>
                  <a:tcPr/>
                </a:tc>
                <a:extLst>
                  <a:ext uri="{0D108BD9-81ED-4DB2-BD59-A6C34878D82A}">
                    <a16:rowId xmlns:a16="http://schemas.microsoft.com/office/drawing/2014/main" val="1259285268"/>
                  </a:ext>
                </a:extLst>
              </a:tr>
              <a:tr h="299856">
                <a:tc>
                  <a:txBody>
                    <a:bodyPr/>
                    <a:lstStyle/>
                    <a:p>
                      <a:pPr algn="ctr">
                        <a:spcAft>
                          <a:spcPts val="0"/>
                        </a:spcAft>
                      </a:pPr>
                      <a:r>
                        <a:rPr lang="zh-CN" sz="1200" kern="100">
                          <a:effectLst/>
                        </a:rPr>
                        <a:t>甲</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200" kern="100">
                          <a:effectLst/>
                        </a:rPr>
                        <a:t>乙</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3</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4</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5</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6</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7</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841092068"/>
                  </a:ext>
                </a:extLst>
              </a:tr>
              <a:tr h="259816">
                <a:tc>
                  <a:txBody>
                    <a:bodyPr/>
                    <a:lstStyle/>
                    <a:p>
                      <a:pPr algn="ctr">
                        <a:spcAft>
                          <a:spcPts val="0"/>
                        </a:spcAft>
                      </a:pPr>
                      <a:r>
                        <a:rPr lang="zh-CN" sz="1200" kern="100">
                          <a:effectLst/>
                        </a:rPr>
                        <a:t>幼儿园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757460347"/>
                  </a:ext>
                </a:extLst>
              </a:tr>
              <a:tr h="259816">
                <a:tc>
                  <a:txBody>
                    <a:bodyPr/>
                    <a:lstStyle/>
                    <a:p>
                      <a:pPr algn="ctr">
                        <a:spcAft>
                          <a:spcPts val="0"/>
                        </a:spcAft>
                      </a:pPr>
                      <a:r>
                        <a:rPr lang="zh-CN" sz="1200" kern="100">
                          <a:effectLst/>
                        </a:rPr>
                        <a:t>女</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315519348"/>
                  </a:ext>
                </a:extLst>
              </a:tr>
              <a:tr h="259816">
                <a:tc>
                  <a:txBody>
                    <a:bodyPr/>
                    <a:lstStyle/>
                    <a:p>
                      <a:pPr algn="ctr">
                        <a:spcAft>
                          <a:spcPts val="0"/>
                        </a:spcAft>
                      </a:pPr>
                      <a:r>
                        <a:rPr lang="zh-CN" sz="1200" kern="100">
                          <a:effectLst/>
                        </a:rPr>
                        <a:t>小学</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03</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576179401"/>
                  </a:ext>
                </a:extLst>
              </a:tr>
              <a:tr h="259816">
                <a:tc>
                  <a:txBody>
                    <a:bodyPr/>
                    <a:lstStyle/>
                    <a:p>
                      <a:pPr algn="ctr">
                        <a:spcAft>
                          <a:spcPts val="0"/>
                        </a:spcAft>
                      </a:pPr>
                      <a:r>
                        <a:rPr lang="zh-CN" sz="1200" kern="100">
                          <a:effectLst/>
                        </a:rPr>
                        <a:t>女</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075967899"/>
                  </a:ext>
                </a:extLst>
              </a:tr>
              <a:tr h="259816">
                <a:tc>
                  <a:txBody>
                    <a:bodyPr/>
                    <a:lstStyle/>
                    <a:p>
                      <a:pPr algn="ctr">
                        <a:spcAft>
                          <a:spcPts val="0"/>
                        </a:spcAft>
                      </a:pPr>
                      <a:r>
                        <a:rPr lang="zh-CN" sz="1200" kern="100">
                          <a:effectLst/>
                        </a:rPr>
                        <a:t>初中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99289863"/>
                  </a:ext>
                </a:extLst>
              </a:tr>
              <a:tr h="259816">
                <a:tc>
                  <a:txBody>
                    <a:bodyPr/>
                    <a:lstStyle/>
                    <a:p>
                      <a:pPr algn="ctr">
                        <a:spcAft>
                          <a:spcPts val="0"/>
                        </a:spcAft>
                      </a:pPr>
                      <a:r>
                        <a:rPr lang="zh-CN" sz="1200" kern="100">
                          <a:effectLst/>
                        </a:rPr>
                        <a:t>女</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06</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403733497"/>
                  </a:ext>
                </a:extLst>
              </a:tr>
              <a:tr h="259816">
                <a:tc>
                  <a:txBody>
                    <a:bodyPr/>
                    <a:lstStyle/>
                    <a:p>
                      <a:pPr algn="ctr">
                        <a:spcAft>
                          <a:spcPts val="0"/>
                        </a:spcAft>
                      </a:pPr>
                      <a:r>
                        <a:rPr lang="zh-CN" sz="1200" kern="100">
                          <a:effectLst/>
                        </a:rPr>
                        <a:t>高中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07</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160684208"/>
                  </a:ext>
                </a:extLst>
              </a:tr>
              <a:tr h="259816">
                <a:tc>
                  <a:txBody>
                    <a:bodyPr/>
                    <a:lstStyle/>
                    <a:p>
                      <a:pPr algn="ctr">
                        <a:spcAft>
                          <a:spcPts val="0"/>
                        </a:spcAft>
                      </a:pPr>
                      <a:r>
                        <a:rPr lang="zh-CN" sz="1200" kern="100">
                          <a:effectLst/>
                        </a:rPr>
                        <a:t>女</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08</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699401173"/>
                  </a:ext>
                </a:extLst>
              </a:tr>
              <a:tr h="259816">
                <a:tc>
                  <a:txBody>
                    <a:bodyPr/>
                    <a:lstStyle/>
                    <a:p>
                      <a:pPr algn="ctr">
                        <a:spcAft>
                          <a:spcPts val="0"/>
                        </a:spcAft>
                      </a:pPr>
                      <a:r>
                        <a:rPr lang="zh-CN" sz="1200" kern="100">
                          <a:effectLst/>
                        </a:rPr>
                        <a:t>特殊教育</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09</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399709425"/>
                  </a:ext>
                </a:extLst>
              </a:tr>
              <a:tr h="259816">
                <a:tc>
                  <a:txBody>
                    <a:bodyPr/>
                    <a:lstStyle/>
                    <a:p>
                      <a:pPr algn="ctr">
                        <a:spcAft>
                          <a:spcPts val="0"/>
                        </a:spcAft>
                      </a:pPr>
                      <a:r>
                        <a:rPr lang="zh-CN" sz="1200" kern="100">
                          <a:effectLst/>
                        </a:rPr>
                        <a:t>女</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10</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897844183"/>
                  </a:ext>
                </a:extLst>
              </a:tr>
            </a:tbl>
          </a:graphicData>
        </a:graphic>
      </p:graphicFrame>
      <p:sp>
        <p:nvSpPr>
          <p:cNvPr id="7" name="矩形 6">
            <a:extLst>
              <a:ext uri="{FF2B5EF4-FFF2-40B4-BE49-F238E27FC236}">
                <a16:creationId xmlns:a16="http://schemas.microsoft.com/office/drawing/2014/main" id="{18D66E1F-DE11-4CE6-9B8E-46664DBE8C44}"/>
              </a:ext>
            </a:extLst>
          </p:cNvPr>
          <p:cNvSpPr/>
          <p:nvPr/>
        </p:nvSpPr>
        <p:spPr>
          <a:xfrm>
            <a:off x="10438916" y="2536567"/>
            <a:ext cx="748923" cy="261610"/>
          </a:xfrm>
          <a:prstGeom prst="rect">
            <a:avLst/>
          </a:prstGeom>
        </p:spPr>
        <p:txBody>
          <a:bodyPr wrap="none">
            <a:spAutoFit/>
          </a:bodyPr>
          <a:lstStyle/>
          <a:p>
            <a:r>
              <a:rPr lang="zh-CN" altLang="en-US" sz="1100" b="1" dirty="0">
                <a:latin typeface="宋体" panose="02010600030101010101" pitchFamily="2" charset="-122"/>
                <a:ea typeface="宋体" panose="02010600030101010101" pitchFamily="2" charset="-122"/>
                <a:cs typeface="Times New Roman" panose="02020603050405020304" pitchFamily="18" charset="0"/>
              </a:rPr>
              <a:t>单位：人</a:t>
            </a:r>
            <a:endParaRPr lang="zh-CN" altLang="en-US" sz="1100" dirty="0"/>
          </a:p>
        </p:txBody>
      </p:sp>
      <p:graphicFrame>
        <p:nvGraphicFramePr>
          <p:cNvPr id="8" name="表格 7">
            <a:extLst>
              <a:ext uri="{FF2B5EF4-FFF2-40B4-BE49-F238E27FC236}">
                <a16:creationId xmlns:a16="http://schemas.microsoft.com/office/drawing/2014/main" id="{A6658624-0DF0-4C05-98D9-2C05C80CAC66}"/>
              </a:ext>
            </a:extLst>
          </p:cNvPr>
          <p:cNvGraphicFramePr>
            <a:graphicFrameLocks noGrp="1"/>
          </p:cNvGraphicFramePr>
          <p:nvPr>
            <p:extLst>
              <p:ext uri="{D42A27DB-BD31-4B8C-83A1-F6EECF244321}">
                <p14:modId xmlns:p14="http://schemas.microsoft.com/office/powerpoint/2010/main" val="3715117433"/>
              </p:ext>
            </p:extLst>
          </p:nvPr>
        </p:nvGraphicFramePr>
        <p:xfrm>
          <a:off x="4668031" y="3044830"/>
          <a:ext cx="5006914" cy="3189006"/>
        </p:xfrm>
        <a:graphic>
          <a:graphicData uri="http://schemas.openxmlformats.org/drawingml/2006/table">
            <a:tbl>
              <a:tblPr>
                <a:tableStyleId>{5940675A-B579-460E-94D1-54222C63F5DA}</a:tableStyleId>
              </a:tblPr>
              <a:tblGrid>
                <a:gridCol w="5006914">
                  <a:extLst>
                    <a:ext uri="{9D8B030D-6E8A-4147-A177-3AD203B41FA5}">
                      <a16:colId xmlns:a16="http://schemas.microsoft.com/office/drawing/2014/main" val="1077303115"/>
                    </a:ext>
                  </a:extLst>
                </a:gridCol>
              </a:tblGrid>
              <a:tr h="290990">
                <a:tc>
                  <a:txBody>
                    <a:bodyPr/>
                    <a:lstStyle/>
                    <a:p>
                      <a:pPr algn="ctr">
                        <a:spcAft>
                          <a:spcPts val="0"/>
                        </a:spcAft>
                      </a:pPr>
                      <a:r>
                        <a:rPr lang="zh-CN" altLang="en-US" sz="1200" kern="100" dirty="0">
                          <a:effectLst/>
                        </a:rPr>
                        <a:t>港澳台侨</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386128563"/>
                  </a:ext>
                </a:extLst>
              </a:tr>
              <a:tr h="29985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760253717"/>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229741853"/>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1994379773"/>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648996442"/>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188003508"/>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3211424324"/>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1339744397"/>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079975668"/>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654237309"/>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1554907025"/>
                  </a:ext>
                </a:extLst>
              </a:tr>
              <a:tr h="259816">
                <a:tc>
                  <a:txBody>
                    <a:bodyPr/>
                    <a:lstStyle/>
                    <a:p>
                      <a:pPr algn="ctr">
                        <a:spcAft>
                          <a:spcPts val="0"/>
                        </a:spcAf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4154078066"/>
                  </a:ext>
                </a:extLst>
              </a:tr>
            </a:tbl>
          </a:graphicData>
        </a:graphic>
      </p:graphicFrame>
    </p:spTree>
    <p:extLst>
      <p:ext uri="{BB962C8B-B14F-4D97-AF65-F5344CB8AC3E}">
        <p14:creationId xmlns:p14="http://schemas.microsoft.com/office/powerpoint/2010/main" val="1938110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5</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52081" y="1454714"/>
            <a:ext cx="11090276" cy="923330"/>
          </a:xfrm>
          <a:prstGeom prst="rect">
            <a:avLst/>
          </a:prstGeom>
          <a:noFill/>
        </p:spPr>
        <p:txBody>
          <a:bodyPr wrap="square" rtlCol="0">
            <a:spAutoFit/>
          </a:bodyPr>
          <a:lstStyle/>
          <a:p>
            <a:pPr marL="0" lvl="1"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en-US" b="1" dirty="0">
                <a:solidFill>
                  <a:srgbClr val="C00000"/>
                </a:solidFill>
                <a:latin typeface="微软雅黑" panose="020B0503020204020204" pitchFamily="34" charset="-122"/>
                <a:ea typeface="微软雅黑" panose="020B0503020204020204" pitchFamily="34" charset="-122"/>
              </a:rPr>
              <a:t>基础基</a:t>
            </a:r>
            <a:r>
              <a:rPr lang="en-US" altLang="zh-CN" b="1" dirty="0">
                <a:solidFill>
                  <a:srgbClr val="C00000"/>
                </a:solidFill>
                <a:latin typeface="微软雅黑" panose="020B0503020204020204" pitchFamily="34" charset="-122"/>
                <a:ea typeface="微软雅黑" panose="020B0503020204020204" pitchFamily="34" charset="-122"/>
              </a:rPr>
              <a:t>4411</a:t>
            </a:r>
            <a:r>
              <a:rPr lang="zh-CN" altLang="en-US" b="1" dirty="0">
                <a:solidFill>
                  <a:srgbClr val="C00000"/>
                </a:solidFill>
                <a:latin typeface="微软雅黑" panose="020B0503020204020204" pitchFamily="34" charset="-122"/>
                <a:ea typeface="微软雅黑" panose="020B0503020204020204" pitchFamily="34" charset="-122"/>
              </a:rPr>
              <a:t>教职工其他情况</a:t>
            </a:r>
            <a:r>
              <a:rPr lang="zh-CN" altLang="en-US" dirty="0">
                <a:solidFill>
                  <a:srgbClr val="C00000"/>
                </a:solidFill>
                <a:latin typeface="微软雅黑" panose="020B0503020204020204" pitchFamily="34" charset="-122"/>
                <a:ea typeface="微软雅黑" panose="020B0503020204020204" pitchFamily="34" charset="-122"/>
              </a:rPr>
              <a:t>、</a:t>
            </a:r>
            <a:r>
              <a:rPr lang="en-US" altLang="zh-CN" b="1" dirty="0">
                <a:solidFill>
                  <a:srgbClr val="C00000"/>
                </a:solidFill>
                <a:latin typeface="微软雅黑" panose="020B0503020204020204" pitchFamily="34" charset="-122"/>
                <a:ea typeface="微软雅黑" panose="020B0503020204020204" pitchFamily="34" charset="-122"/>
              </a:rPr>
              <a:t>4412</a:t>
            </a:r>
            <a:r>
              <a:rPr lang="zh-CN" altLang="en-US" b="1" dirty="0">
                <a:solidFill>
                  <a:srgbClr val="C00000"/>
                </a:solidFill>
                <a:latin typeface="微软雅黑" panose="020B0503020204020204" pitchFamily="34" charset="-122"/>
                <a:ea typeface="微软雅黑" panose="020B0503020204020204" pitchFamily="34" charset="-122"/>
              </a:rPr>
              <a:t>专任教师其他情况表</a:t>
            </a:r>
            <a:r>
              <a:rPr lang="zh-CN" altLang="en-US" dirty="0">
                <a:latin typeface="微软雅黑" panose="020B0503020204020204" pitchFamily="34" charset="-122"/>
                <a:ea typeface="微软雅黑" panose="020B0503020204020204" pitchFamily="34" charset="-122"/>
              </a:rPr>
              <a:t>中，增加“香港”、“澳门”、“台湾”三列指标项，编号顺序顺延；综表暂不进行修改。</a:t>
            </a:r>
            <a:endParaRPr lang="en-US" altLang="zh-CN" dirty="0">
              <a:solidFill>
                <a:srgbClr val="0F6D9E"/>
              </a:solidFill>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4F5345DE-3B9F-41D2-A625-F7612287A456}"/>
              </a:ext>
            </a:extLst>
          </p:cNvPr>
          <p:cNvGraphicFramePr>
            <a:graphicFrameLocks noGrp="1"/>
          </p:cNvGraphicFramePr>
          <p:nvPr>
            <p:extLst>
              <p:ext uri="{D42A27DB-BD31-4B8C-83A1-F6EECF244321}">
                <p14:modId xmlns:p14="http://schemas.microsoft.com/office/powerpoint/2010/main" val="939380615"/>
              </p:ext>
            </p:extLst>
          </p:nvPr>
        </p:nvGraphicFramePr>
        <p:xfrm>
          <a:off x="550862" y="2450091"/>
          <a:ext cx="11090273" cy="1296094"/>
        </p:xfrm>
        <a:graphic>
          <a:graphicData uri="http://schemas.openxmlformats.org/drawingml/2006/table">
            <a:tbl>
              <a:tblPr>
                <a:tableStyleId>{5940675A-B579-460E-94D1-54222C63F5DA}</a:tableStyleId>
              </a:tblPr>
              <a:tblGrid>
                <a:gridCol w="1199381">
                  <a:extLst>
                    <a:ext uri="{9D8B030D-6E8A-4147-A177-3AD203B41FA5}">
                      <a16:colId xmlns:a16="http://schemas.microsoft.com/office/drawing/2014/main" val="3000347315"/>
                    </a:ext>
                  </a:extLst>
                </a:gridCol>
                <a:gridCol w="419783">
                  <a:extLst>
                    <a:ext uri="{9D8B030D-6E8A-4147-A177-3AD203B41FA5}">
                      <a16:colId xmlns:a16="http://schemas.microsoft.com/office/drawing/2014/main" val="1889077435"/>
                    </a:ext>
                  </a:extLst>
                </a:gridCol>
                <a:gridCol w="1093035">
                  <a:extLst>
                    <a:ext uri="{9D8B030D-6E8A-4147-A177-3AD203B41FA5}">
                      <a16:colId xmlns:a16="http://schemas.microsoft.com/office/drawing/2014/main" val="3809193110"/>
                    </a:ext>
                  </a:extLst>
                </a:gridCol>
                <a:gridCol w="1247356">
                  <a:extLst>
                    <a:ext uri="{9D8B030D-6E8A-4147-A177-3AD203B41FA5}">
                      <a16:colId xmlns:a16="http://schemas.microsoft.com/office/drawing/2014/main" val="3175496988"/>
                    </a:ext>
                  </a:extLst>
                </a:gridCol>
                <a:gridCol w="1355300">
                  <a:extLst>
                    <a:ext uri="{9D8B030D-6E8A-4147-A177-3AD203B41FA5}">
                      <a16:colId xmlns:a16="http://schemas.microsoft.com/office/drawing/2014/main" val="1496685916"/>
                    </a:ext>
                  </a:extLst>
                </a:gridCol>
                <a:gridCol w="1472840">
                  <a:extLst>
                    <a:ext uri="{9D8B030D-6E8A-4147-A177-3AD203B41FA5}">
                      <a16:colId xmlns:a16="http://schemas.microsoft.com/office/drawing/2014/main" val="1182566894"/>
                    </a:ext>
                  </a:extLst>
                </a:gridCol>
                <a:gridCol w="1473639">
                  <a:extLst>
                    <a:ext uri="{9D8B030D-6E8A-4147-A177-3AD203B41FA5}">
                      <a16:colId xmlns:a16="http://schemas.microsoft.com/office/drawing/2014/main" val="3067335915"/>
                    </a:ext>
                  </a:extLst>
                </a:gridCol>
                <a:gridCol w="1355300">
                  <a:extLst>
                    <a:ext uri="{9D8B030D-6E8A-4147-A177-3AD203B41FA5}">
                      <a16:colId xmlns:a16="http://schemas.microsoft.com/office/drawing/2014/main" val="2377341235"/>
                    </a:ext>
                  </a:extLst>
                </a:gridCol>
                <a:gridCol w="1473639">
                  <a:extLst>
                    <a:ext uri="{9D8B030D-6E8A-4147-A177-3AD203B41FA5}">
                      <a16:colId xmlns:a16="http://schemas.microsoft.com/office/drawing/2014/main" val="3374248193"/>
                    </a:ext>
                  </a:extLst>
                </a:gridCol>
              </a:tblGrid>
              <a:tr h="415657">
                <a:tc>
                  <a:txBody>
                    <a:bodyPr/>
                    <a:lstStyle/>
                    <a:p>
                      <a:pPr algn="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dirty="0">
                          <a:effectLst/>
                        </a:rPr>
                        <a:t>编号</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dirty="0">
                          <a:effectLst/>
                        </a:rPr>
                        <a:t>共产党员</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共青团员</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民主党派</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dirty="0">
                          <a:effectLst/>
                        </a:rPr>
                        <a:t>香港</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400" kern="100" dirty="0">
                          <a:effectLst/>
                        </a:rPr>
                        <a:t>澳门</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400" kern="100" dirty="0">
                          <a:effectLst/>
                        </a:rPr>
                        <a:t>台湾</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400" kern="100" dirty="0">
                          <a:effectLst/>
                        </a:rPr>
                        <a:t>华侨</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2869011844"/>
                  </a:ext>
                </a:extLst>
              </a:tr>
              <a:tr h="293479">
                <a:tc>
                  <a:txBody>
                    <a:bodyPr/>
                    <a:lstStyle/>
                    <a:p>
                      <a:pPr algn="ctr">
                        <a:spcAft>
                          <a:spcPts val="0"/>
                        </a:spcAft>
                      </a:pPr>
                      <a:r>
                        <a:rPr lang="zh-CN" sz="1000" kern="100" dirty="0">
                          <a:effectLst/>
                        </a:rPr>
                        <a:t>甲</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000" kern="100" dirty="0">
                          <a:effectLst/>
                        </a:rPr>
                        <a:t>乙</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dirty="0">
                          <a:effectLst/>
                        </a:rPr>
                        <a:t>1</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dirty="0">
                          <a:effectLst/>
                        </a:rPr>
                        <a:t>2</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dirty="0">
                          <a:effectLst/>
                        </a:rPr>
                        <a:t>3</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dirty="0">
                          <a:effectLst/>
                        </a:rPr>
                        <a:t>4</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00" kern="100" dirty="0">
                          <a:effectLst/>
                        </a:rPr>
                        <a:t>5</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00" kern="100" dirty="0">
                          <a:effectLst/>
                        </a:rPr>
                        <a:t>6</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00" kern="100" dirty="0">
                          <a:effectLst/>
                        </a:rPr>
                        <a:t>7</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995766002"/>
                  </a:ext>
                </a:extLst>
              </a:tr>
              <a:tr h="293479">
                <a:tc>
                  <a:txBody>
                    <a:bodyPr/>
                    <a:lstStyle/>
                    <a:p>
                      <a:pPr algn="ctr">
                        <a:spcAft>
                          <a:spcPts val="0"/>
                        </a:spcAft>
                      </a:pPr>
                      <a:r>
                        <a:rPr lang="zh-CN" sz="1000" kern="100">
                          <a:effectLst/>
                        </a:rPr>
                        <a:t>总计</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a:effectLst/>
                        </a:rPr>
                        <a:t>01</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3799230333"/>
                  </a:ext>
                </a:extLst>
              </a:tr>
              <a:tr h="293479">
                <a:tc>
                  <a:txBody>
                    <a:bodyPr/>
                    <a:lstStyle/>
                    <a:p>
                      <a:pPr algn="ctr">
                        <a:spcAft>
                          <a:spcPts val="0"/>
                        </a:spcAft>
                      </a:pPr>
                      <a:r>
                        <a:rPr lang="zh-CN" sz="1000" kern="100">
                          <a:effectLst/>
                        </a:rPr>
                        <a:t>女</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a:effectLst/>
                        </a:rPr>
                        <a:t>02</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a:effectLst/>
                        </a:rPr>
                        <a:t> </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a:effectLst/>
                        </a:rPr>
                        <a:t> </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a:effectLst/>
                        </a:rPr>
                        <a:t> </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1439532034"/>
                  </a:ext>
                </a:extLst>
              </a:tr>
            </a:tbl>
          </a:graphicData>
        </a:graphic>
      </p:graphicFrame>
      <p:sp>
        <p:nvSpPr>
          <p:cNvPr id="6" name="Rectangle 1">
            <a:extLst>
              <a:ext uri="{FF2B5EF4-FFF2-40B4-BE49-F238E27FC236}">
                <a16:creationId xmlns:a16="http://schemas.microsoft.com/office/drawing/2014/main" id="{23FF9908-971C-4096-A86E-65397CB711DC}"/>
              </a:ext>
            </a:extLst>
          </p:cNvPr>
          <p:cNvSpPr>
            <a:spLocks noChangeArrowheads="1"/>
          </p:cNvSpPr>
          <p:nvPr/>
        </p:nvSpPr>
        <p:spPr bwMode="auto">
          <a:xfrm>
            <a:off x="10522120" y="2116434"/>
            <a:ext cx="94800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endParaRPr kumimoji="0" lang="zh-CN" altLang="en-US" sz="14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endParaRPr>
          </a:p>
        </p:txBody>
      </p:sp>
      <p:graphicFrame>
        <p:nvGraphicFramePr>
          <p:cNvPr id="7" name="表格 6">
            <a:extLst>
              <a:ext uri="{FF2B5EF4-FFF2-40B4-BE49-F238E27FC236}">
                <a16:creationId xmlns:a16="http://schemas.microsoft.com/office/drawing/2014/main" id="{4FDA0D3C-26DF-4A3D-AB13-4214EDEACA03}"/>
              </a:ext>
            </a:extLst>
          </p:cNvPr>
          <p:cNvGraphicFramePr>
            <a:graphicFrameLocks noGrp="1"/>
          </p:cNvGraphicFramePr>
          <p:nvPr>
            <p:extLst>
              <p:ext uri="{D42A27DB-BD31-4B8C-83A1-F6EECF244321}">
                <p14:modId xmlns:p14="http://schemas.microsoft.com/office/powerpoint/2010/main" val="2140903787"/>
              </p:ext>
            </p:extLst>
          </p:nvPr>
        </p:nvGraphicFramePr>
        <p:xfrm>
          <a:off x="611867" y="4027425"/>
          <a:ext cx="11029268" cy="2154114"/>
        </p:xfrm>
        <a:graphic>
          <a:graphicData uri="http://schemas.openxmlformats.org/drawingml/2006/table">
            <a:tbl>
              <a:tblPr>
                <a:tableStyleId>{5940675A-B579-460E-94D1-54222C63F5DA}</a:tableStyleId>
              </a:tblPr>
              <a:tblGrid>
                <a:gridCol w="1192783">
                  <a:extLst>
                    <a:ext uri="{9D8B030D-6E8A-4147-A177-3AD203B41FA5}">
                      <a16:colId xmlns:a16="http://schemas.microsoft.com/office/drawing/2014/main" val="3324874752"/>
                    </a:ext>
                  </a:extLst>
                </a:gridCol>
                <a:gridCol w="500969">
                  <a:extLst>
                    <a:ext uri="{9D8B030D-6E8A-4147-A177-3AD203B41FA5}">
                      <a16:colId xmlns:a16="http://schemas.microsoft.com/office/drawing/2014/main" val="2088281426"/>
                    </a:ext>
                  </a:extLst>
                </a:gridCol>
                <a:gridCol w="1003527">
                  <a:extLst>
                    <a:ext uri="{9D8B030D-6E8A-4147-A177-3AD203B41FA5}">
                      <a16:colId xmlns:a16="http://schemas.microsoft.com/office/drawing/2014/main" val="4100169085"/>
                    </a:ext>
                  </a:extLst>
                </a:gridCol>
                <a:gridCol w="1240494">
                  <a:extLst>
                    <a:ext uri="{9D8B030D-6E8A-4147-A177-3AD203B41FA5}">
                      <a16:colId xmlns:a16="http://schemas.microsoft.com/office/drawing/2014/main" val="4034019247"/>
                    </a:ext>
                  </a:extLst>
                </a:gridCol>
                <a:gridCol w="1347845">
                  <a:extLst>
                    <a:ext uri="{9D8B030D-6E8A-4147-A177-3AD203B41FA5}">
                      <a16:colId xmlns:a16="http://schemas.microsoft.com/office/drawing/2014/main" val="81667201"/>
                    </a:ext>
                  </a:extLst>
                </a:gridCol>
                <a:gridCol w="1464739">
                  <a:extLst>
                    <a:ext uri="{9D8B030D-6E8A-4147-A177-3AD203B41FA5}">
                      <a16:colId xmlns:a16="http://schemas.microsoft.com/office/drawing/2014/main" val="1495687345"/>
                    </a:ext>
                  </a:extLst>
                </a:gridCol>
                <a:gridCol w="1465533">
                  <a:extLst>
                    <a:ext uri="{9D8B030D-6E8A-4147-A177-3AD203B41FA5}">
                      <a16:colId xmlns:a16="http://schemas.microsoft.com/office/drawing/2014/main" val="1860308925"/>
                    </a:ext>
                  </a:extLst>
                </a:gridCol>
                <a:gridCol w="1347845">
                  <a:extLst>
                    <a:ext uri="{9D8B030D-6E8A-4147-A177-3AD203B41FA5}">
                      <a16:colId xmlns:a16="http://schemas.microsoft.com/office/drawing/2014/main" val="4068033524"/>
                    </a:ext>
                  </a:extLst>
                </a:gridCol>
                <a:gridCol w="1465533">
                  <a:extLst>
                    <a:ext uri="{9D8B030D-6E8A-4147-A177-3AD203B41FA5}">
                      <a16:colId xmlns:a16="http://schemas.microsoft.com/office/drawing/2014/main" val="1862716280"/>
                    </a:ext>
                  </a:extLst>
                </a:gridCol>
              </a:tblGrid>
              <a:tr h="239346">
                <a:tc>
                  <a:txBody>
                    <a:bodyPr/>
                    <a:lstStyle/>
                    <a:p>
                      <a:pPr algn="r">
                        <a:spcAft>
                          <a:spcPts val="0"/>
                        </a:spcAft>
                      </a:pPr>
                      <a:r>
                        <a:rPr lang="en-US" sz="11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100" kern="100" dirty="0">
                          <a:effectLst/>
                        </a:rPr>
                        <a:t>编号</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100" kern="100" dirty="0">
                          <a:effectLst/>
                        </a:rPr>
                        <a:t>共产党员</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100" kern="100" dirty="0">
                          <a:effectLst/>
                        </a:rPr>
                        <a:t>共青团员</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100" kern="100" dirty="0">
                          <a:effectLst/>
                        </a:rPr>
                        <a:t>民主党派</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100" kern="100" dirty="0">
                          <a:effectLst/>
                        </a:rPr>
                        <a:t>香港</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100" kern="100" dirty="0">
                          <a:effectLst/>
                        </a:rPr>
                        <a:t>澳门</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100" kern="100" dirty="0">
                          <a:effectLst/>
                        </a:rPr>
                        <a:t>台湾</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100" kern="100" dirty="0">
                          <a:effectLst/>
                        </a:rPr>
                        <a:t>华侨</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1714516250"/>
                  </a:ext>
                </a:extLst>
              </a:tr>
              <a:tr h="239346">
                <a:tc>
                  <a:txBody>
                    <a:bodyPr/>
                    <a:lstStyle/>
                    <a:p>
                      <a:pPr algn="ctr">
                        <a:spcAft>
                          <a:spcPts val="0"/>
                        </a:spcAft>
                      </a:pPr>
                      <a:r>
                        <a:rPr lang="zh-CN" sz="900" kern="100">
                          <a:effectLst/>
                        </a:rPr>
                        <a:t>甲</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900" kern="100">
                          <a:effectLst/>
                        </a:rPr>
                        <a:t>乙</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4</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a:effectLst/>
                        </a:rPr>
                        <a:t>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2130663029"/>
                  </a:ext>
                </a:extLst>
              </a:tr>
              <a:tr h="239346">
                <a:tc>
                  <a:txBody>
                    <a:bodyPr/>
                    <a:lstStyle/>
                    <a:p>
                      <a:pPr algn="ctr">
                        <a:spcAft>
                          <a:spcPts val="0"/>
                        </a:spcAft>
                      </a:pPr>
                      <a:r>
                        <a:rPr lang="zh-CN" sz="900" kern="100">
                          <a:effectLst/>
                        </a:rPr>
                        <a:t>幼儿园</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3828130580"/>
                  </a:ext>
                </a:extLst>
              </a:tr>
              <a:tr h="239346">
                <a:tc>
                  <a:txBody>
                    <a:bodyPr/>
                    <a:lstStyle/>
                    <a:p>
                      <a:pPr algn="ctr">
                        <a:spcAft>
                          <a:spcPts val="0"/>
                        </a:spcAft>
                      </a:pPr>
                      <a:r>
                        <a:rPr lang="zh-CN" sz="900" kern="100">
                          <a:effectLst/>
                        </a:rPr>
                        <a:t>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1832624887"/>
                  </a:ext>
                </a:extLst>
              </a:tr>
              <a:tr h="239346">
                <a:tc>
                  <a:txBody>
                    <a:bodyPr/>
                    <a:lstStyle/>
                    <a:p>
                      <a:pPr algn="ctr">
                        <a:spcAft>
                          <a:spcPts val="0"/>
                        </a:spcAft>
                      </a:pPr>
                      <a:r>
                        <a:rPr lang="zh-CN" sz="900" kern="100">
                          <a:effectLst/>
                        </a:rPr>
                        <a:t>小学</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26433421"/>
                  </a:ext>
                </a:extLst>
              </a:tr>
              <a:tr h="239346">
                <a:tc>
                  <a:txBody>
                    <a:bodyPr/>
                    <a:lstStyle/>
                    <a:p>
                      <a:pPr algn="ctr">
                        <a:spcAft>
                          <a:spcPts val="0"/>
                        </a:spcAft>
                      </a:pPr>
                      <a:r>
                        <a:rPr lang="zh-CN" sz="900" kern="100">
                          <a:effectLst/>
                        </a:rPr>
                        <a:t>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3486573111"/>
                  </a:ext>
                </a:extLst>
              </a:tr>
              <a:tr h="239346">
                <a:tc>
                  <a:txBody>
                    <a:bodyPr/>
                    <a:lstStyle/>
                    <a:p>
                      <a:pPr algn="ctr">
                        <a:spcAft>
                          <a:spcPts val="0"/>
                        </a:spcAft>
                      </a:pPr>
                      <a:r>
                        <a:rPr lang="zh-CN" sz="900" kern="100">
                          <a:effectLst/>
                        </a:rPr>
                        <a:t>初中</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634382003"/>
                  </a:ext>
                </a:extLst>
              </a:tr>
              <a:tr h="239346">
                <a:tc>
                  <a:txBody>
                    <a:bodyPr/>
                    <a:lstStyle/>
                    <a:p>
                      <a:pPr algn="ctr">
                        <a:spcAft>
                          <a:spcPts val="0"/>
                        </a:spcAft>
                      </a:pPr>
                      <a:r>
                        <a:rPr lang="zh-CN" sz="900" kern="100">
                          <a:effectLst/>
                        </a:rPr>
                        <a:t>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06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378957526"/>
                  </a:ext>
                </a:extLst>
              </a:tr>
              <a:tr h="239346">
                <a:tc>
                  <a:txBody>
                    <a:bodyPr/>
                    <a:lstStyle/>
                    <a:p>
                      <a:pPr algn="ctr">
                        <a:spcAft>
                          <a:spcPts val="0"/>
                        </a:spcAft>
                      </a:pPr>
                      <a:r>
                        <a:rPr lang="en-US" altLang="zh-CN" sz="1050"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altLang="zh-CN" sz="1050"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tc>
                  <a:txBody>
                    <a:bodyPr/>
                    <a:lstStyle/>
                    <a:p>
                      <a:pPr algn="ctr">
                        <a:spcAft>
                          <a:spcPts val="0"/>
                        </a:spcAft>
                      </a:pP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solidFill>
                      <a:schemeClr val="accent2">
                        <a:lumMod val="20000"/>
                        <a:lumOff val="80000"/>
                      </a:schemeClr>
                    </a:solidFill>
                  </a:tcPr>
                </a:tc>
                <a:extLst>
                  <a:ext uri="{0D108BD9-81ED-4DB2-BD59-A6C34878D82A}">
                    <a16:rowId xmlns:a16="http://schemas.microsoft.com/office/drawing/2014/main" val="3501894483"/>
                  </a:ext>
                </a:extLst>
              </a:tr>
            </a:tbl>
          </a:graphicData>
        </a:graphic>
      </p:graphicFrame>
      <p:sp>
        <p:nvSpPr>
          <p:cNvPr id="8" name="Rectangle 2">
            <a:extLst>
              <a:ext uri="{FF2B5EF4-FFF2-40B4-BE49-F238E27FC236}">
                <a16:creationId xmlns:a16="http://schemas.microsoft.com/office/drawing/2014/main" id="{0DB8F887-66F0-4DBB-B309-338817AC55FF}"/>
              </a:ext>
            </a:extLst>
          </p:cNvPr>
          <p:cNvSpPr>
            <a:spLocks noChangeArrowheads="1"/>
          </p:cNvSpPr>
          <p:nvPr/>
        </p:nvSpPr>
        <p:spPr bwMode="auto">
          <a:xfrm>
            <a:off x="10626436" y="3719603"/>
            <a:ext cx="1155389"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zh-CN" altLang="en-US" sz="1400" b="1" dirty="0">
                <a:latin typeface="黑体" panose="02010609060101010101" pitchFamily="49" charset="-122"/>
                <a:ea typeface="黑体" panose="02010609060101010101" pitchFamily="49" charset="-122"/>
                <a:cs typeface="Times New Roman" panose="02020603050405020304" pitchFamily="18" charset="0"/>
              </a:rPr>
              <a:t>单位：人</a:t>
            </a:r>
            <a:r>
              <a:rPr kumimoji="0" lang="zh-CN" altLang="en-US" sz="9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p>
        </p:txBody>
      </p:sp>
      <p:graphicFrame>
        <p:nvGraphicFramePr>
          <p:cNvPr id="11" name="表格 10">
            <a:extLst>
              <a:ext uri="{FF2B5EF4-FFF2-40B4-BE49-F238E27FC236}">
                <a16:creationId xmlns:a16="http://schemas.microsoft.com/office/drawing/2014/main" id="{900AD0CF-4A80-407E-8501-E4707841CE27}"/>
              </a:ext>
            </a:extLst>
          </p:cNvPr>
          <p:cNvGraphicFramePr>
            <a:graphicFrameLocks noGrp="1"/>
          </p:cNvGraphicFramePr>
          <p:nvPr>
            <p:extLst>
              <p:ext uri="{D42A27DB-BD31-4B8C-83A1-F6EECF244321}">
                <p14:modId xmlns:p14="http://schemas.microsoft.com/office/powerpoint/2010/main" val="245361137"/>
              </p:ext>
            </p:extLst>
          </p:nvPr>
        </p:nvGraphicFramePr>
        <p:xfrm>
          <a:off x="5897485" y="4040029"/>
          <a:ext cx="5743650" cy="2154114"/>
        </p:xfrm>
        <a:graphic>
          <a:graphicData uri="http://schemas.openxmlformats.org/drawingml/2006/table">
            <a:tbl>
              <a:tblPr>
                <a:tableStyleId>{5940675A-B579-460E-94D1-54222C63F5DA}</a:tableStyleId>
              </a:tblPr>
              <a:tblGrid>
                <a:gridCol w="5743650">
                  <a:extLst>
                    <a:ext uri="{9D8B030D-6E8A-4147-A177-3AD203B41FA5}">
                      <a16:colId xmlns:a16="http://schemas.microsoft.com/office/drawing/2014/main" val="624347774"/>
                    </a:ext>
                  </a:extLst>
                </a:gridCol>
              </a:tblGrid>
              <a:tr h="239346">
                <a:tc>
                  <a:txBody>
                    <a:bodyPr/>
                    <a:lstStyle/>
                    <a:p>
                      <a:pPr algn="ctr">
                        <a:spcAft>
                          <a:spcPts val="0"/>
                        </a:spcAft>
                      </a:pP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44853178"/>
                  </a:ext>
                </a:extLst>
              </a:tr>
              <a:tr h="239346">
                <a:tc>
                  <a:txBody>
                    <a:bodyPr/>
                    <a:lstStyle/>
                    <a:p>
                      <a:pPr algn="ctr">
                        <a:spcAft>
                          <a:spcPts val="0"/>
                        </a:spcAft>
                      </a:pP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3723618344"/>
                  </a:ext>
                </a:extLst>
              </a:tr>
              <a:tr h="239346">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613019279"/>
                  </a:ext>
                </a:extLst>
              </a:tr>
              <a:tr h="239346">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489420157"/>
                  </a:ext>
                </a:extLst>
              </a:tr>
              <a:tr h="239346">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102717740"/>
                  </a:ext>
                </a:extLst>
              </a:tr>
              <a:tr h="239346">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3009238231"/>
                  </a:ext>
                </a:extLst>
              </a:tr>
              <a:tr h="239346">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303946234"/>
                  </a:ext>
                </a:extLst>
              </a:tr>
              <a:tr h="239346">
                <a:tc>
                  <a:txBody>
                    <a:bodyPr/>
                    <a:lstStyle/>
                    <a:p>
                      <a:pPr algn="ctr">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4041364468"/>
                  </a:ext>
                </a:extLst>
              </a:tr>
              <a:tr h="239346">
                <a:tc>
                  <a:txBody>
                    <a:bodyPr/>
                    <a:lstStyle/>
                    <a:p>
                      <a:pPr algn="ctr">
                        <a:spcAft>
                          <a:spcPts val="0"/>
                        </a:spcAft>
                      </a:pP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823386383"/>
                  </a:ext>
                </a:extLst>
              </a:tr>
            </a:tbl>
          </a:graphicData>
        </a:graphic>
      </p:graphicFrame>
      <p:graphicFrame>
        <p:nvGraphicFramePr>
          <p:cNvPr id="12" name="表格 11">
            <a:extLst>
              <a:ext uri="{FF2B5EF4-FFF2-40B4-BE49-F238E27FC236}">
                <a16:creationId xmlns:a16="http://schemas.microsoft.com/office/drawing/2014/main" id="{2035134A-CE12-4528-945D-0387D2EA8112}"/>
              </a:ext>
            </a:extLst>
          </p:cNvPr>
          <p:cNvGraphicFramePr>
            <a:graphicFrameLocks noGrp="1"/>
          </p:cNvGraphicFramePr>
          <p:nvPr>
            <p:extLst>
              <p:ext uri="{D42A27DB-BD31-4B8C-83A1-F6EECF244321}">
                <p14:modId xmlns:p14="http://schemas.microsoft.com/office/powerpoint/2010/main" val="1875927175"/>
              </p:ext>
            </p:extLst>
          </p:nvPr>
        </p:nvGraphicFramePr>
        <p:xfrm>
          <a:off x="5869204" y="2431593"/>
          <a:ext cx="5771931" cy="1296094"/>
        </p:xfrm>
        <a:graphic>
          <a:graphicData uri="http://schemas.openxmlformats.org/drawingml/2006/table">
            <a:tbl>
              <a:tblPr>
                <a:tableStyleId>{5940675A-B579-460E-94D1-54222C63F5DA}</a:tableStyleId>
              </a:tblPr>
              <a:tblGrid>
                <a:gridCol w="5771931">
                  <a:extLst>
                    <a:ext uri="{9D8B030D-6E8A-4147-A177-3AD203B41FA5}">
                      <a16:colId xmlns:a16="http://schemas.microsoft.com/office/drawing/2014/main" val="2396320210"/>
                    </a:ext>
                  </a:extLst>
                </a:gridCol>
              </a:tblGrid>
              <a:tr h="4156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zh-CN" sz="2400" kern="100" dirty="0">
                        <a:effectLst/>
                        <a:latin typeface="等线" panose="02010600030101010101" pitchFamily="2" charset="-122"/>
                        <a:ea typeface="+mn-ea"/>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3693579569"/>
                  </a:ext>
                </a:extLst>
              </a:tr>
              <a:tr h="293479">
                <a:tc>
                  <a:txBody>
                    <a:bodyPr/>
                    <a:lstStyle/>
                    <a:p>
                      <a:pPr algn="ctr">
                        <a:spcAft>
                          <a:spcPts val="0"/>
                        </a:spcAft>
                      </a:pP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816412855"/>
                  </a:ext>
                </a:extLst>
              </a:tr>
              <a:tr h="293479">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554331267"/>
                  </a:ext>
                </a:extLst>
              </a:tr>
              <a:tr h="293479">
                <a:tc>
                  <a:txBody>
                    <a:bodyPr/>
                    <a:lstStyle/>
                    <a:p>
                      <a:pPr algn="ctr">
                        <a:spcAft>
                          <a:spcPts val="0"/>
                        </a:spcAft>
                      </a:pPr>
                      <a:r>
                        <a:rPr lang="en-US" sz="1000" kern="100" dirty="0">
                          <a:effectLst/>
                        </a:rPr>
                        <a:t> </a:t>
                      </a:r>
                      <a:endParaRPr lang="zh-CN" sz="11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3888059221"/>
                  </a:ext>
                </a:extLst>
              </a:tr>
            </a:tbl>
          </a:graphicData>
        </a:graphic>
      </p:graphicFrame>
    </p:spTree>
    <p:extLst>
      <p:ext uri="{BB962C8B-B14F-4D97-AF65-F5344CB8AC3E}">
        <p14:creationId xmlns:p14="http://schemas.microsoft.com/office/powerpoint/2010/main" val="782800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6.</a:t>
            </a:r>
            <a:r>
              <a:rPr lang="zh-CN" altLang="en-US" dirty="0">
                <a:latin typeface="黑体" panose="02010609060101010101" pitchFamily="49" charset="-122"/>
                <a:ea typeface="黑体" panose="02010609060101010101" pitchFamily="49" charset="-122"/>
                <a:sym typeface="Century Gothic" panose="020B0502020202020204" pitchFamily="34" charset="0"/>
              </a:rPr>
              <a:t>进一步规范“在编人员”填报说明</a:t>
            </a:r>
          </a:p>
        </p:txBody>
      </p:sp>
      <p:sp>
        <p:nvSpPr>
          <p:cNvPr id="16" name="文本框 15">
            <a:extLst>
              <a:ext uri="{FF2B5EF4-FFF2-40B4-BE49-F238E27FC236}">
                <a16:creationId xmlns:a16="http://schemas.microsoft.com/office/drawing/2014/main" id="{427B5C38-EA05-44AC-BE65-EA729CA4DAA0}"/>
              </a:ext>
            </a:extLst>
          </p:cNvPr>
          <p:cNvSpPr txBox="1"/>
          <p:nvPr/>
        </p:nvSpPr>
        <p:spPr>
          <a:xfrm>
            <a:off x="550863" y="1621006"/>
            <a:ext cx="11090276" cy="87440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zh-CN" altLang="en-US" dirty="0">
                <a:latin typeface="微软雅黑" panose="020B0503020204020204" pitchFamily="34" charset="-122"/>
                <a:ea typeface="微软雅黑" panose="020B0503020204020204" pitchFamily="34" charset="-122"/>
              </a:rPr>
              <a:t>将“编制人员”指标修改为“在编人员”，并加注填报说明，明确“在编人员”概念。</a:t>
            </a:r>
            <a:endParaRPr lang="en-US" altLang="zh-CN"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29963" y="4352120"/>
            <a:ext cx="11090276" cy="1289905"/>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3</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0</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rgbClr val="4472C4"/>
                </a:solidFill>
                <a:latin typeface="微软雅黑" panose="020B0503020204020204" pitchFamily="34" charset="-122"/>
                <a:ea typeface="微软雅黑" panose="020B0503020204020204" pitchFamily="34" charset="-122"/>
              </a:rPr>
              <a:t>基表：基础基</a:t>
            </a:r>
            <a:r>
              <a:rPr lang="en-US" altLang="zh-CN" dirty="0">
                <a:solidFill>
                  <a:srgbClr val="4472C4"/>
                </a:solidFill>
                <a:latin typeface="微软雅黑" panose="020B0503020204020204" pitchFamily="34" charset="-122"/>
                <a:ea typeface="微软雅黑" panose="020B0503020204020204" pitchFamily="34" charset="-122"/>
              </a:rPr>
              <a:t>411</a:t>
            </a:r>
            <a:r>
              <a:rPr lang="zh-CN" altLang="en-US" dirty="0">
                <a:solidFill>
                  <a:srgbClr val="4472C4"/>
                </a:solidFill>
                <a:latin typeface="微软雅黑" panose="020B0503020204020204" pitchFamily="34" charset="-122"/>
                <a:ea typeface="微软雅黑" panose="020B0503020204020204" pitchFamily="34" charset="-122"/>
              </a:rPr>
              <a:t>、</a:t>
            </a:r>
            <a:r>
              <a:rPr lang="en-US" altLang="zh-CN" dirty="0">
                <a:solidFill>
                  <a:srgbClr val="4472C4"/>
                </a:solidFill>
                <a:latin typeface="微软雅黑" panose="020B0503020204020204" pitchFamily="34" charset="-122"/>
                <a:ea typeface="微软雅黑" panose="020B0503020204020204" pitchFamily="34" charset="-122"/>
              </a:rPr>
              <a:t>412</a:t>
            </a:r>
            <a:r>
              <a:rPr lang="zh-CN" altLang="en-US" dirty="0">
                <a:solidFill>
                  <a:srgbClr val="4472C4"/>
                </a:solidFill>
                <a:latin typeface="微软雅黑" panose="020B0503020204020204" pitchFamily="34" charset="-122"/>
                <a:ea typeface="微软雅黑" panose="020B0503020204020204" pitchFamily="34" charset="-122"/>
              </a:rPr>
              <a:t>、</a:t>
            </a:r>
            <a:r>
              <a:rPr lang="en-US" altLang="zh-CN" dirty="0">
                <a:solidFill>
                  <a:srgbClr val="4472C4"/>
                </a:solidFill>
                <a:latin typeface="微软雅黑" panose="020B0503020204020204" pitchFamily="34" charset="-122"/>
                <a:ea typeface="微软雅黑" panose="020B0503020204020204" pitchFamily="34" charset="-122"/>
              </a:rPr>
              <a:t>413</a:t>
            </a:r>
          </a:p>
          <a:p>
            <a:pPr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综表：无变化</a:t>
            </a:r>
            <a:endParaRPr lang="en-US" altLang="zh-CN" dirty="0">
              <a:solidFill>
                <a:schemeClr val="accent2"/>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0C35D4D2-9527-46B6-83EF-D90A56A646B6}"/>
              </a:ext>
            </a:extLst>
          </p:cNvPr>
          <p:cNvSpPr/>
          <p:nvPr/>
        </p:nvSpPr>
        <p:spPr>
          <a:xfrm>
            <a:off x="529962" y="2664920"/>
            <a:ext cx="11090277" cy="923330"/>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填报</a:t>
            </a:r>
            <a:r>
              <a:rPr lang="zh-CN" altLang="en-US" dirty="0" smtClean="0">
                <a:solidFill>
                  <a:srgbClr val="0F6D9E"/>
                </a:solidFill>
                <a:latin typeface="微软雅黑" panose="020B0503020204020204" pitchFamily="34" charset="-122"/>
                <a:ea typeface="微软雅黑" panose="020B0503020204020204" pitchFamily="34" charset="-122"/>
              </a:rPr>
              <a:t>说明</a:t>
            </a:r>
            <a:endParaRPr lang="en-US" altLang="zh-CN" dirty="0" smtClean="0">
              <a:solidFill>
                <a:srgbClr val="0F6D9E"/>
              </a:solidFill>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在编</a:t>
            </a:r>
            <a:r>
              <a:rPr lang="zh-CN" altLang="en-US" dirty="0">
                <a:latin typeface="微软雅黑" panose="020B0503020204020204" pitchFamily="34" charset="-122"/>
                <a:ea typeface="微软雅黑" panose="020B0503020204020204" pitchFamily="34" charset="-122"/>
              </a:rPr>
              <a:t>人员：本校教职工中纳入事业单位编制管理的人员应填报在编人员当中。。</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2775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17"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7.</a:t>
            </a:r>
            <a:r>
              <a:rPr lang="zh-CN" altLang="en-US" dirty="0">
                <a:latin typeface="黑体" panose="02010609060101010101" pitchFamily="49" charset="-122"/>
                <a:ea typeface="黑体" panose="02010609060101010101" pitchFamily="49" charset="-122"/>
                <a:sym typeface="Century Gothic" panose="020B0502020202020204" pitchFamily="34" charset="0"/>
              </a:rPr>
              <a:t>更新“国家学生体质健康标准测试达标情况”的标准</a:t>
            </a:r>
          </a:p>
        </p:txBody>
      </p:sp>
      <p:sp>
        <p:nvSpPr>
          <p:cNvPr id="16" name="文本框 15">
            <a:extLst>
              <a:ext uri="{FF2B5EF4-FFF2-40B4-BE49-F238E27FC236}">
                <a16:creationId xmlns:a16="http://schemas.microsoft.com/office/drawing/2014/main" id="{427B5C38-EA05-44AC-BE65-EA729CA4DAA0}"/>
              </a:ext>
            </a:extLst>
          </p:cNvPr>
          <p:cNvSpPr txBox="1"/>
          <p:nvPr/>
        </p:nvSpPr>
        <p:spPr>
          <a:xfrm>
            <a:off x="550861" y="1553439"/>
            <a:ext cx="11090276" cy="881139"/>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2014</a:t>
            </a:r>
            <a:r>
              <a:rPr lang="zh-CN" altLang="en-US" dirty="0">
                <a:latin typeface="微软雅黑" panose="020B0503020204020204" pitchFamily="34" charset="-122"/>
                <a:ea typeface="微软雅黑" panose="020B0503020204020204" pitchFamily="34" charset="-122"/>
              </a:rPr>
              <a:t>年修订）</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的通知（教体艺</a:t>
            </a:r>
            <a:r>
              <a:rPr lang="en-US" altLang="zh-CN" dirty="0">
                <a:latin typeface="微软雅黑" panose="020B0503020204020204" pitchFamily="34" charset="-122"/>
                <a:ea typeface="微软雅黑" panose="020B0503020204020204" pitchFamily="34" charset="-122"/>
              </a:rPr>
              <a:t>〔2014〕5</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71762" y="2789166"/>
            <a:ext cx="11090276" cy="129663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1</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0</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solidFill>
                  <a:srgbClr val="0F6D9E"/>
                </a:solidFill>
                <a:latin typeface="微软雅黑" panose="020B0503020204020204" pitchFamily="34" charset="-122"/>
                <a:ea typeface="微软雅黑" panose="020B0503020204020204" pitchFamily="34" charset="-122"/>
              </a:rPr>
              <a:t>基表：</a:t>
            </a:r>
            <a:r>
              <a:rPr lang="zh-CN" altLang="en-US" dirty="0">
                <a:latin typeface="微软雅黑" panose="020B0503020204020204" pitchFamily="34" charset="-122"/>
                <a:ea typeface="微软雅黑" panose="020B0503020204020204" pitchFamily="34" charset="-122"/>
              </a:rPr>
              <a:t>基础基</a:t>
            </a:r>
            <a:r>
              <a:rPr lang="en-US" altLang="zh-CN" dirty="0">
                <a:latin typeface="微软雅黑" panose="020B0503020204020204" pitchFamily="34" charset="-122"/>
                <a:ea typeface="微软雅黑" panose="020B0503020204020204" pitchFamily="34" charset="-122"/>
              </a:rPr>
              <a:t>112</a:t>
            </a:r>
          </a:p>
          <a:p>
            <a:pPr>
              <a:lnSpc>
                <a:spcPct val="150000"/>
              </a:lnSpc>
            </a:pPr>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solidFill>
                  <a:srgbClr val="0F6D9E"/>
                </a:solidFill>
                <a:latin typeface="微软雅黑" panose="020B0503020204020204" pitchFamily="34" charset="-122"/>
                <a:ea typeface="微软雅黑" panose="020B0503020204020204" pitchFamily="34" charset="-122"/>
              </a:rPr>
              <a:t>综表：</a:t>
            </a:r>
            <a:r>
              <a:rPr lang="zh-CN" altLang="en-US" dirty="0">
                <a:latin typeface="微软雅黑" panose="020B0503020204020204" pitchFamily="34" charset="-122"/>
                <a:ea typeface="微软雅黑" panose="020B0503020204020204" pitchFamily="34" charset="-122"/>
              </a:rPr>
              <a:t>无变化	</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0894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CE3ED276-8A07-4503-AC03-3EB4C3BDA39A}"/>
              </a:ext>
            </a:extLst>
          </p:cNvPr>
          <p:cNvSpPr/>
          <p:nvPr/>
        </p:nvSpPr>
        <p:spPr>
          <a:xfrm>
            <a:off x="313142" y="4562573"/>
            <a:ext cx="2781531" cy="980388"/>
          </a:xfrm>
          <a:prstGeom prst="roundRect">
            <a:avLst/>
          </a:prstGeom>
          <a:no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基础教育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7.</a:t>
            </a:r>
            <a:r>
              <a:rPr lang="zh-CN" altLang="en-US" dirty="0">
                <a:latin typeface="黑体" panose="02010609060101010101" pitchFamily="49" charset="-122"/>
                <a:ea typeface="黑体" panose="02010609060101010101" pitchFamily="49" charset="-122"/>
                <a:sym typeface="Century Gothic" panose="020B0502020202020204" pitchFamily="34" charset="0"/>
              </a:rPr>
              <a:t>更新“国家学生体质健康标准测试达标情况”的标准</a:t>
            </a:r>
          </a:p>
        </p:txBody>
      </p:sp>
      <p:sp>
        <p:nvSpPr>
          <p:cNvPr id="18" name="矩形 17">
            <a:extLst>
              <a:ext uri="{FF2B5EF4-FFF2-40B4-BE49-F238E27FC236}">
                <a16:creationId xmlns:a16="http://schemas.microsoft.com/office/drawing/2014/main" id="{B626AEB0-07B6-4E73-B6AF-265BD91953A9}"/>
              </a:ext>
            </a:extLst>
          </p:cNvPr>
          <p:cNvSpPr/>
          <p:nvPr/>
        </p:nvSpPr>
        <p:spPr>
          <a:xfrm>
            <a:off x="6084062" y="1633221"/>
            <a:ext cx="6096000" cy="4613892"/>
          </a:xfrm>
          <a:prstGeom prst="rect">
            <a:avLst/>
          </a:prstGeom>
        </p:spPr>
        <p:txBody>
          <a:bodyPr>
            <a:spAutoFit/>
          </a:bodyPr>
          <a:lstStyle/>
          <a:p>
            <a:pPr>
              <a:lnSpc>
                <a:spcPct val="150000"/>
              </a:lnSpc>
            </a:pPr>
            <a:r>
              <a:rPr lang="zh-CN" altLang="en-US" dirty="0">
                <a:solidFill>
                  <a:srgbClr val="0F6D9E"/>
                </a:solidFill>
                <a:latin typeface="微软雅黑" panose="020B0503020204020204" pitchFamily="34" charset="-122"/>
                <a:ea typeface="微软雅黑" panose="020B0503020204020204" pitchFamily="34" charset="-122"/>
              </a:rPr>
              <a:t>修订后填报说明：</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2014</a:t>
            </a:r>
            <a:r>
              <a:rPr lang="zh-CN" altLang="en-US" dirty="0">
                <a:latin typeface="微软雅黑" panose="020B0503020204020204" pitchFamily="34" charset="-122"/>
                <a:ea typeface="微软雅黑" panose="020B0503020204020204" pitchFamily="34" charset="-122"/>
              </a:rPr>
              <a:t>年修订）</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的通知（教体艺</a:t>
            </a:r>
            <a:r>
              <a:rPr lang="en-US" altLang="zh-CN" dirty="0">
                <a:latin typeface="微软雅黑" panose="020B0503020204020204" pitchFamily="34" charset="-122"/>
                <a:ea typeface="微软雅黑" panose="020B0503020204020204" pitchFamily="34" charset="-122"/>
              </a:rPr>
              <a:t>〔2014〕5</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要求学校每年对学生进行一次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的测试，学年总分由标准分与附加分之和构成，满分为</a:t>
            </a:r>
            <a:r>
              <a:rPr lang="en-US" altLang="zh-CN" dirty="0">
                <a:latin typeface="微软雅黑" panose="020B0503020204020204" pitchFamily="34" charset="-122"/>
                <a:ea typeface="微软雅黑" panose="020B0503020204020204" pitchFamily="34" charset="-122"/>
              </a:rPr>
              <a:t>120</a:t>
            </a:r>
            <a:r>
              <a:rPr lang="zh-CN" altLang="en-US" dirty="0">
                <a:latin typeface="微软雅黑" panose="020B0503020204020204" pitchFamily="34" charset="-122"/>
                <a:ea typeface="微软雅黑" panose="020B0503020204020204" pitchFamily="34" charset="-122"/>
              </a:rPr>
              <a:t>分。标准分由各单项指标得分与权重乘积之和组成，满分为</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分。根据学生学年总分评定等级：</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90.0</a:t>
            </a:r>
            <a:r>
              <a:rPr lang="zh-CN" altLang="en-US" dirty="0">
                <a:latin typeface="微软雅黑" panose="020B0503020204020204" pitchFamily="34" charset="-122"/>
                <a:ea typeface="微软雅黑" panose="020B0503020204020204" pitchFamily="34" charset="-122"/>
              </a:rPr>
              <a:t>分及以上为优秀，</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80.0</a:t>
            </a:r>
            <a:r>
              <a:rPr lang="zh-CN" altLang="en-US" dirty="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89.9</a:t>
            </a:r>
            <a:r>
              <a:rPr lang="zh-CN" altLang="en-US" dirty="0">
                <a:solidFill>
                  <a:srgbClr val="FF0000"/>
                </a:solidFill>
                <a:latin typeface="微软雅黑" panose="020B0503020204020204" pitchFamily="34" charset="-122"/>
                <a:ea typeface="微软雅黑" panose="020B0503020204020204" pitchFamily="34" charset="-122"/>
              </a:rPr>
              <a:t>分为良好，</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60.0</a:t>
            </a:r>
            <a:r>
              <a:rPr lang="zh-CN" altLang="en-US" dirty="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79.9</a:t>
            </a:r>
            <a:r>
              <a:rPr lang="zh-CN" altLang="en-US" dirty="0">
                <a:solidFill>
                  <a:srgbClr val="FF0000"/>
                </a:solidFill>
                <a:latin typeface="微软雅黑" panose="020B0503020204020204" pitchFamily="34" charset="-122"/>
                <a:ea typeface="微软雅黑" panose="020B0503020204020204" pitchFamily="34" charset="-122"/>
              </a:rPr>
              <a:t>分为及格，</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59.9</a:t>
            </a:r>
            <a:r>
              <a:rPr lang="zh-CN" altLang="en-US" dirty="0">
                <a:latin typeface="微软雅黑" panose="020B0503020204020204" pitchFamily="34" charset="-122"/>
                <a:ea typeface="微软雅黑" panose="020B0503020204020204" pitchFamily="34" charset="-122"/>
              </a:rPr>
              <a:t>分及以下为不及格。</a:t>
            </a:r>
            <a:endParaRPr lang="en-US" altLang="zh-CN"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35455EED-788F-4A5A-96C7-BC4936662C92}"/>
              </a:ext>
            </a:extLst>
          </p:cNvPr>
          <p:cNvSpPr/>
          <p:nvPr/>
        </p:nvSpPr>
        <p:spPr>
          <a:xfrm>
            <a:off x="550863" y="1672650"/>
            <a:ext cx="1396536" cy="369332"/>
          </a:xfrm>
          <a:prstGeom prst="rect">
            <a:avLst/>
          </a:prstGeom>
        </p:spPr>
        <p:txBody>
          <a:bodyPr wrap="none">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205A3C79-5416-41AB-B656-6B2D99BD3531}"/>
              </a:ext>
            </a:extLst>
          </p:cNvPr>
          <p:cNvSpPr/>
          <p:nvPr/>
        </p:nvSpPr>
        <p:spPr>
          <a:xfrm>
            <a:off x="538925" y="2116061"/>
            <a:ext cx="5545137" cy="3782895"/>
          </a:xfrm>
          <a:prstGeom prst="rect">
            <a:avLst/>
          </a:prstGeom>
        </p:spPr>
        <p:txBody>
          <a:bodyPr wrap="square">
            <a:spAutoFit/>
          </a:bodyPr>
          <a:lstStyle/>
          <a:p>
            <a:pPr>
              <a:lnSpc>
                <a:spcPct val="150000"/>
              </a:lnSpc>
            </a:pPr>
            <a:r>
              <a:rPr lang="zh-CN" altLang="en-US" dirty="0">
                <a:solidFill>
                  <a:srgbClr val="0F6D9E"/>
                </a:solidFill>
                <a:latin typeface="微软雅黑" panose="020B0503020204020204" pitchFamily="34" charset="-122"/>
                <a:ea typeface="微软雅黑" panose="020B0503020204020204" pitchFamily="34" charset="-122"/>
              </a:rPr>
              <a:t>原填报说明：</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教育部 国家体育总局关于实施</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（教体艺</a:t>
            </a:r>
            <a:r>
              <a:rPr lang="en-US" altLang="zh-CN" dirty="0">
                <a:latin typeface="微软雅黑" panose="020B0503020204020204" pitchFamily="34" charset="-122"/>
                <a:ea typeface="微软雅黑" panose="020B0503020204020204" pitchFamily="34" charset="-122"/>
              </a:rPr>
              <a:t>[2007]8</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要求学校每学年对学生进行一次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的测试，各评价指标满分为</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分。</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90</a:t>
            </a:r>
            <a:r>
              <a:rPr lang="zh-CN" altLang="en-US" dirty="0">
                <a:latin typeface="微软雅黑" panose="020B0503020204020204" pitchFamily="34" charset="-122"/>
                <a:ea typeface="微软雅黑" panose="020B0503020204020204" pitchFamily="34" charset="-122"/>
              </a:rPr>
              <a:t>分以上为优秀</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75</a:t>
            </a:r>
            <a:r>
              <a:rPr lang="zh-CN" altLang="en-US" dirty="0">
                <a:solidFill>
                  <a:srgbClr val="FF0000"/>
                </a:solidFill>
                <a:latin typeface="微软雅黑" panose="020B0503020204020204" pitchFamily="34" charset="-122"/>
                <a:ea typeface="微软雅黑" panose="020B0503020204020204" pitchFamily="34" charset="-122"/>
              </a:rPr>
              <a:t>分</a:t>
            </a:r>
            <a:r>
              <a:rPr lang="en-US" altLang="zh-CN" dirty="0">
                <a:solidFill>
                  <a:srgbClr val="FF0000"/>
                </a:solidFill>
                <a:latin typeface="微软雅黑" panose="020B0503020204020204" pitchFamily="34" charset="-122"/>
                <a:ea typeface="微软雅黑" panose="020B0503020204020204" pitchFamily="34" charset="-122"/>
              </a:rPr>
              <a:t>—89</a:t>
            </a:r>
            <a:r>
              <a:rPr lang="zh-CN" altLang="en-US" dirty="0">
                <a:solidFill>
                  <a:srgbClr val="FF0000"/>
                </a:solidFill>
                <a:latin typeface="微软雅黑" panose="020B0503020204020204" pitchFamily="34" charset="-122"/>
                <a:ea typeface="微软雅黑" panose="020B0503020204020204" pitchFamily="34" charset="-122"/>
              </a:rPr>
              <a:t>分为良好</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60</a:t>
            </a:r>
            <a:r>
              <a:rPr lang="zh-CN" altLang="en-US" dirty="0">
                <a:solidFill>
                  <a:srgbClr val="FF0000"/>
                </a:solidFill>
                <a:latin typeface="微软雅黑" panose="020B0503020204020204" pitchFamily="34" charset="-122"/>
                <a:ea typeface="微软雅黑" panose="020B0503020204020204" pitchFamily="34" charset="-122"/>
              </a:rPr>
              <a:t>分</a:t>
            </a:r>
            <a:r>
              <a:rPr lang="en-US" altLang="zh-CN" dirty="0">
                <a:solidFill>
                  <a:srgbClr val="FF0000"/>
                </a:solidFill>
                <a:latin typeface="微软雅黑" panose="020B0503020204020204" pitchFamily="34" charset="-122"/>
                <a:ea typeface="微软雅黑" panose="020B0503020204020204" pitchFamily="34" charset="-122"/>
              </a:rPr>
              <a:t>—74</a:t>
            </a:r>
            <a:r>
              <a:rPr lang="zh-CN" altLang="en-US" dirty="0">
                <a:solidFill>
                  <a:srgbClr val="FF0000"/>
                </a:solidFill>
                <a:latin typeface="微软雅黑" panose="020B0503020204020204" pitchFamily="34" charset="-122"/>
                <a:ea typeface="微软雅黑" panose="020B0503020204020204" pitchFamily="34" charset="-122"/>
              </a:rPr>
              <a:t>分为及格</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59</a:t>
            </a:r>
            <a:r>
              <a:rPr lang="zh-CN" altLang="en-US" dirty="0">
                <a:latin typeface="微软雅黑" panose="020B0503020204020204" pitchFamily="34" charset="-122"/>
                <a:ea typeface="微软雅黑" panose="020B0503020204020204" pitchFamily="34" charset="-122"/>
              </a:rPr>
              <a:t>分及以下为不及格。</a:t>
            </a:r>
            <a:r>
              <a:rPr lang="en-US" altLang="zh-CN" dirty="0">
                <a:latin typeface="微软雅黑" panose="020B0503020204020204" pitchFamily="34" charset="-122"/>
                <a:ea typeface="微软雅黑" panose="020B0503020204020204" pitchFamily="34" charset="-122"/>
              </a:rPr>
              <a:t>    </a:t>
            </a:r>
          </a:p>
        </p:txBody>
      </p:sp>
      <p:sp>
        <p:nvSpPr>
          <p:cNvPr id="21" name="矩形: 圆角 20">
            <a:extLst>
              <a:ext uri="{FF2B5EF4-FFF2-40B4-BE49-F238E27FC236}">
                <a16:creationId xmlns:a16="http://schemas.microsoft.com/office/drawing/2014/main" id="{700BA63E-BA6C-42A1-A166-C42D4B134A0C}"/>
              </a:ext>
            </a:extLst>
          </p:cNvPr>
          <p:cNvSpPr/>
          <p:nvPr/>
        </p:nvSpPr>
        <p:spPr>
          <a:xfrm>
            <a:off x="5926488" y="4926088"/>
            <a:ext cx="2781531" cy="980388"/>
          </a:xfrm>
          <a:prstGeom prst="roundRect">
            <a:avLst/>
          </a:prstGeom>
          <a:no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5989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p:bldP spid="5" grpId="0"/>
      <p:bldP spid="6" grpId="0"/>
      <p:bldP spid="2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3410037" y="1649603"/>
            <a:ext cx="8781963" cy="1871903"/>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TextBox 10">
            <a:extLst>
              <a:ext uri="{FF2B5EF4-FFF2-40B4-BE49-F238E27FC236}">
                <a16:creationId xmlns:a16="http://schemas.microsoft.com/office/drawing/2014/main" id="{1189AFC6-5FBC-4560-B26D-28A4872F97F1}"/>
              </a:ext>
            </a:extLst>
          </p:cNvPr>
          <p:cNvSpPr txBox="1"/>
          <p:nvPr/>
        </p:nvSpPr>
        <p:spPr>
          <a:xfrm>
            <a:off x="1429449" y="2585554"/>
            <a:ext cx="7473251" cy="1446550"/>
          </a:xfrm>
          <a:prstGeom prst="rect">
            <a:avLst/>
          </a:prstGeom>
          <a:noFill/>
        </p:spPr>
        <p:txBody>
          <a:bodyPr wrap="square" rtlCol="0">
            <a:spAutoFit/>
          </a:bodyPr>
          <a:lstStyle/>
          <a:p>
            <a:pPr algn="ctr"/>
            <a:r>
              <a:rPr lang="zh-CN" altLang="en-US" sz="8800" i="1" dirty="0">
                <a:solidFill>
                  <a:schemeClr val="bg1"/>
                </a:solidFill>
                <a:latin typeface="Century Gothic" panose="020B0502020202020204" pitchFamily="34" charset="0"/>
                <a:cs typeface="+mn-ea"/>
                <a:sym typeface="+mn-lt"/>
              </a:rPr>
              <a:t>中等职业教育</a:t>
            </a:r>
          </a:p>
        </p:txBody>
      </p:sp>
      <p:sp>
        <p:nvSpPr>
          <p:cNvPr id="14" name="矩形 20">
            <a:extLst>
              <a:ext uri="{FF2B5EF4-FFF2-40B4-BE49-F238E27FC236}">
                <a16:creationId xmlns:a16="http://schemas.microsoft.com/office/drawing/2014/main" id="{EFE1FAF6-ECDC-494C-9C43-777FFC9D8E10}"/>
              </a:ext>
            </a:extLst>
          </p:cNvPr>
          <p:cNvSpPr/>
          <p:nvPr/>
        </p:nvSpPr>
        <p:spPr>
          <a:xfrm>
            <a:off x="10946656" y="2093452"/>
            <a:ext cx="596045" cy="984205"/>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1904604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中等职业教育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6" name="文本框 15">
            <a:extLst>
              <a:ext uri="{FF2B5EF4-FFF2-40B4-BE49-F238E27FC236}">
                <a16:creationId xmlns:a16="http://schemas.microsoft.com/office/drawing/2014/main" id="{427B5C38-EA05-44AC-BE65-EA729CA4DAA0}"/>
              </a:ext>
            </a:extLst>
          </p:cNvPr>
          <p:cNvSpPr txBox="1"/>
          <p:nvPr/>
        </p:nvSpPr>
        <p:spPr>
          <a:xfrm>
            <a:off x="550863" y="1715814"/>
            <a:ext cx="11090276" cy="87440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marL="742950" lvl="1"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国家对港澳台政策需求</a:t>
            </a:r>
            <a:endParaRPr lang="en-US" altLang="zh-CN"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50861" y="3250772"/>
            <a:ext cx="11090276" cy="2120902"/>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3</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0</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rgbClr val="4472C4"/>
                </a:solidFill>
                <a:latin typeface="微软雅黑" panose="020B0503020204020204" pitchFamily="34" charset="-122"/>
                <a:ea typeface="微软雅黑" panose="020B0503020204020204" pitchFamily="34" charset="-122"/>
              </a:rPr>
              <a:t>基表：中职基</a:t>
            </a:r>
            <a:r>
              <a:rPr lang="en-US" altLang="zh-CN" dirty="0">
                <a:solidFill>
                  <a:srgbClr val="4472C4"/>
                </a:solidFill>
                <a:latin typeface="微软雅黑" panose="020B0503020204020204" pitchFamily="34" charset="-122"/>
                <a:ea typeface="微软雅黑" panose="020B0503020204020204" pitchFamily="34" charset="-122"/>
              </a:rPr>
              <a:t>322</a:t>
            </a:r>
            <a:r>
              <a:rPr lang="zh-CN" altLang="en-US" dirty="0">
                <a:solidFill>
                  <a:srgbClr val="4472C4"/>
                </a:solidFill>
                <a:latin typeface="微软雅黑" panose="020B0503020204020204" pitchFamily="34" charset="-122"/>
                <a:ea typeface="微软雅黑" panose="020B0503020204020204" pitchFamily="34" charset="-122"/>
              </a:rPr>
              <a:t>招生、在校生来源情况</a:t>
            </a:r>
          </a:p>
          <a:p>
            <a:pPr lvl="1">
              <a:lnSpc>
                <a:spcPct val="150000"/>
              </a:lnSpc>
            </a:pPr>
            <a:r>
              <a:rPr lang="zh-CN" altLang="en-US" dirty="0">
                <a:solidFill>
                  <a:schemeClr val="bg1"/>
                </a:solidFill>
                <a:latin typeface="微软雅黑" panose="020B0503020204020204" pitchFamily="34" charset="-122"/>
                <a:ea typeface="微软雅黑" panose="020B0503020204020204" pitchFamily="34" charset="-122"/>
              </a:rPr>
              <a:t>基表：</a:t>
            </a:r>
            <a:r>
              <a:rPr lang="zh-CN" altLang="en-US" dirty="0">
                <a:solidFill>
                  <a:srgbClr val="4472C4"/>
                </a:solidFill>
                <a:latin typeface="微软雅黑" panose="020B0503020204020204" pitchFamily="34" charset="-122"/>
                <a:ea typeface="微软雅黑" panose="020B0503020204020204" pitchFamily="34" charset="-122"/>
              </a:rPr>
              <a:t>中职基</a:t>
            </a:r>
            <a:r>
              <a:rPr lang="en-US" altLang="zh-CN" dirty="0">
                <a:solidFill>
                  <a:srgbClr val="4472C4"/>
                </a:solidFill>
                <a:latin typeface="微软雅黑" panose="020B0503020204020204" pitchFamily="34" charset="-122"/>
                <a:ea typeface="微软雅黑" panose="020B0503020204020204" pitchFamily="34" charset="-122"/>
              </a:rPr>
              <a:t>342</a:t>
            </a:r>
            <a:r>
              <a:rPr lang="zh-CN" altLang="en-US" dirty="0">
                <a:solidFill>
                  <a:srgbClr val="4472C4"/>
                </a:solidFill>
                <a:latin typeface="微软雅黑" panose="020B0503020204020204" pitchFamily="34" charset="-122"/>
                <a:ea typeface="微软雅黑" panose="020B0503020204020204" pitchFamily="34" charset="-122"/>
              </a:rPr>
              <a:t>在校生中其他情况</a:t>
            </a:r>
          </a:p>
          <a:p>
            <a:pPr lvl="1">
              <a:lnSpc>
                <a:spcPct val="150000"/>
              </a:lnSpc>
            </a:pPr>
            <a:r>
              <a:rPr lang="zh-CN" altLang="en-US" dirty="0">
                <a:solidFill>
                  <a:schemeClr val="bg1"/>
                </a:solidFill>
                <a:latin typeface="微软雅黑" panose="020B0503020204020204" pitchFamily="34" charset="-122"/>
                <a:ea typeface="微软雅黑" panose="020B0503020204020204" pitchFamily="34" charset="-122"/>
              </a:rPr>
              <a:t>基表：</a:t>
            </a:r>
            <a:r>
              <a:rPr lang="zh-CN" altLang="en-US" dirty="0">
                <a:solidFill>
                  <a:srgbClr val="4472C4"/>
                </a:solidFill>
                <a:latin typeface="微软雅黑" panose="020B0503020204020204" pitchFamily="34" charset="-122"/>
                <a:ea typeface="微软雅黑" panose="020B0503020204020204" pitchFamily="34" charset="-122"/>
              </a:rPr>
              <a:t>中职基</a:t>
            </a:r>
            <a:r>
              <a:rPr lang="en-US" altLang="zh-CN" dirty="0">
                <a:solidFill>
                  <a:srgbClr val="4472C4"/>
                </a:solidFill>
                <a:latin typeface="微软雅黑" panose="020B0503020204020204" pitchFamily="34" charset="-122"/>
                <a:ea typeface="微软雅黑" panose="020B0503020204020204" pitchFamily="34" charset="-122"/>
              </a:rPr>
              <a:t>441</a:t>
            </a:r>
            <a:r>
              <a:rPr lang="zh-CN" altLang="en-US" dirty="0">
                <a:solidFill>
                  <a:srgbClr val="4472C4"/>
                </a:solidFill>
                <a:latin typeface="微软雅黑" panose="020B0503020204020204" pitchFamily="34" charset="-122"/>
                <a:ea typeface="微软雅黑" panose="020B0503020204020204" pitchFamily="34" charset="-122"/>
              </a:rPr>
              <a:t>教职工其他情况表</a:t>
            </a:r>
          </a:p>
          <a:p>
            <a:pPr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综表：无变化</a:t>
            </a:r>
            <a:r>
              <a:rPr lang="zh-CN" altLang="en-US"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72091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统计法律法规</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99C09E7-2951-4B4A-8BA4-6961928592A9}"/>
              </a:ext>
            </a:extLst>
          </p:cNvPr>
          <p:cNvSpPr/>
          <p:nvPr/>
        </p:nvSpPr>
        <p:spPr>
          <a:xfrm>
            <a:off x="568324" y="1639843"/>
            <a:ext cx="7662998" cy="4349706"/>
          </a:xfrm>
          <a:prstGeom prst="rect">
            <a:avLst/>
          </a:prstGeom>
          <a:solidFill>
            <a:srgbClr val="0F6D9E">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黑体" panose="02010609060101010101" pitchFamily="49" charset="-122"/>
                <a:ea typeface="黑体" panose="02010609060101010101" pitchFamily="49" charset="-122"/>
                <a:sym typeface="Century Gothic" panose="020B0502020202020204" pitchFamily="34" charset="0"/>
              </a:rPr>
              <a:t>第十六条　部门统计调查项目送审或者备案时，应当通过部门统计调查项目管理平台提交下列材料：</a:t>
            </a:r>
          </a:p>
          <a:p>
            <a:r>
              <a:rPr lang="zh-CN" altLang="en-US" dirty="0">
                <a:latin typeface="黑体" panose="02010609060101010101" pitchFamily="49" charset="-122"/>
                <a:ea typeface="黑体" panose="02010609060101010101" pitchFamily="49" charset="-122"/>
                <a:sym typeface="Century Gothic" panose="020B0502020202020204" pitchFamily="34" charset="0"/>
              </a:rPr>
              <a:t>　　（一）申请审批项目的部门公文或者申请备案项目的部门办公厅（室）公文；</a:t>
            </a:r>
          </a:p>
          <a:p>
            <a:r>
              <a:rPr lang="zh-CN" altLang="en-US" dirty="0">
                <a:latin typeface="黑体" panose="02010609060101010101" pitchFamily="49" charset="-122"/>
                <a:ea typeface="黑体" panose="02010609060101010101" pitchFamily="49" charset="-122"/>
                <a:sym typeface="Century Gothic" panose="020B0502020202020204" pitchFamily="34" charset="0"/>
              </a:rPr>
              <a:t>　　（二）部门统计调查项目审批或者备案申请表；</a:t>
            </a:r>
          </a:p>
          <a:p>
            <a:r>
              <a:rPr lang="zh-CN" altLang="en-US" dirty="0">
                <a:latin typeface="黑体" panose="02010609060101010101" pitchFamily="49" charset="-122"/>
                <a:ea typeface="黑体" panose="02010609060101010101" pitchFamily="49" charset="-122"/>
                <a:sym typeface="Century Gothic" panose="020B0502020202020204" pitchFamily="34" charset="0"/>
              </a:rPr>
              <a:t>　　</a:t>
            </a:r>
            <a:r>
              <a:rPr lang="zh-CN" altLang="en-US" b="1" dirty="0">
                <a:solidFill>
                  <a:srgbClr val="FFFF00"/>
                </a:solidFill>
                <a:latin typeface="黑体" panose="02010609060101010101" pitchFamily="49" charset="-122"/>
                <a:ea typeface="黑体" panose="02010609060101010101" pitchFamily="49" charset="-122"/>
                <a:sym typeface="Century Gothic" panose="020B0502020202020204" pitchFamily="34" charset="0"/>
              </a:rPr>
              <a:t>（三）统计调查制度；</a:t>
            </a:r>
          </a:p>
          <a:p>
            <a:r>
              <a:rPr lang="zh-CN" altLang="en-US" dirty="0">
                <a:latin typeface="黑体" panose="02010609060101010101" pitchFamily="49" charset="-122"/>
                <a:ea typeface="黑体" panose="02010609060101010101" pitchFamily="49" charset="-122"/>
                <a:sym typeface="Century Gothic" panose="020B0502020202020204" pitchFamily="34" charset="0"/>
              </a:rPr>
              <a:t>　　（四）统计调查项目的论证报告、背景材料、经费保障等，修订的统计调查项目还应当提供修订说明；</a:t>
            </a:r>
          </a:p>
          <a:p>
            <a:r>
              <a:rPr lang="zh-CN" altLang="en-US" dirty="0">
                <a:latin typeface="黑体" panose="02010609060101010101" pitchFamily="49" charset="-122"/>
                <a:ea typeface="黑体" panose="02010609060101010101" pitchFamily="49" charset="-122"/>
                <a:sym typeface="Century Gothic" panose="020B0502020202020204" pitchFamily="34" charset="0"/>
              </a:rPr>
              <a:t>　　（五）征求有关地方、部门、统计调查对象和专家意见及其采纳情况；</a:t>
            </a:r>
          </a:p>
          <a:p>
            <a:r>
              <a:rPr lang="zh-CN" altLang="en-US" dirty="0">
                <a:latin typeface="黑体" panose="02010609060101010101" pitchFamily="49" charset="-122"/>
                <a:ea typeface="黑体" panose="02010609060101010101" pitchFamily="49" charset="-122"/>
                <a:sym typeface="Century Gothic" panose="020B0502020202020204" pitchFamily="34" charset="0"/>
              </a:rPr>
              <a:t>　　</a:t>
            </a:r>
            <a:r>
              <a:rPr lang="zh-CN" altLang="en-US" b="1" dirty="0">
                <a:solidFill>
                  <a:srgbClr val="FFFF00"/>
                </a:solidFill>
                <a:latin typeface="黑体" panose="02010609060101010101" pitchFamily="49" charset="-122"/>
                <a:ea typeface="黑体" panose="02010609060101010101" pitchFamily="49" charset="-122"/>
                <a:sym typeface="Century Gothic" panose="020B0502020202020204" pitchFamily="34" charset="0"/>
              </a:rPr>
              <a:t>（六）制定机关按照会议制度集体讨论决定的会议纪要；</a:t>
            </a:r>
          </a:p>
          <a:p>
            <a:r>
              <a:rPr lang="zh-CN" altLang="en-US" dirty="0">
                <a:latin typeface="黑体" panose="02010609060101010101" pitchFamily="49" charset="-122"/>
                <a:ea typeface="黑体" panose="02010609060101010101" pitchFamily="49" charset="-122"/>
                <a:sym typeface="Century Gothic" panose="020B0502020202020204" pitchFamily="34" charset="0"/>
              </a:rPr>
              <a:t>　　（七）重要统计调查项目的试点报告；</a:t>
            </a:r>
          </a:p>
          <a:p>
            <a:r>
              <a:rPr lang="zh-CN" altLang="en-US" dirty="0">
                <a:latin typeface="黑体" panose="02010609060101010101" pitchFamily="49" charset="-122"/>
                <a:ea typeface="黑体" panose="02010609060101010101" pitchFamily="49" charset="-122"/>
                <a:sym typeface="Century Gothic" panose="020B0502020202020204" pitchFamily="34" charset="0"/>
              </a:rPr>
              <a:t>　　（八）由审批机关或者备案机关公布的统计调查制度的主要内容；</a:t>
            </a:r>
          </a:p>
          <a:p>
            <a:r>
              <a:rPr lang="zh-CN" altLang="en-US" dirty="0">
                <a:latin typeface="黑体" panose="02010609060101010101" pitchFamily="49" charset="-122"/>
                <a:ea typeface="黑体" panose="02010609060101010101" pitchFamily="49" charset="-122"/>
                <a:sym typeface="Century Gothic" panose="020B0502020202020204" pitchFamily="34" charset="0"/>
              </a:rPr>
              <a:t>　　（九）防范和惩治统计造假、弄虚作假责任规定。</a:t>
            </a:r>
          </a:p>
        </p:txBody>
      </p:sp>
      <p:sp>
        <p:nvSpPr>
          <p:cNvPr id="52" name="矩形 51">
            <a:extLst>
              <a:ext uri="{FF2B5EF4-FFF2-40B4-BE49-F238E27FC236}">
                <a16:creationId xmlns:a16="http://schemas.microsoft.com/office/drawing/2014/main" id="{40EA2EA0-924D-423A-AEBC-FA80105F3AA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黑体" panose="02010609060101010101" pitchFamily="49" charset="-122"/>
                <a:ea typeface="黑体" panose="02010609060101010101" pitchFamily="49" charset="-122"/>
                <a:sym typeface="Century Gothic" panose="020B0502020202020204" pitchFamily="34" charset="0"/>
              </a:rPr>
              <a:t>部门统计调查项目管理办法</a:t>
            </a:r>
            <a:r>
              <a:rPr lang="zh-CN" altLang="en-US" dirty="0">
                <a:solidFill>
                  <a:srgbClr val="FFFF00"/>
                </a:solidFill>
                <a:latin typeface="黑体" panose="02010609060101010101" pitchFamily="49" charset="-122"/>
                <a:ea typeface="黑体" panose="02010609060101010101" pitchFamily="49" charset="-122"/>
                <a:sym typeface="Century Gothic" panose="020B0502020202020204" pitchFamily="34" charset="0"/>
              </a:rPr>
              <a:t>（中华人民共和国国家统计局令第</a:t>
            </a:r>
            <a:r>
              <a:rPr lang="en-US" altLang="zh-CN" dirty="0">
                <a:solidFill>
                  <a:srgbClr val="FFFF00"/>
                </a:solidFill>
                <a:latin typeface="黑体" panose="02010609060101010101" pitchFamily="49" charset="-122"/>
                <a:ea typeface="黑体" panose="02010609060101010101" pitchFamily="49" charset="-122"/>
                <a:sym typeface="Century Gothic" panose="020B0502020202020204" pitchFamily="34" charset="0"/>
              </a:rPr>
              <a:t>22</a:t>
            </a:r>
            <a:r>
              <a:rPr lang="zh-CN" altLang="en-US" dirty="0">
                <a:solidFill>
                  <a:srgbClr val="FFFF00"/>
                </a:solidFill>
                <a:latin typeface="黑体" panose="02010609060101010101" pitchFamily="49" charset="-122"/>
                <a:ea typeface="黑体" panose="02010609060101010101" pitchFamily="49" charset="-122"/>
                <a:sym typeface="Century Gothic" panose="020B0502020202020204" pitchFamily="34" charset="0"/>
              </a:rPr>
              <a:t>号）</a:t>
            </a:r>
          </a:p>
        </p:txBody>
      </p:sp>
      <p:pic>
        <p:nvPicPr>
          <p:cNvPr id="5" name="图片 4">
            <a:extLst>
              <a:ext uri="{FF2B5EF4-FFF2-40B4-BE49-F238E27FC236}">
                <a16:creationId xmlns:a16="http://schemas.microsoft.com/office/drawing/2014/main" id="{20F1F54A-C53D-46F4-B400-D6B5975B14B3}"/>
              </a:ext>
            </a:extLst>
          </p:cNvPr>
          <p:cNvPicPr>
            <a:picLocks noChangeAspect="1"/>
          </p:cNvPicPr>
          <p:nvPr/>
        </p:nvPicPr>
        <p:blipFill>
          <a:blip r:embed="rId3"/>
          <a:stretch>
            <a:fillRect/>
          </a:stretch>
        </p:blipFill>
        <p:spPr>
          <a:xfrm>
            <a:off x="8368414" y="2017138"/>
            <a:ext cx="3255262" cy="3498898"/>
          </a:xfrm>
          <a:prstGeom prst="rect">
            <a:avLst/>
          </a:prstGeom>
        </p:spPr>
      </p:pic>
    </p:spTree>
    <p:extLst>
      <p:ext uri="{BB962C8B-B14F-4D97-AF65-F5344CB8AC3E}">
        <p14:creationId xmlns:p14="http://schemas.microsoft.com/office/powerpoint/2010/main" val="26714978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中等职业教育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71761" y="1453321"/>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中职基</a:t>
            </a:r>
            <a:r>
              <a:rPr lang="en-US" altLang="zh-CN" dirty="0">
                <a:solidFill>
                  <a:srgbClr val="C00000"/>
                </a:solidFill>
                <a:latin typeface="微软雅黑" panose="020B0503020204020204" pitchFamily="34" charset="-122"/>
                <a:ea typeface="微软雅黑" panose="020B0503020204020204" pitchFamily="34" charset="-122"/>
              </a:rPr>
              <a:t>322</a:t>
            </a:r>
            <a:r>
              <a:rPr lang="zh-CN" altLang="en-US" dirty="0">
                <a:solidFill>
                  <a:srgbClr val="C00000"/>
                </a:solidFill>
                <a:latin typeface="微软雅黑" panose="020B0503020204020204" pitchFamily="34" charset="-122"/>
                <a:ea typeface="微软雅黑" panose="020B0503020204020204" pitchFamily="34" charset="-122"/>
              </a:rPr>
              <a:t>招生、在校生来源情况表</a:t>
            </a:r>
            <a:r>
              <a:rPr lang="zh-CN" altLang="en-US" dirty="0">
                <a:latin typeface="微软雅黑" panose="020B0503020204020204" pitchFamily="34" charset="-122"/>
                <a:ea typeface="微软雅黑" panose="020B0503020204020204" pitchFamily="34" charset="-122"/>
              </a:rPr>
              <a:t>、将指标行“港澳台侨”拆为“香港”、“澳门”、“台湾”“华侨”四行，编号顺序顺延；综表根据基表体例进行修改。</a:t>
            </a:r>
            <a:endParaRPr lang="en-US" altLang="zh-CN" dirty="0">
              <a:latin typeface="微软雅黑" panose="020B0503020204020204" pitchFamily="34" charset="-122"/>
              <a:ea typeface="微软雅黑" panose="020B0503020204020204" pitchFamily="34" charset="-122"/>
            </a:endParaRPr>
          </a:p>
        </p:txBody>
      </p:sp>
      <p:graphicFrame>
        <p:nvGraphicFramePr>
          <p:cNvPr id="7" name="表格 6">
            <a:extLst>
              <a:ext uri="{FF2B5EF4-FFF2-40B4-BE49-F238E27FC236}">
                <a16:creationId xmlns:a16="http://schemas.microsoft.com/office/drawing/2014/main" id="{131CAF63-BE6C-4C6D-A85B-1863D6CC6C85}"/>
              </a:ext>
            </a:extLst>
          </p:cNvPr>
          <p:cNvGraphicFramePr>
            <a:graphicFrameLocks noGrp="1"/>
          </p:cNvGraphicFramePr>
          <p:nvPr>
            <p:extLst>
              <p:ext uri="{D42A27DB-BD31-4B8C-83A1-F6EECF244321}">
                <p14:modId xmlns:p14="http://schemas.microsoft.com/office/powerpoint/2010/main" val="3372184708"/>
              </p:ext>
            </p:extLst>
          </p:nvPr>
        </p:nvGraphicFramePr>
        <p:xfrm>
          <a:off x="570303" y="2461398"/>
          <a:ext cx="11070836" cy="3720139"/>
        </p:xfrm>
        <a:graphic>
          <a:graphicData uri="http://schemas.openxmlformats.org/drawingml/2006/table">
            <a:tbl>
              <a:tblPr>
                <a:tableStyleId>{5940675A-B579-460E-94D1-54222C63F5DA}</a:tableStyleId>
              </a:tblPr>
              <a:tblGrid>
                <a:gridCol w="763197">
                  <a:extLst>
                    <a:ext uri="{9D8B030D-6E8A-4147-A177-3AD203B41FA5}">
                      <a16:colId xmlns:a16="http://schemas.microsoft.com/office/drawing/2014/main" val="664842578"/>
                    </a:ext>
                  </a:extLst>
                </a:gridCol>
                <a:gridCol w="487948">
                  <a:extLst>
                    <a:ext uri="{9D8B030D-6E8A-4147-A177-3AD203B41FA5}">
                      <a16:colId xmlns:a16="http://schemas.microsoft.com/office/drawing/2014/main" val="3075199462"/>
                    </a:ext>
                  </a:extLst>
                </a:gridCol>
                <a:gridCol w="700762">
                  <a:extLst>
                    <a:ext uri="{9D8B030D-6E8A-4147-A177-3AD203B41FA5}">
                      <a16:colId xmlns:a16="http://schemas.microsoft.com/office/drawing/2014/main" val="3959154990"/>
                    </a:ext>
                  </a:extLst>
                </a:gridCol>
                <a:gridCol w="700762">
                  <a:extLst>
                    <a:ext uri="{9D8B030D-6E8A-4147-A177-3AD203B41FA5}">
                      <a16:colId xmlns:a16="http://schemas.microsoft.com/office/drawing/2014/main" val="2368026296"/>
                    </a:ext>
                  </a:extLst>
                </a:gridCol>
                <a:gridCol w="700762">
                  <a:extLst>
                    <a:ext uri="{9D8B030D-6E8A-4147-A177-3AD203B41FA5}">
                      <a16:colId xmlns:a16="http://schemas.microsoft.com/office/drawing/2014/main" val="3784425676"/>
                    </a:ext>
                  </a:extLst>
                </a:gridCol>
                <a:gridCol w="700762">
                  <a:extLst>
                    <a:ext uri="{9D8B030D-6E8A-4147-A177-3AD203B41FA5}">
                      <a16:colId xmlns:a16="http://schemas.microsoft.com/office/drawing/2014/main" val="2461615620"/>
                    </a:ext>
                  </a:extLst>
                </a:gridCol>
                <a:gridCol w="700762">
                  <a:extLst>
                    <a:ext uri="{9D8B030D-6E8A-4147-A177-3AD203B41FA5}">
                      <a16:colId xmlns:a16="http://schemas.microsoft.com/office/drawing/2014/main" val="3809191876"/>
                    </a:ext>
                  </a:extLst>
                </a:gridCol>
                <a:gridCol w="700762">
                  <a:extLst>
                    <a:ext uri="{9D8B030D-6E8A-4147-A177-3AD203B41FA5}">
                      <a16:colId xmlns:a16="http://schemas.microsoft.com/office/drawing/2014/main" val="2147586673"/>
                    </a:ext>
                  </a:extLst>
                </a:gridCol>
                <a:gridCol w="718807">
                  <a:extLst>
                    <a:ext uri="{9D8B030D-6E8A-4147-A177-3AD203B41FA5}">
                      <a16:colId xmlns:a16="http://schemas.microsoft.com/office/drawing/2014/main" val="1511796926"/>
                    </a:ext>
                  </a:extLst>
                </a:gridCol>
                <a:gridCol w="718807">
                  <a:extLst>
                    <a:ext uri="{9D8B030D-6E8A-4147-A177-3AD203B41FA5}">
                      <a16:colId xmlns:a16="http://schemas.microsoft.com/office/drawing/2014/main" val="1056129453"/>
                    </a:ext>
                  </a:extLst>
                </a:gridCol>
                <a:gridCol w="702266">
                  <a:extLst>
                    <a:ext uri="{9D8B030D-6E8A-4147-A177-3AD203B41FA5}">
                      <a16:colId xmlns:a16="http://schemas.microsoft.com/office/drawing/2014/main" val="228617873"/>
                    </a:ext>
                  </a:extLst>
                </a:gridCol>
                <a:gridCol w="702266">
                  <a:extLst>
                    <a:ext uri="{9D8B030D-6E8A-4147-A177-3AD203B41FA5}">
                      <a16:colId xmlns:a16="http://schemas.microsoft.com/office/drawing/2014/main" val="3657352731"/>
                    </a:ext>
                  </a:extLst>
                </a:gridCol>
                <a:gridCol w="702266">
                  <a:extLst>
                    <a:ext uri="{9D8B030D-6E8A-4147-A177-3AD203B41FA5}">
                      <a16:colId xmlns:a16="http://schemas.microsoft.com/office/drawing/2014/main" val="984899979"/>
                    </a:ext>
                  </a:extLst>
                </a:gridCol>
                <a:gridCol w="702266">
                  <a:extLst>
                    <a:ext uri="{9D8B030D-6E8A-4147-A177-3AD203B41FA5}">
                      <a16:colId xmlns:a16="http://schemas.microsoft.com/office/drawing/2014/main" val="718398801"/>
                    </a:ext>
                  </a:extLst>
                </a:gridCol>
                <a:gridCol w="701514">
                  <a:extLst>
                    <a:ext uri="{9D8B030D-6E8A-4147-A177-3AD203B41FA5}">
                      <a16:colId xmlns:a16="http://schemas.microsoft.com/office/drawing/2014/main" val="1100614451"/>
                    </a:ext>
                  </a:extLst>
                </a:gridCol>
                <a:gridCol w="666927">
                  <a:extLst>
                    <a:ext uri="{9D8B030D-6E8A-4147-A177-3AD203B41FA5}">
                      <a16:colId xmlns:a16="http://schemas.microsoft.com/office/drawing/2014/main" val="1321986904"/>
                    </a:ext>
                  </a:extLst>
                </a:gridCol>
              </a:tblGrid>
              <a:tr h="234543">
                <a:tc rowSpan="2">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pPr>
                      <a:r>
                        <a:rPr lang="zh-CN" sz="1100" kern="0">
                          <a:effectLst/>
                        </a:rPr>
                        <a:t>编号</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7">
                  <a:txBody>
                    <a:bodyPr/>
                    <a:lstStyle/>
                    <a:p>
                      <a:pPr algn="ctr">
                        <a:spcAft>
                          <a:spcPts val="0"/>
                        </a:spcAft>
                      </a:pPr>
                      <a:r>
                        <a:rPr lang="zh-CN" sz="1100" kern="0">
                          <a:effectLst/>
                        </a:rPr>
                        <a:t>招生数</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7">
                  <a:txBody>
                    <a:bodyPr/>
                    <a:lstStyle/>
                    <a:p>
                      <a:pPr algn="ctr">
                        <a:spcAft>
                          <a:spcPts val="0"/>
                        </a:spcAft>
                      </a:pPr>
                      <a:r>
                        <a:rPr lang="zh-CN" sz="1100" kern="0">
                          <a:effectLst/>
                        </a:rPr>
                        <a:t>在校生数</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671492685"/>
                  </a:ext>
                </a:extLst>
              </a:tr>
              <a:tr h="669535">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100" kern="0">
                          <a:effectLst/>
                        </a:rPr>
                        <a:t>合计</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调整后中职全日制</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调整后中职非全日制</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普通中专</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成人中专全日制</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成人中专非全日制</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职业高中</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合计</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调整后中职全日制</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调整后中职非全日制</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普通中专</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成人中专全日制</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成人中专非全日制</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职业高中</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80217517"/>
                  </a:ext>
                </a:extLst>
              </a:tr>
              <a:tr h="234543">
                <a:tc>
                  <a:txBody>
                    <a:bodyPr/>
                    <a:lstStyle/>
                    <a:p>
                      <a:pPr algn="ctr">
                        <a:spcAft>
                          <a:spcPts val="0"/>
                        </a:spcAft>
                      </a:pPr>
                      <a:r>
                        <a:rPr lang="zh-CN" sz="1100" kern="0">
                          <a:effectLst/>
                        </a:rPr>
                        <a:t>甲</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乙</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2</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3</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4</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5</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6</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7</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8</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9</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10</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13</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14</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40652367"/>
                  </a:ext>
                </a:extLst>
              </a:tr>
              <a:tr h="234543">
                <a:tc>
                  <a:txBody>
                    <a:bodyPr/>
                    <a:lstStyle/>
                    <a:p>
                      <a:pPr algn="ctr">
                        <a:spcAft>
                          <a:spcPts val="0"/>
                        </a:spcAft>
                      </a:pPr>
                      <a:r>
                        <a:rPr lang="zh-CN" sz="1100" kern="0">
                          <a:effectLst/>
                        </a:rPr>
                        <a:t>总计</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01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02537052"/>
                  </a:ext>
                </a:extLst>
              </a:tr>
              <a:tr h="234543">
                <a:tc>
                  <a:txBody>
                    <a:bodyPr/>
                    <a:lstStyle/>
                    <a:p>
                      <a:pPr algn="l">
                        <a:spcAft>
                          <a:spcPts val="0"/>
                        </a:spcAft>
                      </a:pPr>
                      <a:r>
                        <a:rPr lang="zh-CN" sz="1100" kern="0">
                          <a:effectLst/>
                        </a:rPr>
                        <a:t>北京市</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02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04008384"/>
                  </a:ext>
                </a:extLst>
              </a:tr>
              <a:tr h="234543">
                <a:tc>
                  <a:txBody>
                    <a:bodyPr/>
                    <a:lstStyle/>
                    <a:p>
                      <a:pPr algn="l">
                        <a:spcAft>
                          <a:spcPts val="0"/>
                        </a:spcAft>
                      </a:pPr>
                      <a:r>
                        <a:rPr lang="zh-CN" sz="1100" kern="0" dirty="0">
                          <a:effectLst/>
                        </a:rPr>
                        <a:t>天津市</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03</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14158328"/>
                  </a:ext>
                </a:extLst>
              </a:tr>
              <a:tr h="236088">
                <a:tc>
                  <a:txBody>
                    <a:bodyPr/>
                    <a:lstStyle/>
                    <a:p>
                      <a:pPr algn="l">
                        <a:spcAft>
                          <a:spcPts val="0"/>
                        </a:spcAft>
                      </a:pPr>
                      <a:r>
                        <a:rPr lang="en-US" altLang="zh-CN" sz="1400" kern="100" dirty="0">
                          <a:effectLst/>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r>
                        <a:rPr lang="en-US" altLang="zh-CN" sz="1100" kern="0" dirty="0">
                          <a:effectLst/>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67409691"/>
                  </a:ext>
                </a:extLst>
              </a:tr>
              <a:tr h="234543">
                <a:tc>
                  <a:txBody>
                    <a:bodyPr/>
                    <a:lstStyle/>
                    <a:p>
                      <a:pPr algn="l">
                        <a:spcAft>
                          <a:spcPts val="0"/>
                        </a:spcAft>
                      </a:pPr>
                      <a:r>
                        <a:rPr lang="en-US" altLang="zh-CN" sz="1100" kern="0" dirty="0">
                          <a:effectLst/>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altLang="zh-CN" sz="1100" kern="0" dirty="0">
                          <a:effectLst/>
                          <a:latin typeface="等线" panose="02010600030101010101" pitchFamily="2" charset="-122"/>
                          <a:ea typeface="等线" panose="02010600030101010101" pitchFamily="2" charset="-122"/>
                          <a:cs typeface="Times New Roman" panose="02020603050405020304" pitchFamily="18" charset="0"/>
                        </a:rPr>
                        <a:t>……</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6743824"/>
                  </a:ext>
                </a:extLst>
              </a:tr>
              <a:tr h="234543">
                <a:tc>
                  <a:txBody>
                    <a:bodyPr/>
                    <a:lstStyle/>
                    <a:p>
                      <a:pPr algn="l">
                        <a:spcAft>
                          <a:spcPts val="0"/>
                        </a:spcAft>
                      </a:pPr>
                      <a:r>
                        <a:rPr lang="zh-CN" sz="1100" kern="0">
                          <a:effectLst/>
                        </a:rPr>
                        <a:t>宁夏</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31</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45100307"/>
                  </a:ext>
                </a:extLst>
              </a:tr>
              <a:tr h="234543">
                <a:tc>
                  <a:txBody>
                    <a:bodyPr/>
                    <a:lstStyle/>
                    <a:p>
                      <a:pPr algn="l">
                        <a:spcAft>
                          <a:spcPts val="0"/>
                        </a:spcAft>
                      </a:pPr>
                      <a:r>
                        <a:rPr lang="zh-CN" sz="1100" kern="0" dirty="0">
                          <a:effectLst/>
                        </a:rPr>
                        <a:t>新疆</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32</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86275719"/>
                  </a:ext>
                </a:extLst>
              </a:tr>
              <a:tr h="234543">
                <a:tc>
                  <a:txBody>
                    <a:bodyPr/>
                    <a:lstStyle/>
                    <a:p>
                      <a:pPr algn="l">
                        <a:spcAft>
                          <a:spcPts val="0"/>
                        </a:spcAft>
                      </a:pPr>
                      <a:r>
                        <a:rPr lang="zh-CN" sz="1100" kern="0" dirty="0">
                          <a:effectLst/>
                        </a:rPr>
                        <a:t>香港</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33</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2817168753"/>
                  </a:ext>
                </a:extLst>
              </a:tr>
              <a:tr h="234543">
                <a:tc>
                  <a:txBody>
                    <a:bodyPr/>
                    <a:lstStyle/>
                    <a:p>
                      <a:pPr algn="l">
                        <a:spcAft>
                          <a:spcPts val="0"/>
                        </a:spcAft>
                      </a:pPr>
                      <a:r>
                        <a:rPr lang="zh-CN" sz="1100" kern="0" dirty="0">
                          <a:effectLst/>
                        </a:rPr>
                        <a:t>澳门</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34</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4026877608"/>
                  </a:ext>
                </a:extLst>
              </a:tr>
              <a:tr h="234543">
                <a:tc>
                  <a:txBody>
                    <a:bodyPr/>
                    <a:lstStyle/>
                    <a:p>
                      <a:pPr algn="l">
                        <a:spcAft>
                          <a:spcPts val="0"/>
                        </a:spcAft>
                      </a:pPr>
                      <a:r>
                        <a:rPr lang="zh-CN" sz="1100" kern="0" dirty="0">
                          <a:effectLst/>
                        </a:rPr>
                        <a:t>台湾</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35</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2000177982"/>
                  </a:ext>
                </a:extLst>
              </a:tr>
              <a:tr h="234543">
                <a:tc>
                  <a:txBody>
                    <a:bodyPr/>
                    <a:lstStyle/>
                    <a:p>
                      <a:pPr algn="l">
                        <a:spcAft>
                          <a:spcPts val="0"/>
                        </a:spcAft>
                      </a:pPr>
                      <a:r>
                        <a:rPr lang="zh-CN" sz="1100" kern="0">
                          <a:effectLst/>
                        </a:rPr>
                        <a:t>华侨</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36</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pPr>
                      <a:r>
                        <a:rPr lang="zh-CN"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584820581"/>
                  </a:ext>
                </a:extLst>
              </a:tr>
            </a:tbl>
          </a:graphicData>
        </a:graphic>
      </p:graphicFrame>
      <p:sp>
        <p:nvSpPr>
          <p:cNvPr id="8" name="Rectangle 2">
            <a:extLst>
              <a:ext uri="{FF2B5EF4-FFF2-40B4-BE49-F238E27FC236}">
                <a16:creationId xmlns:a16="http://schemas.microsoft.com/office/drawing/2014/main" id="{5F6D924C-E170-4C36-B46B-4EA6DE26FA41}"/>
              </a:ext>
            </a:extLst>
          </p:cNvPr>
          <p:cNvSpPr>
            <a:spLocks noChangeArrowheads="1"/>
          </p:cNvSpPr>
          <p:nvPr/>
        </p:nvSpPr>
        <p:spPr bwMode="auto">
          <a:xfrm>
            <a:off x="10505089" y="2127645"/>
            <a:ext cx="90281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5" name="表格 4">
            <a:extLst>
              <a:ext uri="{FF2B5EF4-FFF2-40B4-BE49-F238E27FC236}">
                <a16:creationId xmlns:a16="http://schemas.microsoft.com/office/drawing/2014/main" id="{3693EA43-B8AD-4177-9801-86BCD87116FD}"/>
              </a:ext>
            </a:extLst>
          </p:cNvPr>
          <p:cNvGraphicFramePr>
            <a:graphicFrameLocks noGrp="1"/>
          </p:cNvGraphicFramePr>
          <p:nvPr>
            <p:extLst>
              <p:ext uri="{D42A27DB-BD31-4B8C-83A1-F6EECF244321}">
                <p14:modId xmlns:p14="http://schemas.microsoft.com/office/powerpoint/2010/main" val="702452628"/>
              </p:ext>
            </p:extLst>
          </p:nvPr>
        </p:nvGraphicFramePr>
        <p:xfrm>
          <a:off x="561069" y="5228570"/>
          <a:ext cx="11070836" cy="965571"/>
        </p:xfrm>
        <a:graphic>
          <a:graphicData uri="http://schemas.openxmlformats.org/drawingml/2006/table">
            <a:tbl>
              <a:tblPr>
                <a:tableStyleId>{5940675A-B579-460E-94D1-54222C63F5DA}</a:tableStyleId>
              </a:tblPr>
              <a:tblGrid>
                <a:gridCol w="763197">
                  <a:extLst>
                    <a:ext uri="{9D8B030D-6E8A-4147-A177-3AD203B41FA5}">
                      <a16:colId xmlns:a16="http://schemas.microsoft.com/office/drawing/2014/main" val="985882712"/>
                    </a:ext>
                  </a:extLst>
                </a:gridCol>
                <a:gridCol w="487948">
                  <a:extLst>
                    <a:ext uri="{9D8B030D-6E8A-4147-A177-3AD203B41FA5}">
                      <a16:colId xmlns:a16="http://schemas.microsoft.com/office/drawing/2014/main" val="1325212496"/>
                    </a:ext>
                  </a:extLst>
                </a:gridCol>
                <a:gridCol w="700762">
                  <a:extLst>
                    <a:ext uri="{9D8B030D-6E8A-4147-A177-3AD203B41FA5}">
                      <a16:colId xmlns:a16="http://schemas.microsoft.com/office/drawing/2014/main" val="735384445"/>
                    </a:ext>
                  </a:extLst>
                </a:gridCol>
                <a:gridCol w="700762">
                  <a:extLst>
                    <a:ext uri="{9D8B030D-6E8A-4147-A177-3AD203B41FA5}">
                      <a16:colId xmlns:a16="http://schemas.microsoft.com/office/drawing/2014/main" val="2456951653"/>
                    </a:ext>
                  </a:extLst>
                </a:gridCol>
                <a:gridCol w="700762">
                  <a:extLst>
                    <a:ext uri="{9D8B030D-6E8A-4147-A177-3AD203B41FA5}">
                      <a16:colId xmlns:a16="http://schemas.microsoft.com/office/drawing/2014/main" val="4218431471"/>
                    </a:ext>
                  </a:extLst>
                </a:gridCol>
                <a:gridCol w="700762">
                  <a:extLst>
                    <a:ext uri="{9D8B030D-6E8A-4147-A177-3AD203B41FA5}">
                      <a16:colId xmlns:a16="http://schemas.microsoft.com/office/drawing/2014/main" val="2408562488"/>
                    </a:ext>
                  </a:extLst>
                </a:gridCol>
                <a:gridCol w="700762">
                  <a:extLst>
                    <a:ext uri="{9D8B030D-6E8A-4147-A177-3AD203B41FA5}">
                      <a16:colId xmlns:a16="http://schemas.microsoft.com/office/drawing/2014/main" val="449759521"/>
                    </a:ext>
                  </a:extLst>
                </a:gridCol>
                <a:gridCol w="700762">
                  <a:extLst>
                    <a:ext uri="{9D8B030D-6E8A-4147-A177-3AD203B41FA5}">
                      <a16:colId xmlns:a16="http://schemas.microsoft.com/office/drawing/2014/main" val="3652447277"/>
                    </a:ext>
                  </a:extLst>
                </a:gridCol>
                <a:gridCol w="718807">
                  <a:extLst>
                    <a:ext uri="{9D8B030D-6E8A-4147-A177-3AD203B41FA5}">
                      <a16:colId xmlns:a16="http://schemas.microsoft.com/office/drawing/2014/main" val="4288123924"/>
                    </a:ext>
                  </a:extLst>
                </a:gridCol>
                <a:gridCol w="718807">
                  <a:extLst>
                    <a:ext uri="{9D8B030D-6E8A-4147-A177-3AD203B41FA5}">
                      <a16:colId xmlns:a16="http://schemas.microsoft.com/office/drawing/2014/main" val="2633329184"/>
                    </a:ext>
                  </a:extLst>
                </a:gridCol>
                <a:gridCol w="702266">
                  <a:extLst>
                    <a:ext uri="{9D8B030D-6E8A-4147-A177-3AD203B41FA5}">
                      <a16:colId xmlns:a16="http://schemas.microsoft.com/office/drawing/2014/main" val="3909769988"/>
                    </a:ext>
                  </a:extLst>
                </a:gridCol>
                <a:gridCol w="702266">
                  <a:extLst>
                    <a:ext uri="{9D8B030D-6E8A-4147-A177-3AD203B41FA5}">
                      <a16:colId xmlns:a16="http://schemas.microsoft.com/office/drawing/2014/main" val="453733161"/>
                    </a:ext>
                  </a:extLst>
                </a:gridCol>
                <a:gridCol w="702266">
                  <a:extLst>
                    <a:ext uri="{9D8B030D-6E8A-4147-A177-3AD203B41FA5}">
                      <a16:colId xmlns:a16="http://schemas.microsoft.com/office/drawing/2014/main" val="1521300855"/>
                    </a:ext>
                  </a:extLst>
                </a:gridCol>
                <a:gridCol w="702266">
                  <a:extLst>
                    <a:ext uri="{9D8B030D-6E8A-4147-A177-3AD203B41FA5}">
                      <a16:colId xmlns:a16="http://schemas.microsoft.com/office/drawing/2014/main" val="3870533510"/>
                    </a:ext>
                  </a:extLst>
                </a:gridCol>
                <a:gridCol w="701514">
                  <a:extLst>
                    <a:ext uri="{9D8B030D-6E8A-4147-A177-3AD203B41FA5}">
                      <a16:colId xmlns:a16="http://schemas.microsoft.com/office/drawing/2014/main" val="1572246983"/>
                    </a:ext>
                  </a:extLst>
                </a:gridCol>
                <a:gridCol w="666927">
                  <a:extLst>
                    <a:ext uri="{9D8B030D-6E8A-4147-A177-3AD203B41FA5}">
                      <a16:colId xmlns:a16="http://schemas.microsoft.com/office/drawing/2014/main" val="2912284678"/>
                    </a:ext>
                  </a:extLst>
                </a:gridCol>
              </a:tblGrid>
              <a:tr h="965571">
                <a:tc>
                  <a:txBody>
                    <a:bodyPr/>
                    <a:lstStyle/>
                    <a:p>
                      <a:pPr algn="l">
                        <a:spcAft>
                          <a:spcPts val="0"/>
                        </a:spcAft>
                      </a:pPr>
                      <a:r>
                        <a:rPr lang="zh-CN" altLang="en-US" sz="1100" kern="0" dirty="0">
                          <a:effectLst/>
                        </a:rPr>
                        <a:t>港澳台桥</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pPr>
                      <a:r>
                        <a:rPr lang="en-US" sz="1100" kern="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2145910116"/>
                  </a:ext>
                </a:extLst>
              </a:tr>
            </a:tbl>
          </a:graphicData>
        </a:graphic>
      </p:graphicFrame>
    </p:spTree>
    <p:extLst>
      <p:ext uri="{BB962C8B-B14F-4D97-AF65-F5344CB8AC3E}">
        <p14:creationId xmlns:p14="http://schemas.microsoft.com/office/powerpoint/2010/main" val="13082359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中等职业教育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71761" y="1466021"/>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中职基</a:t>
            </a:r>
            <a:r>
              <a:rPr lang="en-US" altLang="zh-CN" dirty="0">
                <a:solidFill>
                  <a:srgbClr val="C00000"/>
                </a:solidFill>
                <a:latin typeface="微软雅黑" panose="020B0503020204020204" pitchFamily="34" charset="-122"/>
                <a:ea typeface="微软雅黑" panose="020B0503020204020204" pitchFamily="34" charset="-122"/>
              </a:rPr>
              <a:t>342</a:t>
            </a:r>
            <a:r>
              <a:rPr lang="zh-CN" altLang="en-US" dirty="0">
                <a:solidFill>
                  <a:srgbClr val="C00000"/>
                </a:solidFill>
                <a:latin typeface="微软雅黑" panose="020B0503020204020204" pitchFamily="34" charset="-122"/>
                <a:ea typeface="微软雅黑" panose="020B0503020204020204" pitchFamily="34" charset="-122"/>
              </a:rPr>
              <a:t>在校生中其他情况表</a:t>
            </a:r>
            <a:r>
              <a:rPr lang="zh-CN" altLang="en-US" dirty="0">
                <a:latin typeface="微软雅黑" panose="020B0503020204020204" pitchFamily="34" charset="-122"/>
                <a:ea typeface="微软雅黑" panose="020B0503020204020204" pitchFamily="34" charset="-122"/>
              </a:rPr>
              <a:t>中，将指标列“港澳台”拆为“香港”、“澳门”、“台湾”三列，编号顺序顺延；综表根据基表体例进行修改。</a:t>
            </a:r>
            <a:endParaRPr lang="en-US" altLang="zh-CN" dirty="0">
              <a:solidFill>
                <a:srgbClr val="0F6D9E"/>
              </a:solidFill>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D6C906A1-E4C8-4934-995C-FFBDD5CCA56E}"/>
              </a:ext>
            </a:extLst>
          </p:cNvPr>
          <p:cNvGraphicFramePr>
            <a:graphicFrameLocks noGrp="1"/>
          </p:cNvGraphicFramePr>
          <p:nvPr>
            <p:extLst>
              <p:ext uri="{D42A27DB-BD31-4B8C-83A1-F6EECF244321}">
                <p14:modId xmlns:p14="http://schemas.microsoft.com/office/powerpoint/2010/main" val="1722519863"/>
              </p:ext>
            </p:extLst>
          </p:nvPr>
        </p:nvGraphicFramePr>
        <p:xfrm>
          <a:off x="550863" y="2517926"/>
          <a:ext cx="11090275" cy="3715908"/>
        </p:xfrm>
        <a:graphic>
          <a:graphicData uri="http://schemas.openxmlformats.org/drawingml/2006/table">
            <a:tbl>
              <a:tblPr>
                <a:tableStyleId>{5940675A-B579-460E-94D1-54222C63F5DA}</a:tableStyleId>
              </a:tblPr>
              <a:tblGrid>
                <a:gridCol w="1753907">
                  <a:extLst>
                    <a:ext uri="{9D8B030D-6E8A-4147-A177-3AD203B41FA5}">
                      <a16:colId xmlns:a16="http://schemas.microsoft.com/office/drawing/2014/main" val="3616994889"/>
                    </a:ext>
                  </a:extLst>
                </a:gridCol>
                <a:gridCol w="549016">
                  <a:extLst>
                    <a:ext uri="{9D8B030D-6E8A-4147-A177-3AD203B41FA5}">
                      <a16:colId xmlns:a16="http://schemas.microsoft.com/office/drawing/2014/main" val="2362378571"/>
                    </a:ext>
                  </a:extLst>
                </a:gridCol>
                <a:gridCol w="768932">
                  <a:extLst>
                    <a:ext uri="{9D8B030D-6E8A-4147-A177-3AD203B41FA5}">
                      <a16:colId xmlns:a16="http://schemas.microsoft.com/office/drawing/2014/main" val="2687329477"/>
                    </a:ext>
                  </a:extLst>
                </a:gridCol>
                <a:gridCol w="882762">
                  <a:extLst>
                    <a:ext uri="{9D8B030D-6E8A-4147-A177-3AD203B41FA5}">
                      <a16:colId xmlns:a16="http://schemas.microsoft.com/office/drawing/2014/main" val="1613436368"/>
                    </a:ext>
                  </a:extLst>
                </a:gridCol>
                <a:gridCol w="658199">
                  <a:extLst>
                    <a:ext uri="{9D8B030D-6E8A-4147-A177-3AD203B41FA5}">
                      <a16:colId xmlns:a16="http://schemas.microsoft.com/office/drawing/2014/main" val="3496538203"/>
                    </a:ext>
                  </a:extLst>
                </a:gridCol>
                <a:gridCol w="658974">
                  <a:extLst>
                    <a:ext uri="{9D8B030D-6E8A-4147-A177-3AD203B41FA5}">
                      <a16:colId xmlns:a16="http://schemas.microsoft.com/office/drawing/2014/main" val="202491527"/>
                    </a:ext>
                  </a:extLst>
                </a:gridCol>
                <a:gridCol w="658199">
                  <a:extLst>
                    <a:ext uri="{9D8B030D-6E8A-4147-A177-3AD203B41FA5}">
                      <a16:colId xmlns:a16="http://schemas.microsoft.com/office/drawing/2014/main" val="141279211"/>
                    </a:ext>
                  </a:extLst>
                </a:gridCol>
                <a:gridCol w="658974">
                  <a:extLst>
                    <a:ext uri="{9D8B030D-6E8A-4147-A177-3AD203B41FA5}">
                      <a16:colId xmlns:a16="http://schemas.microsoft.com/office/drawing/2014/main" val="2555132299"/>
                    </a:ext>
                  </a:extLst>
                </a:gridCol>
                <a:gridCol w="768158">
                  <a:extLst>
                    <a:ext uri="{9D8B030D-6E8A-4147-A177-3AD203B41FA5}">
                      <a16:colId xmlns:a16="http://schemas.microsoft.com/office/drawing/2014/main" val="155608231"/>
                    </a:ext>
                  </a:extLst>
                </a:gridCol>
                <a:gridCol w="658974">
                  <a:extLst>
                    <a:ext uri="{9D8B030D-6E8A-4147-A177-3AD203B41FA5}">
                      <a16:colId xmlns:a16="http://schemas.microsoft.com/office/drawing/2014/main" val="2875737875"/>
                    </a:ext>
                  </a:extLst>
                </a:gridCol>
                <a:gridCol w="768158">
                  <a:extLst>
                    <a:ext uri="{9D8B030D-6E8A-4147-A177-3AD203B41FA5}">
                      <a16:colId xmlns:a16="http://schemas.microsoft.com/office/drawing/2014/main" val="2738642152"/>
                    </a:ext>
                  </a:extLst>
                </a:gridCol>
                <a:gridCol w="768932">
                  <a:extLst>
                    <a:ext uri="{9D8B030D-6E8A-4147-A177-3AD203B41FA5}">
                      <a16:colId xmlns:a16="http://schemas.microsoft.com/office/drawing/2014/main" val="2386585805"/>
                    </a:ext>
                  </a:extLst>
                </a:gridCol>
                <a:gridCol w="768932">
                  <a:extLst>
                    <a:ext uri="{9D8B030D-6E8A-4147-A177-3AD203B41FA5}">
                      <a16:colId xmlns:a16="http://schemas.microsoft.com/office/drawing/2014/main" val="1840497299"/>
                    </a:ext>
                  </a:extLst>
                </a:gridCol>
                <a:gridCol w="768158">
                  <a:extLst>
                    <a:ext uri="{9D8B030D-6E8A-4147-A177-3AD203B41FA5}">
                      <a16:colId xmlns:a16="http://schemas.microsoft.com/office/drawing/2014/main" val="1725682422"/>
                    </a:ext>
                  </a:extLst>
                </a:gridCol>
              </a:tblGrid>
              <a:tr h="493179">
                <a:tc rowSpan="2">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编号</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共产</a:t>
                      </a:r>
                      <a:endParaRPr lang="en-US" altLang="zh-CN" sz="1400" kern="100" dirty="0">
                        <a:effectLst/>
                      </a:endParaRPr>
                    </a:p>
                    <a:p>
                      <a:pPr algn="ctr">
                        <a:spcAft>
                          <a:spcPts val="0"/>
                        </a:spcAft>
                        <a:tabLst>
                          <a:tab pos="685800" algn="l"/>
                          <a:tab pos="1239520" algn="l"/>
                          <a:tab pos="1744980" algn="l"/>
                          <a:tab pos="2250440" algn="l"/>
                          <a:tab pos="2717800" algn="l"/>
                          <a:tab pos="3185160" algn="l"/>
                        </a:tabLst>
                      </a:pPr>
                      <a:r>
                        <a:rPr lang="zh-CN" sz="1400" kern="100" dirty="0">
                          <a:effectLst/>
                        </a:rPr>
                        <a:t>党员</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共青团员</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香港</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rowSpan="2">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澳门</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rowSpan="2">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台湾</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rowSpan="2">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华侨</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rowSpan="2">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少数民族</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残疾人</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4">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五年制高职中职段学生</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57730236"/>
                  </a:ext>
                </a:extLst>
              </a:tr>
              <a:tr h="30850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tabLst>
                          <a:tab pos="685800" algn="l"/>
                          <a:tab pos="1239520" algn="l"/>
                          <a:tab pos="1744980" algn="l"/>
                          <a:tab pos="2250440" algn="l"/>
                          <a:tab pos="2717800" algn="l"/>
                          <a:tab pos="3185160" algn="l"/>
                        </a:tabLst>
                      </a:pPr>
                      <a:r>
                        <a:rPr lang="zh-CN" sz="1400" kern="100">
                          <a:effectLst/>
                        </a:rPr>
                        <a:t>合计</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400" kern="100">
                          <a:effectLst/>
                        </a:rPr>
                        <a:t>一年级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400" kern="100">
                          <a:effectLst/>
                        </a:rPr>
                        <a:t>二年级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400" kern="100" dirty="0">
                          <a:effectLst/>
                        </a:rPr>
                        <a:t>三年级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9649701"/>
                  </a:ext>
                </a:extLst>
              </a:tr>
              <a:tr h="308509">
                <a:tc>
                  <a:txBody>
                    <a:bodyPr/>
                    <a:lstStyle/>
                    <a:p>
                      <a:pPr algn="ctr">
                        <a:spcAft>
                          <a:spcPts val="0"/>
                        </a:spcAft>
                        <a:tabLst>
                          <a:tab pos="685800" algn="l"/>
                          <a:tab pos="1239520" algn="l"/>
                          <a:tab pos="1744980" algn="l"/>
                          <a:tab pos="2250440" algn="l"/>
                          <a:tab pos="2717800" algn="l"/>
                          <a:tab pos="3185160" algn="l"/>
                        </a:tabLst>
                      </a:pPr>
                      <a:r>
                        <a:rPr lang="zh-CN" sz="1200" kern="100" dirty="0">
                          <a:effectLst/>
                        </a:rPr>
                        <a:t>甲</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乙</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3</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4</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5</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6</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7</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8</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9</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10</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11</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56721214"/>
                  </a:ext>
                </a:extLst>
              </a:tr>
              <a:tr h="308509">
                <a:tc>
                  <a:txBody>
                    <a:bodyPr/>
                    <a:lstStyle/>
                    <a:p>
                      <a:pPr algn="ctr">
                        <a:spcAft>
                          <a:spcPts val="0"/>
                        </a:spcAft>
                        <a:tabLst>
                          <a:tab pos="685800" algn="l"/>
                          <a:tab pos="1239520" algn="l"/>
                          <a:tab pos="1744980" algn="l"/>
                          <a:tab pos="2250440" algn="l"/>
                          <a:tab pos="2717800" algn="l"/>
                          <a:tab pos="3185160" algn="l"/>
                        </a:tabLst>
                      </a:pPr>
                      <a:r>
                        <a:rPr lang="zh-CN" sz="1200" kern="100">
                          <a:effectLst/>
                        </a:rPr>
                        <a:t>总计</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rPr>
                        <a:t>01</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06911663"/>
                  </a:ext>
                </a:extLst>
              </a:tr>
              <a:tr h="308509">
                <a:tc>
                  <a:txBody>
                    <a:bodyPr/>
                    <a:lstStyle/>
                    <a:p>
                      <a:pPr algn="ctr">
                        <a:spcAft>
                          <a:spcPts val="0"/>
                        </a:spcAft>
                        <a:tabLst>
                          <a:tab pos="685800" algn="l"/>
                          <a:tab pos="1239520" algn="l"/>
                          <a:tab pos="1744980" algn="l"/>
                          <a:tab pos="2250440" algn="l"/>
                          <a:tab pos="2717800" algn="l"/>
                          <a:tab pos="3185160" algn="l"/>
                        </a:tabLst>
                      </a:pPr>
                      <a:r>
                        <a:rPr lang="zh-CN" sz="1200" kern="100">
                          <a:effectLst/>
                        </a:rPr>
                        <a:t>其中：女</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rPr>
                        <a:t>02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46604612"/>
                  </a:ext>
                </a:extLst>
              </a:tr>
              <a:tr h="308509">
                <a:tc>
                  <a:txBody>
                    <a:bodyPr/>
                    <a:lstStyle/>
                    <a:p>
                      <a:pPr algn="just">
                        <a:spcAft>
                          <a:spcPts val="0"/>
                        </a:spcAft>
                      </a:pPr>
                      <a:r>
                        <a:rPr lang="zh-CN" sz="1200" kern="100">
                          <a:effectLst/>
                        </a:rPr>
                        <a:t>调整后中职全日制学生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rPr>
                        <a:t>03</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97914075"/>
                  </a:ext>
                </a:extLst>
              </a:tr>
              <a:tr h="446148">
                <a:tc>
                  <a:txBody>
                    <a:bodyPr/>
                    <a:lstStyle/>
                    <a:p>
                      <a:pPr algn="just">
                        <a:spcAft>
                          <a:spcPts val="0"/>
                        </a:spcAft>
                      </a:pPr>
                      <a:r>
                        <a:rPr lang="zh-CN" sz="1200" kern="100">
                          <a:effectLst/>
                        </a:rPr>
                        <a:t>调整后中职非全日制学生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rPr>
                        <a:t>04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59778053"/>
                  </a:ext>
                </a:extLst>
              </a:tr>
              <a:tr h="308509">
                <a:tc>
                  <a:txBody>
                    <a:bodyPr/>
                    <a:lstStyle/>
                    <a:p>
                      <a:pPr algn="just">
                        <a:spcAft>
                          <a:spcPts val="0"/>
                        </a:spcAft>
                      </a:pPr>
                      <a:r>
                        <a:rPr lang="zh-CN" sz="1200" kern="100">
                          <a:effectLst/>
                        </a:rPr>
                        <a:t>普通中专学生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rPr>
                        <a:t>05</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99719860"/>
                  </a:ext>
                </a:extLst>
              </a:tr>
              <a:tr h="308509">
                <a:tc>
                  <a:txBody>
                    <a:bodyPr/>
                    <a:lstStyle/>
                    <a:p>
                      <a:pPr algn="just">
                        <a:spcAft>
                          <a:spcPts val="0"/>
                        </a:spcAft>
                      </a:pPr>
                      <a:r>
                        <a:rPr lang="zh-CN" sz="1200" kern="100">
                          <a:effectLst/>
                        </a:rPr>
                        <a:t>成人中专全日制学生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rPr>
                        <a:t>06</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10927198"/>
                  </a:ext>
                </a:extLst>
              </a:tr>
              <a:tr h="308509">
                <a:tc>
                  <a:txBody>
                    <a:bodyPr/>
                    <a:lstStyle/>
                    <a:p>
                      <a:pPr algn="just">
                        <a:spcAft>
                          <a:spcPts val="0"/>
                        </a:spcAft>
                      </a:pPr>
                      <a:r>
                        <a:rPr lang="zh-CN" sz="1200" kern="100">
                          <a:effectLst/>
                        </a:rPr>
                        <a:t>成人中专非全日制学生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rPr>
                        <a:t>07</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32179417"/>
                  </a:ext>
                </a:extLst>
              </a:tr>
              <a:tr h="308509">
                <a:tc>
                  <a:txBody>
                    <a:bodyPr/>
                    <a:lstStyle/>
                    <a:p>
                      <a:pPr algn="just">
                        <a:spcAft>
                          <a:spcPts val="0"/>
                        </a:spcAft>
                        <a:tabLst>
                          <a:tab pos="685800" algn="l"/>
                          <a:tab pos="1239520" algn="l"/>
                          <a:tab pos="1744980" algn="l"/>
                          <a:tab pos="2250440" algn="l"/>
                          <a:tab pos="2717800" algn="l"/>
                          <a:tab pos="3185160" algn="l"/>
                        </a:tabLst>
                      </a:pPr>
                      <a:r>
                        <a:rPr lang="zh-CN" sz="1200" kern="100">
                          <a:effectLst/>
                        </a:rPr>
                        <a:t>职业高中学生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rPr>
                        <a:t>08</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68945013"/>
                  </a:ext>
                </a:extLst>
              </a:tr>
            </a:tbl>
          </a:graphicData>
        </a:graphic>
      </p:graphicFrame>
      <p:sp>
        <p:nvSpPr>
          <p:cNvPr id="6" name="Rectangle 1">
            <a:extLst>
              <a:ext uri="{FF2B5EF4-FFF2-40B4-BE49-F238E27FC236}">
                <a16:creationId xmlns:a16="http://schemas.microsoft.com/office/drawing/2014/main" id="{5A1C1192-31AC-4E37-A7EC-6598D9D95CE4}"/>
              </a:ext>
            </a:extLst>
          </p:cNvPr>
          <p:cNvSpPr>
            <a:spLocks noChangeArrowheads="1"/>
          </p:cNvSpPr>
          <p:nvPr/>
        </p:nvSpPr>
        <p:spPr bwMode="auto">
          <a:xfrm>
            <a:off x="10626436" y="2184270"/>
            <a:ext cx="90281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lvl1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85800" algn="l"/>
                <a:tab pos="1239838" algn="l"/>
                <a:tab pos="1744663" algn="l"/>
                <a:tab pos="2251075" algn="l"/>
                <a:tab pos="2717800" algn="l"/>
                <a:tab pos="3184525" algn="l"/>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7" name="表格 6">
            <a:extLst>
              <a:ext uri="{FF2B5EF4-FFF2-40B4-BE49-F238E27FC236}">
                <a16:creationId xmlns:a16="http://schemas.microsoft.com/office/drawing/2014/main" id="{D045F9EF-756B-4E2A-9709-A01C22CC9256}"/>
              </a:ext>
            </a:extLst>
          </p:cNvPr>
          <p:cNvGraphicFramePr>
            <a:graphicFrameLocks noGrp="1"/>
          </p:cNvGraphicFramePr>
          <p:nvPr>
            <p:extLst>
              <p:ext uri="{D42A27DB-BD31-4B8C-83A1-F6EECF244321}">
                <p14:modId xmlns:p14="http://schemas.microsoft.com/office/powerpoint/2010/main" val="3027855094"/>
              </p:ext>
            </p:extLst>
          </p:nvPr>
        </p:nvGraphicFramePr>
        <p:xfrm>
          <a:off x="4480005" y="2511756"/>
          <a:ext cx="2644695" cy="3715908"/>
        </p:xfrm>
        <a:graphic>
          <a:graphicData uri="http://schemas.openxmlformats.org/drawingml/2006/table">
            <a:tbl>
              <a:tblPr>
                <a:tableStyleId>{5940675A-B579-460E-94D1-54222C63F5DA}</a:tableStyleId>
              </a:tblPr>
              <a:tblGrid>
                <a:gridCol w="2644695">
                  <a:extLst>
                    <a:ext uri="{9D8B030D-6E8A-4147-A177-3AD203B41FA5}">
                      <a16:colId xmlns:a16="http://schemas.microsoft.com/office/drawing/2014/main" val="1987583637"/>
                    </a:ext>
                  </a:extLst>
                </a:gridCol>
              </a:tblGrid>
              <a:tr h="801688">
                <a:tc>
                  <a:txBody>
                    <a:bodyPr/>
                    <a:lstStyle/>
                    <a:p>
                      <a:pPr algn="ctr">
                        <a:spcAft>
                          <a:spcPts val="0"/>
                        </a:spcAft>
                        <a:tabLst>
                          <a:tab pos="685800" algn="l"/>
                          <a:tab pos="1239520" algn="l"/>
                          <a:tab pos="1744980" algn="l"/>
                          <a:tab pos="2250440" algn="l"/>
                          <a:tab pos="2717800" algn="l"/>
                          <a:tab pos="3185160" algn="l"/>
                        </a:tabLst>
                      </a:pPr>
                      <a:r>
                        <a:rPr lang="zh-CN" altLang="en-US" sz="1400" kern="100" dirty="0" smtClean="0">
                          <a:effectLst/>
                        </a:rPr>
                        <a:t>港澳台侨</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2490917815"/>
                  </a:ext>
                </a:extLst>
              </a:tr>
              <a:tr h="308509">
                <a:tc>
                  <a:txBody>
                    <a:bodyPr/>
                    <a:lstStyle/>
                    <a:p>
                      <a:pPr algn="ctr">
                        <a:spcAft>
                          <a:spcPts val="0"/>
                        </a:spcAft>
                        <a:tabLst>
                          <a:tab pos="685800" algn="l"/>
                          <a:tab pos="1239520" algn="l"/>
                          <a:tab pos="1744980" algn="l"/>
                          <a:tab pos="2250440" algn="l"/>
                          <a:tab pos="2717800" algn="l"/>
                          <a:tab pos="3185160" algn="l"/>
                        </a:tabLst>
                      </a:pP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2396848817"/>
                  </a:ext>
                </a:extLst>
              </a:tr>
              <a:tr h="308509">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1903282242"/>
                  </a:ext>
                </a:extLst>
              </a:tr>
              <a:tr h="308509">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3811334733"/>
                  </a:ext>
                </a:extLst>
              </a:tr>
              <a:tr h="308509">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2920930274"/>
                  </a:ext>
                </a:extLst>
              </a:tr>
              <a:tr h="446148">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3806660635"/>
                  </a:ext>
                </a:extLst>
              </a:tr>
              <a:tr h="308509">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1294730574"/>
                  </a:ext>
                </a:extLst>
              </a:tr>
              <a:tr h="308509">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2663960608"/>
                  </a:ext>
                </a:extLst>
              </a:tr>
              <a:tr h="308509">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2189781032"/>
                  </a:ext>
                </a:extLst>
              </a:tr>
              <a:tr h="308509">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4038708739"/>
                  </a:ext>
                </a:extLst>
              </a:tr>
            </a:tbl>
          </a:graphicData>
        </a:graphic>
      </p:graphicFrame>
    </p:spTree>
    <p:extLst>
      <p:ext uri="{BB962C8B-B14F-4D97-AF65-F5344CB8AC3E}">
        <p14:creationId xmlns:p14="http://schemas.microsoft.com/office/powerpoint/2010/main" val="3619719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中等职业教育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50863" y="1642226"/>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中职基</a:t>
            </a:r>
            <a:r>
              <a:rPr lang="en-US" altLang="zh-CN" dirty="0">
                <a:solidFill>
                  <a:srgbClr val="C00000"/>
                </a:solidFill>
                <a:latin typeface="微软雅黑" panose="020B0503020204020204" pitchFamily="34" charset="-122"/>
                <a:ea typeface="微软雅黑" panose="020B0503020204020204" pitchFamily="34" charset="-122"/>
              </a:rPr>
              <a:t>441</a:t>
            </a:r>
            <a:r>
              <a:rPr lang="zh-CN" altLang="en-US" dirty="0">
                <a:solidFill>
                  <a:srgbClr val="C00000"/>
                </a:solidFill>
                <a:latin typeface="微软雅黑" panose="020B0503020204020204" pitchFamily="34" charset="-122"/>
                <a:ea typeface="微软雅黑" panose="020B0503020204020204" pitchFamily="34" charset="-122"/>
              </a:rPr>
              <a:t>教职工其他情况表</a:t>
            </a:r>
            <a:r>
              <a:rPr lang="zh-CN" altLang="en-US" dirty="0">
                <a:latin typeface="微软雅黑" panose="020B0503020204020204" pitchFamily="34" charset="-122"/>
                <a:ea typeface="微软雅黑" panose="020B0503020204020204" pitchFamily="34" charset="-122"/>
              </a:rPr>
              <a:t>中，将指标列“港澳台”拆为“香港”、“澳门”、“台湾”三列，编号顺序顺延；综表根据基表体例进行修改。</a:t>
            </a:r>
            <a:endParaRPr lang="en-US" altLang="zh-CN" dirty="0">
              <a:solidFill>
                <a:srgbClr val="0F6D9E"/>
              </a:solidFill>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2EB41C24-7561-4A7B-8385-362DB0655F5B}"/>
              </a:ext>
            </a:extLst>
          </p:cNvPr>
          <p:cNvGraphicFramePr>
            <a:graphicFrameLocks noGrp="1"/>
          </p:cNvGraphicFramePr>
          <p:nvPr>
            <p:extLst>
              <p:ext uri="{D42A27DB-BD31-4B8C-83A1-F6EECF244321}">
                <p14:modId xmlns:p14="http://schemas.microsoft.com/office/powerpoint/2010/main" val="1359227184"/>
              </p:ext>
            </p:extLst>
          </p:nvPr>
        </p:nvGraphicFramePr>
        <p:xfrm>
          <a:off x="529962" y="2768737"/>
          <a:ext cx="11090274" cy="3401490"/>
        </p:xfrm>
        <a:graphic>
          <a:graphicData uri="http://schemas.openxmlformats.org/drawingml/2006/table">
            <a:tbl>
              <a:tblPr>
                <a:tableStyleId>{5940675A-B579-460E-94D1-54222C63F5DA}</a:tableStyleId>
              </a:tblPr>
              <a:tblGrid>
                <a:gridCol w="1775101">
                  <a:extLst>
                    <a:ext uri="{9D8B030D-6E8A-4147-A177-3AD203B41FA5}">
                      <a16:colId xmlns:a16="http://schemas.microsoft.com/office/drawing/2014/main" val="65402745"/>
                    </a:ext>
                  </a:extLst>
                </a:gridCol>
                <a:gridCol w="554670">
                  <a:extLst>
                    <a:ext uri="{9D8B030D-6E8A-4147-A177-3AD203B41FA5}">
                      <a16:colId xmlns:a16="http://schemas.microsoft.com/office/drawing/2014/main" val="3694041627"/>
                    </a:ext>
                  </a:extLst>
                </a:gridCol>
                <a:gridCol w="997467">
                  <a:extLst>
                    <a:ext uri="{9D8B030D-6E8A-4147-A177-3AD203B41FA5}">
                      <a16:colId xmlns:a16="http://schemas.microsoft.com/office/drawing/2014/main" val="4064674894"/>
                    </a:ext>
                  </a:extLst>
                </a:gridCol>
                <a:gridCol w="998251">
                  <a:extLst>
                    <a:ext uri="{9D8B030D-6E8A-4147-A177-3AD203B41FA5}">
                      <a16:colId xmlns:a16="http://schemas.microsoft.com/office/drawing/2014/main" val="4292215075"/>
                    </a:ext>
                  </a:extLst>
                </a:gridCol>
                <a:gridCol w="1109340">
                  <a:extLst>
                    <a:ext uri="{9D8B030D-6E8A-4147-A177-3AD203B41FA5}">
                      <a16:colId xmlns:a16="http://schemas.microsoft.com/office/drawing/2014/main" val="1774737508"/>
                    </a:ext>
                  </a:extLst>
                </a:gridCol>
                <a:gridCol w="1108558">
                  <a:extLst>
                    <a:ext uri="{9D8B030D-6E8A-4147-A177-3AD203B41FA5}">
                      <a16:colId xmlns:a16="http://schemas.microsoft.com/office/drawing/2014/main" val="2120632090"/>
                    </a:ext>
                  </a:extLst>
                </a:gridCol>
                <a:gridCol w="1109340">
                  <a:extLst>
                    <a:ext uri="{9D8B030D-6E8A-4147-A177-3AD203B41FA5}">
                      <a16:colId xmlns:a16="http://schemas.microsoft.com/office/drawing/2014/main" val="1269330137"/>
                    </a:ext>
                  </a:extLst>
                </a:gridCol>
                <a:gridCol w="1108558">
                  <a:extLst>
                    <a:ext uri="{9D8B030D-6E8A-4147-A177-3AD203B41FA5}">
                      <a16:colId xmlns:a16="http://schemas.microsoft.com/office/drawing/2014/main" val="2041448620"/>
                    </a:ext>
                  </a:extLst>
                </a:gridCol>
                <a:gridCol w="1109340">
                  <a:extLst>
                    <a:ext uri="{9D8B030D-6E8A-4147-A177-3AD203B41FA5}">
                      <a16:colId xmlns:a16="http://schemas.microsoft.com/office/drawing/2014/main" val="1441710645"/>
                    </a:ext>
                  </a:extLst>
                </a:gridCol>
                <a:gridCol w="1219649">
                  <a:extLst>
                    <a:ext uri="{9D8B030D-6E8A-4147-A177-3AD203B41FA5}">
                      <a16:colId xmlns:a16="http://schemas.microsoft.com/office/drawing/2014/main" val="1683678946"/>
                    </a:ext>
                  </a:extLst>
                </a:gridCol>
              </a:tblGrid>
              <a:tr h="549005">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600" kern="100">
                          <a:effectLst/>
                        </a:rPr>
                        <a:t>编号</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600" kern="100">
                          <a:effectLst/>
                        </a:rPr>
                        <a:t>共产党员</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600" kern="100">
                          <a:effectLst/>
                        </a:rPr>
                        <a:t>共青团员</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600" kern="100">
                          <a:effectLst/>
                        </a:rPr>
                        <a:t>民主党派</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600" kern="100" dirty="0">
                          <a:effectLst/>
                        </a:rPr>
                        <a:t>香港</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600" kern="100" dirty="0">
                          <a:effectLst/>
                        </a:rPr>
                        <a:t>澳门</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600" kern="100">
                          <a:effectLst/>
                        </a:rPr>
                        <a:t>台湾</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600" kern="100">
                          <a:effectLst/>
                        </a:rPr>
                        <a:t>华侨</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sz="1600" kern="100" dirty="0">
                          <a:effectLst/>
                        </a:rPr>
                        <a:t>少数民族</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145837285"/>
                  </a:ext>
                </a:extLst>
              </a:tr>
              <a:tr h="570497">
                <a:tc>
                  <a:txBody>
                    <a:bodyPr/>
                    <a:lstStyle/>
                    <a:p>
                      <a:pPr algn="ctr">
                        <a:spcAft>
                          <a:spcPts val="0"/>
                        </a:spcAft>
                      </a:pPr>
                      <a:r>
                        <a:rPr lang="zh-CN" sz="1600" kern="100">
                          <a:effectLst/>
                        </a:rPr>
                        <a:t>甲</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600" kern="100">
                          <a:effectLst/>
                        </a:rPr>
                        <a:t>乙</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1</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3</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dirty="0">
                          <a:effectLst/>
                        </a:rPr>
                        <a:t>4</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5</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6</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7</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8</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4112420483"/>
                  </a:ext>
                </a:extLst>
              </a:tr>
              <a:tr h="570497">
                <a:tc>
                  <a:txBody>
                    <a:bodyPr/>
                    <a:lstStyle/>
                    <a:p>
                      <a:pPr indent="266700" algn="just">
                        <a:spcAft>
                          <a:spcPts val="0"/>
                        </a:spcAft>
                      </a:pPr>
                      <a:r>
                        <a:rPr lang="zh-CN" sz="1600" kern="100">
                          <a:effectLst/>
                        </a:rPr>
                        <a:t>教职工</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01</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300698319"/>
                  </a:ext>
                </a:extLst>
              </a:tr>
              <a:tr h="570497">
                <a:tc>
                  <a:txBody>
                    <a:bodyPr/>
                    <a:lstStyle/>
                    <a:p>
                      <a:pPr indent="533400" algn="just">
                        <a:spcAft>
                          <a:spcPts val="0"/>
                        </a:spcAft>
                      </a:pPr>
                      <a:r>
                        <a:rPr lang="zh-CN" sz="1600" kern="100">
                          <a:effectLst/>
                        </a:rPr>
                        <a:t>其中：女</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02</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875595172"/>
                  </a:ext>
                </a:extLst>
              </a:tr>
              <a:tr h="570497">
                <a:tc>
                  <a:txBody>
                    <a:bodyPr/>
                    <a:lstStyle/>
                    <a:p>
                      <a:pPr indent="266700" algn="just">
                        <a:spcAft>
                          <a:spcPts val="0"/>
                        </a:spcAft>
                      </a:pPr>
                      <a:r>
                        <a:rPr lang="zh-CN" sz="1600" kern="100">
                          <a:effectLst/>
                        </a:rPr>
                        <a:t>专任教师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03</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185377191"/>
                  </a:ext>
                </a:extLst>
              </a:tr>
              <a:tr h="570497">
                <a:tc>
                  <a:txBody>
                    <a:bodyPr/>
                    <a:lstStyle/>
                    <a:p>
                      <a:pPr algn="just">
                        <a:spcAft>
                          <a:spcPts val="0"/>
                        </a:spcAft>
                      </a:pPr>
                      <a:r>
                        <a:rPr lang="en-US" sz="1600" kern="100">
                          <a:effectLst/>
                        </a:rPr>
                        <a:t>        </a:t>
                      </a:r>
                      <a:r>
                        <a:rPr lang="zh-CN" sz="1600" kern="100">
                          <a:effectLst/>
                        </a:rPr>
                        <a:t>其中：女</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04</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4175998369"/>
                  </a:ext>
                </a:extLst>
              </a:tr>
            </a:tbl>
          </a:graphicData>
        </a:graphic>
      </p:graphicFrame>
      <p:sp>
        <p:nvSpPr>
          <p:cNvPr id="6" name="Rectangle 1">
            <a:extLst>
              <a:ext uri="{FF2B5EF4-FFF2-40B4-BE49-F238E27FC236}">
                <a16:creationId xmlns:a16="http://schemas.microsoft.com/office/drawing/2014/main" id="{BC6F7290-A45A-4C75-8133-108FBEFC26FE}"/>
              </a:ext>
            </a:extLst>
          </p:cNvPr>
          <p:cNvSpPr>
            <a:spLocks noChangeArrowheads="1"/>
          </p:cNvSpPr>
          <p:nvPr/>
        </p:nvSpPr>
        <p:spPr bwMode="auto">
          <a:xfrm>
            <a:off x="10626436" y="2367555"/>
            <a:ext cx="90281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7" name="表格 6">
            <a:extLst>
              <a:ext uri="{FF2B5EF4-FFF2-40B4-BE49-F238E27FC236}">
                <a16:creationId xmlns:a16="http://schemas.microsoft.com/office/drawing/2014/main" id="{B00AF8E3-4241-4F91-AB02-90EBCAB3C320}"/>
              </a:ext>
            </a:extLst>
          </p:cNvPr>
          <p:cNvGraphicFramePr>
            <a:graphicFrameLocks noGrp="1"/>
          </p:cNvGraphicFramePr>
          <p:nvPr>
            <p:extLst>
              <p:ext uri="{D42A27DB-BD31-4B8C-83A1-F6EECF244321}">
                <p14:modId xmlns:p14="http://schemas.microsoft.com/office/powerpoint/2010/main" val="2132894706"/>
              </p:ext>
            </p:extLst>
          </p:nvPr>
        </p:nvGraphicFramePr>
        <p:xfrm>
          <a:off x="5973499" y="2781341"/>
          <a:ext cx="4410244" cy="3401490"/>
        </p:xfrm>
        <a:graphic>
          <a:graphicData uri="http://schemas.openxmlformats.org/drawingml/2006/table">
            <a:tbl>
              <a:tblPr>
                <a:tableStyleId>{5940675A-B579-460E-94D1-54222C63F5DA}</a:tableStyleId>
              </a:tblPr>
              <a:tblGrid>
                <a:gridCol w="4410244">
                  <a:extLst>
                    <a:ext uri="{9D8B030D-6E8A-4147-A177-3AD203B41FA5}">
                      <a16:colId xmlns:a16="http://schemas.microsoft.com/office/drawing/2014/main" val="1209331693"/>
                    </a:ext>
                  </a:extLst>
                </a:gridCol>
              </a:tblGrid>
              <a:tr h="549005">
                <a:tc>
                  <a:txBody>
                    <a:bodyPr/>
                    <a:lstStyle/>
                    <a:p>
                      <a:pPr algn="ctr">
                        <a:spcAft>
                          <a:spcPts val="0"/>
                        </a:spcAft>
                      </a:pPr>
                      <a:r>
                        <a:rPr lang="zh-CN" altLang="en-US" sz="1600" kern="100" dirty="0" smtClean="0">
                          <a:effectLst/>
                        </a:rPr>
                        <a:t>港澳台侨</a:t>
                      </a:r>
                      <a:endParaRPr lang="en-US" altLang="zh-CN" sz="1600" kern="100" dirty="0" smtClean="0">
                        <a:effectLst/>
                      </a:endParaRPr>
                    </a:p>
                  </a:txBody>
                  <a:tcPr marL="19050" marR="19050" marT="0" marB="0" anchor="ctr">
                    <a:solidFill>
                      <a:srgbClr val="4472C4"/>
                    </a:solidFill>
                  </a:tcPr>
                </a:tc>
                <a:extLst>
                  <a:ext uri="{0D108BD9-81ED-4DB2-BD59-A6C34878D82A}">
                    <a16:rowId xmlns:a16="http://schemas.microsoft.com/office/drawing/2014/main" val="765912583"/>
                  </a:ext>
                </a:extLst>
              </a:tr>
              <a:tr h="570497">
                <a:tc>
                  <a:txBody>
                    <a:bodyPr/>
                    <a:lstStyle/>
                    <a:p>
                      <a:pPr algn="ctr">
                        <a:spcAft>
                          <a:spcPts val="0"/>
                        </a:spcAft>
                      </a:pP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3517789506"/>
                  </a:ext>
                </a:extLst>
              </a:tr>
              <a:tr h="570497">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1164985110"/>
                  </a:ext>
                </a:extLst>
              </a:tr>
              <a:tr h="570497">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1473805537"/>
                  </a:ext>
                </a:extLst>
              </a:tr>
              <a:tr h="570497">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285734946"/>
                  </a:ext>
                </a:extLst>
              </a:tr>
              <a:tr h="570497">
                <a:tc>
                  <a:txBody>
                    <a:bodyPr/>
                    <a:lstStyle/>
                    <a:p>
                      <a:pPr algn="ctr">
                        <a:spcAft>
                          <a:spcPts val="0"/>
                        </a:spcAft>
                      </a:pPr>
                      <a:r>
                        <a:rPr lang="en-US" sz="1600" kern="100" dirty="0">
                          <a:effectLst/>
                        </a:rPr>
                        <a:t> </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950757146"/>
                  </a:ext>
                </a:extLst>
              </a:tr>
            </a:tbl>
          </a:graphicData>
        </a:graphic>
      </p:graphicFrame>
    </p:spTree>
    <p:extLst>
      <p:ext uri="{BB962C8B-B14F-4D97-AF65-F5344CB8AC3E}">
        <p14:creationId xmlns:p14="http://schemas.microsoft.com/office/powerpoint/2010/main" val="37327879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中等职业教育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2.</a:t>
            </a:r>
            <a:r>
              <a:rPr lang="zh-CN" altLang="en-US" dirty="0">
                <a:latin typeface="黑体" panose="02010609060101010101" pitchFamily="49" charset="-122"/>
                <a:ea typeface="黑体" panose="02010609060101010101" pitchFamily="49" charset="-122"/>
                <a:sym typeface="Century Gothic" panose="020B0502020202020204" pitchFamily="34" charset="0"/>
              </a:rPr>
              <a:t>更新“国家学生体质健康标准测试达标情况”的标准</a:t>
            </a:r>
          </a:p>
        </p:txBody>
      </p:sp>
      <p:sp>
        <p:nvSpPr>
          <p:cNvPr id="16" name="文本框 15">
            <a:extLst>
              <a:ext uri="{FF2B5EF4-FFF2-40B4-BE49-F238E27FC236}">
                <a16:creationId xmlns:a16="http://schemas.microsoft.com/office/drawing/2014/main" id="{427B5C38-EA05-44AC-BE65-EA729CA4DAA0}"/>
              </a:ext>
            </a:extLst>
          </p:cNvPr>
          <p:cNvSpPr txBox="1"/>
          <p:nvPr/>
        </p:nvSpPr>
        <p:spPr>
          <a:xfrm>
            <a:off x="550861" y="1553439"/>
            <a:ext cx="11090276" cy="881139"/>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2014</a:t>
            </a:r>
            <a:r>
              <a:rPr lang="zh-CN" altLang="en-US" dirty="0">
                <a:latin typeface="微软雅黑" panose="020B0503020204020204" pitchFamily="34" charset="-122"/>
                <a:ea typeface="微软雅黑" panose="020B0503020204020204" pitchFamily="34" charset="-122"/>
              </a:rPr>
              <a:t>年修订）</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的通知（教体艺</a:t>
            </a:r>
            <a:r>
              <a:rPr lang="en-US" altLang="zh-CN" dirty="0">
                <a:latin typeface="微软雅黑" panose="020B0503020204020204" pitchFamily="34" charset="-122"/>
                <a:ea typeface="微软雅黑" panose="020B0503020204020204" pitchFamily="34" charset="-122"/>
              </a:rPr>
              <a:t>〔2014〕5</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71762" y="2789166"/>
            <a:ext cx="11090276" cy="129663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1</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0</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solidFill>
                  <a:srgbClr val="0F6D9E"/>
                </a:solidFill>
                <a:latin typeface="微软雅黑" panose="020B0503020204020204" pitchFamily="34" charset="-122"/>
                <a:ea typeface="微软雅黑" panose="020B0503020204020204" pitchFamily="34" charset="-122"/>
              </a:rPr>
              <a:t>基表：</a:t>
            </a:r>
            <a:r>
              <a:rPr lang="zh-CN" altLang="en-US" dirty="0">
                <a:latin typeface="微软雅黑" panose="020B0503020204020204" pitchFamily="34" charset="-122"/>
                <a:ea typeface="微软雅黑" panose="020B0503020204020204" pitchFamily="34" charset="-122"/>
              </a:rPr>
              <a:t>中职基</a:t>
            </a:r>
            <a:r>
              <a:rPr lang="en-US" altLang="zh-CN" dirty="0">
                <a:latin typeface="微软雅黑" panose="020B0503020204020204" pitchFamily="34" charset="-122"/>
                <a:ea typeface="微软雅黑" panose="020B0503020204020204" pitchFamily="34" charset="-122"/>
              </a:rPr>
              <a:t>112</a:t>
            </a:r>
          </a:p>
          <a:p>
            <a:pPr>
              <a:lnSpc>
                <a:spcPct val="150000"/>
              </a:lnSpc>
            </a:pPr>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solidFill>
                  <a:srgbClr val="0F6D9E"/>
                </a:solidFill>
                <a:latin typeface="微软雅黑" panose="020B0503020204020204" pitchFamily="34" charset="-122"/>
                <a:ea typeface="微软雅黑" panose="020B0503020204020204" pitchFamily="34" charset="-122"/>
              </a:rPr>
              <a:t>综表：</a:t>
            </a:r>
            <a:r>
              <a:rPr lang="zh-CN" altLang="en-US" dirty="0">
                <a:latin typeface="微软雅黑" panose="020B0503020204020204" pitchFamily="34" charset="-122"/>
                <a:ea typeface="微软雅黑" panose="020B0503020204020204" pitchFamily="34" charset="-122"/>
              </a:rPr>
              <a:t>无变化	</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8332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1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CE3ED276-8A07-4503-AC03-3EB4C3BDA39A}"/>
              </a:ext>
            </a:extLst>
          </p:cNvPr>
          <p:cNvSpPr/>
          <p:nvPr/>
        </p:nvSpPr>
        <p:spPr>
          <a:xfrm>
            <a:off x="313142" y="4562573"/>
            <a:ext cx="2781531" cy="980388"/>
          </a:xfrm>
          <a:prstGeom prst="roundRect">
            <a:avLst/>
          </a:prstGeom>
          <a:no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中等职业教育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2.</a:t>
            </a:r>
            <a:r>
              <a:rPr lang="zh-CN" altLang="en-US" dirty="0">
                <a:latin typeface="黑体" panose="02010609060101010101" pitchFamily="49" charset="-122"/>
                <a:ea typeface="黑体" panose="02010609060101010101" pitchFamily="49" charset="-122"/>
                <a:sym typeface="Century Gothic" panose="020B0502020202020204" pitchFamily="34" charset="0"/>
              </a:rPr>
              <a:t>更新“国家学生体质健康标准测试达标情况”的标准</a:t>
            </a:r>
          </a:p>
        </p:txBody>
      </p:sp>
      <p:sp>
        <p:nvSpPr>
          <p:cNvPr id="18" name="矩形 17">
            <a:extLst>
              <a:ext uri="{FF2B5EF4-FFF2-40B4-BE49-F238E27FC236}">
                <a16:creationId xmlns:a16="http://schemas.microsoft.com/office/drawing/2014/main" id="{B626AEB0-07B6-4E73-B6AF-265BD91953A9}"/>
              </a:ext>
            </a:extLst>
          </p:cNvPr>
          <p:cNvSpPr/>
          <p:nvPr/>
        </p:nvSpPr>
        <p:spPr>
          <a:xfrm>
            <a:off x="6084062" y="1633221"/>
            <a:ext cx="6096000" cy="4613892"/>
          </a:xfrm>
          <a:prstGeom prst="rect">
            <a:avLst/>
          </a:prstGeom>
        </p:spPr>
        <p:txBody>
          <a:bodyPr>
            <a:spAutoFit/>
          </a:bodyPr>
          <a:lstStyle/>
          <a:p>
            <a:pPr>
              <a:lnSpc>
                <a:spcPct val="150000"/>
              </a:lnSpc>
            </a:pPr>
            <a:r>
              <a:rPr lang="zh-CN" altLang="en-US" dirty="0">
                <a:solidFill>
                  <a:srgbClr val="0F6D9E"/>
                </a:solidFill>
                <a:latin typeface="微软雅黑" panose="020B0503020204020204" pitchFamily="34" charset="-122"/>
                <a:ea typeface="微软雅黑" panose="020B0503020204020204" pitchFamily="34" charset="-122"/>
              </a:rPr>
              <a:t>修订后填报说明：</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2014</a:t>
            </a:r>
            <a:r>
              <a:rPr lang="zh-CN" altLang="en-US" dirty="0">
                <a:latin typeface="微软雅黑" panose="020B0503020204020204" pitchFamily="34" charset="-122"/>
                <a:ea typeface="微软雅黑" panose="020B0503020204020204" pitchFamily="34" charset="-122"/>
              </a:rPr>
              <a:t>年修订）</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的通知（教体艺</a:t>
            </a:r>
            <a:r>
              <a:rPr lang="en-US" altLang="zh-CN" dirty="0">
                <a:latin typeface="微软雅黑" panose="020B0503020204020204" pitchFamily="34" charset="-122"/>
                <a:ea typeface="微软雅黑" panose="020B0503020204020204" pitchFamily="34" charset="-122"/>
              </a:rPr>
              <a:t>〔2014〕5</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要求学校每年对学生进行一次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的测试，学年总分由标准分与附加分之和构成，满分为</a:t>
            </a:r>
            <a:r>
              <a:rPr lang="en-US" altLang="zh-CN" dirty="0">
                <a:latin typeface="微软雅黑" panose="020B0503020204020204" pitchFamily="34" charset="-122"/>
                <a:ea typeface="微软雅黑" panose="020B0503020204020204" pitchFamily="34" charset="-122"/>
              </a:rPr>
              <a:t>120</a:t>
            </a:r>
            <a:r>
              <a:rPr lang="zh-CN" altLang="en-US" dirty="0">
                <a:latin typeface="微软雅黑" panose="020B0503020204020204" pitchFamily="34" charset="-122"/>
                <a:ea typeface="微软雅黑" panose="020B0503020204020204" pitchFamily="34" charset="-122"/>
              </a:rPr>
              <a:t>分。标准分由各单项指标得分与权重乘积之和组成，满分为</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分。根据学生学年总分评定等级：</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90.0</a:t>
            </a:r>
            <a:r>
              <a:rPr lang="zh-CN" altLang="en-US" dirty="0">
                <a:latin typeface="微软雅黑" panose="020B0503020204020204" pitchFamily="34" charset="-122"/>
                <a:ea typeface="微软雅黑" panose="020B0503020204020204" pitchFamily="34" charset="-122"/>
              </a:rPr>
              <a:t>分及以上为优秀，</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80.0</a:t>
            </a:r>
            <a:r>
              <a:rPr lang="zh-CN" altLang="en-US" dirty="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89.9</a:t>
            </a:r>
            <a:r>
              <a:rPr lang="zh-CN" altLang="en-US" dirty="0">
                <a:solidFill>
                  <a:srgbClr val="FF0000"/>
                </a:solidFill>
                <a:latin typeface="微软雅黑" panose="020B0503020204020204" pitchFamily="34" charset="-122"/>
                <a:ea typeface="微软雅黑" panose="020B0503020204020204" pitchFamily="34" charset="-122"/>
              </a:rPr>
              <a:t>分为良好，</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60.0</a:t>
            </a:r>
            <a:r>
              <a:rPr lang="zh-CN" altLang="en-US" dirty="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79.9</a:t>
            </a:r>
            <a:r>
              <a:rPr lang="zh-CN" altLang="en-US" dirty="0">
                <a:solidFill>
                  <a:srgbClr val="FF0000"/>
                </a:solidFill>
                <a:latin typeface="微软雅黑" panose="020B0503020204020204" pitchFamily="34" charset="-122"/>
                <a:ea typeface="微软雅黑" panose="020B0503020204020204" pitchFamily="34" charset="-122"/>
              </a:rPr>
              <a:t>分为及格，</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59.9</a:t>
            </a:r>
            <a:r>
              <a:rPr lang="zh-CN" altLang="en-US" dirty="0">
                <a:latin typeface="微软雅黑" panose="020B0503020204020204" pitchFamily="34" charset="-122"/>
                <a:ea typeface="微软雅黑" panose="020B0503020204020204" pitchFamily="34" charset="-122"/>
              </a:rPr>
              <a:t>分及以下为不及格。</a:t>
            </a:r>
            <a:endParaRPr lang="en-US" altLang="zh-CN"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35455EED-788F-4A5A-96C7-BC4936662C92}"/>
              </a:ext>
            </a:extLst>
          </p:cNvPr>
          <p:cNvSpPr/>
          <p:nvPr/>
        </p:nvSpPr>
        <p:spPr>
          <a:xfrm>
            <a:off x="550863" y="1672650"/>
            <a:ext cx="1396536" cy="369332"/>
          </a:xfrm>
          <a:prstGeom prst="rect">
            <a:avLst/>
          </a:prstGeom>
        </p:spPr>
        <p:txBody>
          <a:bodyPr wrap="none">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205A3C79-5416-41AB-B656-6B2D99BD3531}"/>
              </a:ext>
            </a:extLst>
          </p:cNvPr>
          <p:cNvSpPr/>
          <p:nvPr/>
        </p:nvSpPr>
        <p:spPr>
          <a:xfrm>
            <a:off x="538925" y="2116061"/>
            <a:ext cx="5545137" cy="3782895"/>
          </a:xfrm>
          <a:prstGeom prst="rect">
            <a:avLst/>
          </a:prstGeom>
        </p:spPr>
        <p:txBody>
          <a:bodyPr wrap="square">
            <a:spAutoFit/>
          </a:bodyPr>
          <a:lstStyle/>
          <a:p>
            <a:pPr>
              <a:lnSpc>
                <a:spcPct val="150000"/>
              </a:lnSpc>
            </a:pPr>
            <a:r>
              <a:rPr lang="zh-CN" altLang="en-US" dirty="0">
                <a:solidFill>
                  <a:srgbClr val="0F6D9E"/>
                </a:solidFill>
                <a:latin typeface="微软雅黑" panose="020B0503020204020204" pitchFamily="34" charset="-122"/>
                <a:ea typeface="微软雅黑" panose="020B0503020204020204" pitchFamily="34" charset="-122"/>
              </a:rPr>
              <a:t>原填报说明：</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教育部 国家体育总局关于实施</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（教体艺</a:t>
            </a:r>
            <a:r>
              <a:rPr lang="en-US" altLang="zh-CN" dirty="0">
                <a:latin typeface="微软雅黑" panose="020B0503020204020204" pitchFamily="34" charset="-122"/>
                <a:ea typeface="微软雅黑" panose="020B0503020204020204" pitchFamily="34" charset="-122"/>
              </a:rPr>
              <a:t>[2007]8</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要求学校每学年对学生进行一次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的测试，各评价指标满分为</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分。</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90</a:t>
            </a:r>
            <a:r>
              <a:rPr lang="zh-CN" altLang="en-US" dirty="0">
                <a:latin typeface="微软雅黑" panose="020B0503020204020204" pitchFamily="34" charset="-122"/>
                <a:ea typeface="微软雅黑" panose="020B0503020204020204" pitchFamily="34" charset="-122"/>
              </a:rPr>
              <a:t>分以上为优秀</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75</a:t>
            </a:r>
            <a:r>
              <a:rPr lang="zh-CN" altLang="en-US" dirty="0">
                <a:solidFill>
                  <a:srgbClr val="FF0000"/>
                </a:solidFill>
                <a:latin typeface="微软雅黑" panose="020B0503020204020204" pitchFamily="34" charset="-122"/>
                <a:ea typeface="微软雅黑" panose="020B0503020204020204" pitchFamily="34" charset="-122"/>
              </a:rPr>
              <a:t>分</a:t>
            </a:r>
            <a:r>
              <a:rPr lang="en-US" altLang="zh-CN" dirty="0">
                <a:solidFill>
                  <a:srgbClr val="FF0000"/>
                </a:solidFill>
                <a:latin typeface="微软雅黑" panose="020B0503020204020204" pitchFamily="34" charset="-122"/>
                <a:ea typeface="微软雅黑" panose="020B0503020204020204" pitchFamily="34" charset="-122"/>
              </a:rPr>
              <a:t>—89</a:t>
            </a:r>
            <a:r>
              <a:rPr lang="zh-CN" altLang="en-US" dirty="0">
                <a:solidFill>
                  <a:srgbClr val="FF0000"/>
                </a:solidFill>
                <a:latin typeface="微软雅黑" panose="020B0503020204020204" pitchFamily="34" charset="-122"/>
                <a:ea typeface="微软雅黑" panose="020B0503020204020204" pitchFamily="34" charset="-122"/>
              </a:rPr>
              <a:t>分为良好</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60</a:t>
            </a:r>
            <a:r>
              <a:rPr lang="zh-CN" altLang="en-US" dirty="0">
                <a:solidFill>
                  <a:srgbClr val="FF0000"/>
                </a:solidFill>
                <a:latin typeface="微软雅黑" panose="020B0503020204020204" pitchFamily="34" charset="-122"/>
                <a:ea typeface="微软雅黑" panose="020B0503020204020204" pitchFamily="34" charset="-122"/>
              </a:rPr>
              <a:t>分</a:t>
            </a:r>
            <a:r>
              <a:rPr lang="en-US" altLang="zh-CN" dirty="0">
                <a:solidFill>
                  <a:srgbClr val="FF0000"/>
                </a:solidFill>
                <a:latin typeface="微软雅黑" panose="020B0503020204020204" pitchFamily="34" charset="-122"/>
                <a:ea typeface="微软雅黑" panose="020B0503020204020204" pitchFamily="34" charset="-122"/>
              </a:rPr>
              <a:t>—74</a:t>
            </a:r>
            <a:r>
              <a:rPr lang="zh-CN" altLang="en-US" dirty="0">
                <a:solidFill>
                  <a:srgbClr val="FF0000"/>
                </a:solidFill>
                <a:latin typeface="微软雅黑" panose="020B0503020204020204" pitchFamily="34" charset="-122"/>
                <a:ea typeface="微软雅黑" panose="020B0503020204020204" pitchFamily="34" charset="-122"/>
              </a:rPr>
              <a:t>分为及格</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59</a:t>
            </a:r>
            <a:r>
              <a:rPr lang="zh-CN" altLang="en-US" dirty="0">
                <a:latin typeface="微软雅黑" panose="020B0503020204020204" pitchFamily="34" charset="-122"/>
                <a:ea typeface="微软雅黑" panose="020B0503020204020204" pitchFamily="34" charset="-122"/>
              </a:rPr>
              <a:t>分及以下为不及格。</a:t>
            </a:r>
            <a:r>
              <a:rPr lang="en-US" altLang="zh-CN" dirty="0">
                <a:latin typeface="微软雅黑" panose="020B0503020204020204" pitchFamily="34" charset="-122"/>
                <a:ea typeface="微软雅黑" panose="020B0503020204020204" pitchFamily="34" charset="-122"/>
              </a:rPr>
              <a:t>    </a:t>
            </a:r>
          </a:p>
        </p:txBody>
      </p:sp>
      <p:sp>
        <p:nvSpPr>
          <p:cNvPr id="21" name="矩形: 圆角 20">
            <a:extLst>
              <a:ext uri="{FF2B5EF4-FFF2-40B4-BE49-F238E27FC236}">
                <a16:creationId xmlns:a16="http://schemas.microsoft.com/office/drawing/2014/main" id="{700BA63E-BA6C-42A1-A166-C42D4B134A0C}"/>
              </a:ext>
            </a:extLst>
          </p:cNvPr>
          <p:cNvSpPr/>
          <p:nvPr/>
        </p:nvSpPr>
        <p:spPr>
          <a:xfrm>
            <a:off x="5926488" y="4926088"/>
            <a:ext cx="2781531" cy="980388"/>
          </a:xfrm>
          <a:prstGeom prst="roundRect">
            <a:avLst/>
          </a:prstGeom>
          <a:no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59465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p:bldP spid="5" grpId="0"/>
      <p:bldP spid="6" grpId="0"/>
      <p:bldP spid="2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中等职业教育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3.</a:t>
            </a:r>
            <a:r>
              <a:rPr lang="zh-CN" altLang="en-US" dirty="0">
                <a:latin typeface="黑体" panose="02010609060101010101" pitchFamily="49" charset="-122"/>
                <a:ea typeface="黑体" panose="02010609060101010101" pitchFamily="49" charset="-122"/>
                <a:sym typeface="Century Gothic" panose="020B0502020202020204" pitchFamily="34" charset="0"/>
              </a:rPr>
              <a:t>更新</a:t>
            </a:r>
            <a:r>
              <a:rPr lang="en-US" altLang="zh-CN" dirty="0">
                <a:latin typeface="黑体" panose="02010609060101010101" pitchFamily="49" charset="-122"/>
                <a:ea typeface="黑体" panose="02010609060101010101" pitchFamily="49" charset="-122"/>
                <a:sym typeface="Century Gothic" panose="020B0502020202020204" pitchFamily="34" charset="0"/>
              </a:rPr>
              <a:t>《</a:t>
            </a:r>
            <a:r>
              <a:rPr lang="zh-CN" altLang="en-US" dirty="0">
                <a:latin typeface="黑体" panose="02010609060101010101" pitchFamily="49" charset="-122"/>
                <a:ea typeface="黑体" panose="02010609060101010101" pitchFamily="49" charset="-122"/>
                <a:sym typeface="Century Gothic" panose="020B0502020202020204" pitchFamily="34" charset="0"/>
              </a:rPr>
              <a:t>中等职业学校专业目录</a:t>
            </a:r>
            <a:r>
              <a:rPr lang="en-US" altLang="zh-CN" dirty="0">
                <a:latin typeface="黑体" panose="02010609060101010101" pitchFamily="49" charset="-122"/>
                <a:ea typeface="黑体" panose="02010609060101010101" pitchFamily="49" charset="-122"/>
                <a:sym typeface="Century Gothic" panose="020B0502020202020204" pitchFamily="34" charset="0"/>
              </a:rPr>
              <a:t>》</a:t>
            </a:r>
            <a:r>
              <a:rPr lang="zh-CN" altLang="en-US" dirty="0">
                <a:latin typeface="黑体" panose="02010609060101010101" pitchFamily="49" charset="-122"/>
                <a:ea typeface="黑体" panose="02010609060101010101" pitchFamily="49" charset="-122"/>
                <a:sym typeface="Century Gothic" panose="020B0502020202020204" pitchFamily="34" charset="0"/>
              </a:rPr>
              <a:t>（统计用）</a:t>
            </a:r>
          </a:p>
        </p:txBody>
      </p:sp>
      <p:sp>
        <p:nvSpPr>
          <p:cNvPr id="18" name="文本框 17">
            <a:extLst>
              <a:ext uri="{FF2B5EF4-FFF2-40B4-BE49-F238E27FC236}">
                <a16:creationId xmlns:a16="http://schemas.microsoft.com/office/drawing/2014/main" id="{2C57920D-DDD6-45A2-AB37-C342ABC2C31B}"/>
              </a:ext>
            </a:extLst>
          </p:cNvPr>
          <p:cNvSpPr txBox="1"/>
          <p:nvPr/>
        </p:nvSpPr>
        <p:spPr>
          <a:xfrm>
            <a:off x="542662" y="1634677"/>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r>
              <a:rPr lang="en-US" altLang="zh-CN" dirty="0">
                <a:solidFill>
                  <a:srgbClr val="0F6D9E"/>
                </a:solidFill>
                <a:latin typeface="微软雅黑" panose="020B0503020204020204" pitchFamily="34" charset="-122"/>
                <a:ea typeface="微软雅黑" panose="020B0503020204020204" pitchFamily="34" charset="-122"/>
              </a:rPr>
              <a:t> </a:t>
            </a:r>
          </a:p>
          <a:p>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根据</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中等职业学校专业设置管理办法（试行）</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和年度工作安排，教育部开展了中等职业学校专业目录修订工作。</a:t>
            </a:r>
            <a:endParaRPr lang="en-US" altLang="zh-CN"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67E7DDA6-4F72-46F9-A0B1-42934DE9018D}"/>
              </a:ext>
            </a:extLst>
          </p:cNvPr>
          <p:cNvSpPr txBox="1"/>
          <p:nvPr/>
        </p:nvSpPr>
        <p:spPr>
          <a:xfrm>
            <a:off x="529962" y="3076998"/>
            <a:ext cx="11090276" cy="1477328"/>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根据</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中等职业学校专业设置管理办法（试行）</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，教育部组织开展了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中等职业学校专业目录（</a:t>
            </a:r>
            <a:r>
              <a:rPr lang="en-US" altLang="zh-CN" dirty="0">
                <a:latin typeface="微软雅黑" panose="020B0503020204020204" pitchFamily="34" charset="-122"/>
                <a:ea typeface="微软雅黑" panose="020B0503020204020204" pitchFamily="34" charset="-122"/>
              </a:rPr>
              <a:t>2010</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修订工作，研究确定增补</a:t>
            </a:r>
            <a:r>
              <a:rPr lang="en-US" altLang="zh-CN" dirty="0">
                <a:latin typeface="微软雅黑" panose="020B0503020204020204" pitchFamily="34" charset="-122"/>
                <a:ea typeface="微软雅黑" panose="020B0503020204020204" pitchFamily="34" charset="-122"/>
              </a:rPr>
              <a:t>46</a:t>
            </a:r>
            <a:r>
              <a:rPr lang="zh-CN" altLang="en-US" dirty="0">
                <a:latin typeface="微软雅黑" panose="020B0503020204020204" pitchFamily="34" charset="-122"/>
                <a:ea typeface="微软雅黑" panose="020B0503020204020204" pitchFamily="34" charset="-122"/>
              </a:rPr>
              <a:t>个新专业，现予公布，自</a:t>
            </a:r>
            <a:r>
              <a:rPr lang="en-US" altLang="zh-CN" dirty="0">
                <a:latin typeface="微软雅黑" panose="020B0503020204020204" pitchFamily="34" charset="-122"/>
                <a:ea typeface="微软雅黑" panose="020B0503020204020204" pitchFamily="34" charset="-122"/>
              </a:rPr>
              <a:t>2019</a:t>
            </a:r>
            <a:r>
              <a:rPr lang="zh-CN" altLang="en-US" dirty="0">
                <a:latin typeface="微软雅黑" panose="020B0503020204020204" pitchFamily="34" charset="-122"/>
                <a:ea typeface="微软雅黑" panose="020B0503020204020204" pitchFamily="34" charset="-122"/>
              </a:rPr>
              <a:t>年起执行。</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hlinkClick r:id="rId3" action="ppaction://hlinkfile"/>
              </a:rPr>
              <a:t>关于中等职业学校专业目录增补情况的报告（报送）</a:t>
            </a:r>
            <a:r>
              <a:rPr lang="en-US" altLang="zh-CN" dirty="0">
                <a:latin typeface="微软雅黑" panose="020B0503020204020204" pitchFamily="34" charset="-122"/>
                <a:ea typeface="微软雅黑" panose="020B0503020204020204" pitchFamily="34" charset="-122"/>
                <a:hlinkClick r:id="rId3" action="ppaction://hlinkfile"/>
              </a:rPr>
              <a:t>.docx</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6814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8" grpId="0"/>
      <p:bldP spid="1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3410037" y="1649603"/>
            <a:ext cx="8781963" cy="1871903"/>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TextBox 10">
            <a:extLst>
              <a:ext uri="{FF2B5EF4-FFF2-40B4-BE49-F238E27FC236}">
                <a16:creationId xmlns:a16="http://schemas.microsoft.com/office/drawing/2014/main" id="{1189AFC6-5FBC-4560-B26D-28A4872F97F1}"/>
              </a:ext>
            </a:extLst>
          </p:cNvPr>
          <p:cNvSpPr txBox="1"/>
          <p:nvPr/>
        </p:nvSpPr>
        <p:spPr>
          <a:xfrm>
            <a:off x="1429449" y="2585554"/>
            <a:ext cx="7473251" cy="1446550"/>
          </a:xfrm>
          <a:prstGeom prst="rect">
            <a:avLst/>
          </a:prstGeom>
          <a:noFill/>
        </p:spPr>
        <p:txBody>
          <a:bodyPr wrap="square" rtlCol="0">
            <a:spAutoFit/>
          </a:bodyPr>
          <a:lstStyle/>
          <a:p>
            <a:pPr algn="ctr"/>
            <a:r>
              <a:rPr lang="zh-CN" altLang="en-US" sz="8800" i="1" dirty="0">
                <a:solidFill>
                  <a:schemeClr val="bg1"/>
                </a:solidFill>
                <a:latin typeface="Century Gothic" panose="020B0502020202020204" pitchFamily="34" charset="0"/>
                <a:cs typeface="+mn-ea"/>
                <a:sym typeface="+mn-lt"/>
              </a:rPr>
              <a:t>高等教育</a:t>
            </a:r>
          </a:p>
        </p:txBody>
      </p:sp>
      <p:sp>
        <p:nvSpPr>
          <p:cNvPr id="14" name="矩形 20">
            <a:extLst>
              <a:ext uri="{FF2B5EF4-FFF2-40B4-BE49-F238E27FC236}">
                <a16:creationId xmlns:a16="http://schemas.microsoft.com/office/drawing/2014/main" id="{EFE1FAF6-ECDC-494C-9C43-777FFC9D8E10}"/>
              </a:ext>
            </a:extLst>
          </p:cNvPr>
          <p:cNvSpPr/>
          <p:nvPr/>
        </p:nvSpPr>
        <p:spPr>
          <a:xfrm>
            <a:off x="10946656" y="2093452"/>
            <a:ext cx="596045" cy="984205"/>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3177201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7" name="文本框 6">
            <a:extLst>
              <a:ext uri="{FF2B5EF4-FFF2-40B4-BE49-F238E27FC236}">
                <a16:creationId xmlns:a16="http://schemas.microsoft.com/office/drawing/2014/main" id="{C5F89FA1-901E-4BA8-83DF-14BAEA3FBF77}"/>
              </a:ext>
            </a:extLst>
          </p:cNvPr>
          <p:cNvSpPr txBox="1"/>
          <p:nvPr/>
        </p:nvSpPr>
        <p:spPr>
          <a:xfrm>
            <a:off x="529962" y="1623167"/>
            <a:ext cx="11090276" cy="87440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      教育部办公厅</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关于统筹全日制和非全日制研究生管理工作的通知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（教研厅</a:t>
            </a:r>
            <a:r>
              <a:rPr lang="en-US" altLang="zh-CN" dirty="0">
                <a:latin typeface="微软雅黑" panose="020B0503020204020204" pitchFamily="34" charset="-122"/>
                <a:ea typeface="微软雅黑" panose="020B0503020204020204" pitchFamily="34" charset="-122"/>
              </a:rPr>
              <a:t>﹝2016﹞2</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en-US" dirty="0">
                <a:latin typeface="黑体" panose="02010609060101010101" pitchFamily="49" charset="-122"/>
                <a:ea typeface="黑体" panose="02010609060101010101" pitchFamily="49" charset="-122"/>
                <a:sym typeface="Century Gothic" panose="020B0502020202020204" pitchFamily="34" charset="0"/>
              </a:rPr>
              <a:t>研究生分专业（领域）学生数表取消“国家任务”、“委托培养”、“自筹经费”指标分类</a:t>
            </a:r>
          </a:p>
        </p:txBody>
      </p:sp>
      <p:sp>
        <p:nvSpPr>
          <p:cNvPr id="16" name="矩形 15">
            <a:extLst>
              <a:ext uri="{FF2B5EF4-FFF2-40B4-BE49-F238E27FC236}">
                <a16:creationId xmlns:a16="http://schemas.microsoft.com/office/drawing/2014/main" id="{AA27A92D-CBDB-4BE1-B2D6-DE5D2C43D102}"/>
              </a:ext>
            </a:extLst>
          </p:cNvPr>
          <p:cNvSpPr/>
          <p:nvPr/>
        </p:nvSpPr>
        <p:spPr>
          <a:xfrm>
            <a:off x="555226" y="3127375"/>
            <a:ext cx="6096000" cy="1705403"/>
          </a:xfrm>
          <a:prstGeom prst="rect">
            <a:avLst/>
          </a:prstGeom>
        </p:spPr>
        <p:txBody>
          <a:bodyPr>
            <a:spAutoFit/>
          </a:bodyPr>
          <a:lstStyle/>
          <a:p>
            <a:pPr marL="285750" indent="-285750">
              <a:lnSpc>
                <a:spcPct val="150000"/>
              </a:lnSpc>
              <a:buFont typeface="Wingdings" panose="05000000000000000000" pitchFamily="2" charset="2"/>
              <a:buChar char="u"/>
            </a:pPr>
            <a:r>
              <a:rPr lang="zh-CN" altLang="en-US">
                <a:solidFill>
                  <a:srgbClr val="0F6D9E"/>
                </a:solidFill>
                <a:latin typeface="微软雅黑" panose="020B0503020204020204" pitchFamily="34" charset="-122"/>
                <a:ea typeface="微软雅黑" panose="020B0503020204020204" pitchFamily="34" charset="-122"/>
              </a:rPr>
              <a:t>填报方法</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原</a:t>
            </a:r>
            <a:r>
              <a:rPr lang="zh-CN" altLang="en-US" dirty="0">
                <a:solidFill>
                  <a:srgbClr val="0F6D9E"/>
                </a:solidFill>
                <a:latin typeface="微软雅黑" panose="020B0503020204020204" pitchFamily="34" charset="-122"/>
                <a:ea typeface="微软雅黑" panose="020B0503020204020204" pitchFamily="34" charset="-122"/>
              </a:rPr>
              <a:t>国家任务</a:t>
            </a:r>
            <a:r>
              <a:rPr lang="zh-CN" altLang="en-US" dirty="0">
                <a:latin typeface="微软雅黑" panose="020B0503020204020204" pitchFamily="34" charset="-122"/>
                <a:ea typeface="微软雅黑" panose="020B0503020204020204" pitchFamily="34" charset="-122"/>
              </a:rPr>
              <a:t>学生填入 </a:t>
            </a:r>
            <a:r>
              <a:rPr lang="zh-CN" altLang="en-US" dirty="0">
                <a:solidFill>
                  <a:srgbClr val="C00000"/>
                </a:solidFill>
                <a:latin typeface="微软雅黑" panose="020B0503020204020204" pitchFamily="34" charset="-122"/>
                <a:ea typeface="微软雅黑" panose="020B0503020204020204" pitchFamily="34" charset="-122"/>
              </a:rPr>
              <a:t>全日制非定向 </a:t>
            </a:r>
            <a:r>
              <a:rPr lang="zh-CN" altLang="en-US" dirty="0">
                <a:latin typeface="微软雅黑" panose="020B0503020204020204" pitchFamily="34" charset="-122"/>
                <a:ea typeface="微软雅黑" panose="020B0503020204020204" pitchFamily="34" charset="-122"/>
              </a:rPr>
              <a:t>学生中；</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原</a:t>
            </a:r>
            <a:r>
              <a:rPr lang="zh-CN" altLang="en-US" dirty="0">
                <a:solidFill>
                  <a:srgbClr val="0F6D9E"/>
                </a:solidFill>
                <a:latin typeface="微软雅黑" panose="020B0503020204020204" pitchFamily="34" charset="-122"/>
                <a:ea typeface="微软雅黑" panose="020B0503020204020204" pitchFamily="34" charset="-122"/>
              </a:rPr>
              <a:t>委托培养</a:t>
            </a:r>
            <a:r>
              <a:rPr lang="zh-CN" altLang="en-US" dirty="0">
                <a:latin typeface="微软雅黑" panose="020B0503020204020204" pitchFamily="34" charset="-122"/>
                <a:ea typeface="微软雅黑" panose="020B0503020204020204" pitchFamily="34" charset="-122"/>
              </a:rPr>
              <a:t>学生填入 </a:t>
            </a:r>
            <a:r>
              <a:rPr lang="zh-CN" altLang="en-US" dirty="0">
                <a:solidFill>
                  <a:srgbClr val="C00000"/>
                </a:solidFill>
                <a:latin typeface="微软雅黑" panose="020B0503020204020204" pitchFamily="34" charset="-122"/>
                <a:ea typeface="微软雅黑" panose="020B0503020204020204" pitchFamily="34" charset="-122"/>
              </a:rPr>
              <a:t>全日制定向 </a:t>
            </a:r>
            <a:r>
              <a:rPr lang="zh-CN" altLang="en-US" dirty="0">
                <a:latin typeface="微软雅黑" panose="020B0503020204020204" pitchFamily="34" charset="-122"/>
                <a:ea typeface="微软雅黑" panose="020B0503020204020204" pitchFamily="34" charset="-122"/>
              </a:rPr>
              <a:t>学生中；</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原</a:t>
            </a:r>
            <a:r>
              <a:rPr lang="zh-CN" altLang="en-US" dirty="0">
                <a:solidFill>
                  <a:srgbClr val="0F6D9E"/>
                </a:solidFill>
                <a:latin typeface="微软雅黑" panose="020B0503020204020204" pitchFamily="34" charset="-122"/>
                <a:ea typeface="微软雅黑" panose="020B0503020204020204" pitchFamily="34" charset="-122"/>
              </a:rPr>
              <a:t>自筹经费</a:t>
            </a:r>
            <a:r>
              <a:rPr lang="zh-CN" altLang="en-US" dirty="0">
                <a:latin typeface="微软雅黑" panose="020B0503020204020204" pitchFamily="34" charset="-122"/>
                <a:ea typeface="微软雅黑" panose="020B0503020204020204" pitchFamily="34" charset="-122"/>
              </a:rPr>
              <a:t>学生填入 </a:t>
            </a:r>
            <a:r>
              <a:rPr lang="zh-CN" altLang="en-US" dirty="0">
                <a:solidFill>
                  <a:srgbClr val="C00000"/>
                </a:solidFill>
                <a:latin typeface="微软雅黑" panose="020B0503020204020204" pitchFamily="34" charset="-122"/>
                <a:ea typeface="微软雅黑" panose="020B0503020204020204" pitchFamily="34" charset="-122"/>
              </a:rPr>
              <a:t>全日制非定向 </a:t>
            </a:r>
            <a:r>
              <a:rPr lang="zh-CN" altLang="en-US" dirty="0">
                <a:latin typeface="微软雅黑" panose="020B0503020204020204" pitchFamily="34" charset="-122"/>
                <a:ea typeface="微软雅黑" panose="020B0503020204020204" pitchFamily="34" charset="-122"/>
              </a:rPr>
              <a:t>学生中。</a:t>
            </a:r>
          </a:p>
        </p:txBody>
      </p:sp>
    </p:spTree>
    <p:extLst>
      <p:ext uri="{BB962C8B-B14F-4D97-AF65-F5344CB8AC3E}">
        <p14:creationId xmlns:p14="http://schemas.microsoft.com/office/powerpoint/2010/main" val="2262104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animBg="1"/>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en-US" dirty="0">
                <a:latin typeface="黑体" panose="02010609060101010101" pitchFamily="49" charset="-122"/>
                <a:ea typeface="黑体" panose="02010609060101010101" pitchFamily="49" charset="-122"/>
                <a:sym typeface="Century Gothic" panose="020B0502020202020204" pitchFamily="34" charset="0"/>
              </a:rPr>
              <a:t>研究生分专业（领域）学生数表取消“国家任务”、“委托培养”、“自筹经费”指标分类</a:t>
            </a:r>
          </a:p>
        </p:txBody>
      </p:sp>
      <p:sp>
        <p:nvSpPr>
          <p:cNvPr id="16" name="文本框 15">
            <a:extLst>
              <a:ext uri="{FF2B5EF4-FFF2-40B4-BE49-F238E27FC236}">
                <a16:creationId xmlns:a16="http://schemas.microsoft.com/office/drawing/2014/main" id="{7462357F-4E36-4FE1-920E-755C177A855D}"/>
              </a:ext>
            </a:extLst>
          </p:cNvPr>
          <p:cNvSpPr txBox="1"/>
          <p:nvPr/>
        </p:nvSpPr>
        <p:spPr>
          <a:xfrm>
            <a:off x="550863" y="1673081"/>
            <a:ext cx="11090276" cy="2951898"/>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2</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3</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rgbClr val="4472C4"/>
                </a:solidFill>
                <a:latin typeface="微软雅黑" panose="020B0503020204020204" pitchFamily="34" charset="-122"/>
                <a:ea typeface="微软雅黑" panose="020B0503020204020204" pitchFamily="34" charset="-122"/>
              </a:rPr>
              <a:t>基表：高基</a:t>
            </a:r>
            <a:r>
              <a:rPr lang="en-US" altLang="zh-CN" dirty="0">
                <a:solidFill>
                  <a:srgbClr val="4472C4"/>
                </a:solidFill>
                <a:latin typeface="微软雅黑" panose="020B0503020204020204" pitchFamily="34" charset="-122"/>
                <a:ea typeface="微软雅黑" panose="020B0503020204020204" pitchFamily="34" charset="-122"/>
              </a:rPr>
              <a:t>317</a:t>
            </a:r>
            <a:r>
              <a:rPr lang="zh-CN" altLang="en-US" dirty="0">
                <a:solidFill>
                  <a:srgbClr val="4472C4"/>
                </a:solidFill>
                <a:latin typeface="微软雅黑" panose="020B0503020204020204" pitchFamily="34" charset="-122"/>
                <a:ea typeface="微软雅黑" panose="020B0503020204020204" pitchFamily="34" charset="-122"/>
              </a:rPr>
              <a:t>硕士研究生分专业（领域）学生数</a:t>
            </a:r>
            <a:endParaRPr lang="en-US" altLang="zh-CN" dirty="0">
              <a:solidFill>
                <a:srgbClr val="4472C4"/>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chemeClr val="bg1"/>
                </a:solidFill>
                <a:latin typeface="微软雅黑" panose="020B0503020204020204" pitchFamily="34" charset="-122"/>
                <a:ea typeface="微软雅黑" panose="020B0503020204020204" pitchFamily="34" charset="-122"/>
              </a:rPr>
              <a:t>基表：</a:t>
            </a:r>
            <a:r>
              <a:rPr lang="zh-CN" altLang="en-US" dirty="0">
                <a:solidFill>
                  <a:srgbClr val="4472C4"/>
                </a:solidFill>
                <a:latin typeface="微软雅黑" panose="020B0503020204020204" pitchFamily="34" charset="-122"/>
                <a:ea typeface="微软雅黑" panose="020B0503020204020204" pitchFamily="34" charset="-122"/>
              </a:rPr>
              <a:t>高基</a:t>
            </a:r>
            <a:r>
              <a:rPr lang="en-US" altLang="zh-CN" dirty="0">
                <a:solidFill>
                  <a:srgbClr val="4472C4"/>
                </a:solidFill>
                <a:latin typeface="微软雅黑" panose="020B0503020204020204" pitchFamily="34" charset="-122"/>
                <a:ea typeface="微软雅黑" panose="020B0503020204020204" pitchFamily="34" charset="-122"/>
              </a:rPr>
              <a:t>318</a:t>
            </a:r>
            <a:r>
              <a:rPr lang="zh-CN" altLang="en-US" dirty="0">
                <a:solidFill>
                  <a:srgbClr val="4472C4"/>
                </a:solidFill>
                <a:latin typeface="微软雅黑" panose="020B0503020204020204" pitchFamily="34" charset="-122"/>
                <a:ea typeface="微软雅黑" panose="020B0503020204020204" pitchFamily="34" charset="-122"/>
              </a:rPr>
              <a:t>博士研究生分专业（领域）学生数</a:t>
            </a:r>
            <a:endParaRPr lang="en-US" altLang="zh-CN" dirty="0">
              <a:solidFill>
                <a:srgbClr val="4472C4"/>
              </a:solidFill>
              <a:latin typeface="微软雅黑" panose="020B0503020204020204" pitchFamily="34" charset="-122"/>
              <a:ea typeface="微软雅黑" panose="020B0503020204020204" pitchFamily="34" charset="-122"/>
            </a:endParaRPr>
          </a:p>
          <a:p>
            <a:pPr lvl="1">
              <a:lnSpc>
                <a:spcPct val="150000"/>
              </a:lnSpc>
            </a:pPr>
            <a:endParaRPr lang="zh-CN" altLang="en-US" dirty="0">
              <a:latin typeface="微软雅黑" panose="020B0503020204020204" pitchFamily="34" charset="-122"/>
              <a:ea typeface="微软雅黑" panose="020B0503020204020204" pitchFamily="34" charset="-122"/>
            </a:endParaRPr>
          </a:p>
          <a:p>
            <a:pPr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综表：高综</a:t>
            </a:r>
            <a:r>
              <a:rPr lang="en-US" altLang="zh-CN" dirty="0">
                <a:solidFill>
                  <a:schemeClr val="accent2"/>
                </a:solidFill>
                <a:latin typeface="微软雅黑" panose="020B0503020204020204" pitchFamily="34" charset="-122"/>
                <a:ea typeface="微软雅黑" panose="020B0503020204020204" pitchFamily="34" charset="-122"/>
              </a:rPr>
              <a:t>3181</a:t>
            </a:r>
            <a:r>
              <a:rPr lang="zh-CN" altLang="en-US" dirty="0">
                <a:solidFill>
                  <a:schemeClr val="accent2"/>
                </a:solidFill>
                <a:latin typeface="微软雅黑" panose="020B0503020204020204" pitchFamily="34" charset="-122"/>
                <a:ea typeface="微软雅黑" panose="020B0503020204020204" pitchFamily="34" charset="-122"/>
              </a:rPr>
              <a:t>分部门、分计划研究生数（总计）</a:t>
            </a:r>
            <a:endParaRPr lang="en-US" altLang="zh-CN" dirty="0">
              <a:solidFill>
                <a:schemeClr val="accent2"/>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chemeClr val="bg1"/>
                </a:solidFill>
                <a:latin typeface="微软雅黑" panose="020B0503020204020204" pitchFamily="34" charset="-122"/>
                <a:ea typeface="微软雅黑" panose="020B0503020204020204" pitchFamily="34" charset="-122"/>
              </a:rPr>
              <a:t>综表：</a:t>
            </a:r>
            <a:r>
              <a:rPr lang="zh-CN" altLang="en-US" dirty="0">
                <a:solidFill>
                  <a:schemeClr val="accent2"/>
                </a:solidFill>
                <a:latin typeface="微软雅黑" panose="020B0503020204020204" pitchFamily="34" charset="-122"/>
                <a:ea typeface="微软雅黑" panose="020B0503020204020204" pitchFamily="34" charset="-122"/>
              </a:rPr>
              <a:t>高综</a:t>
            </a:r>
            <a:r>
              <a:rPr lang="en-US" altLang="zh-CN" dirty="0">
                <a:solidFill>
                  <a:schemeClr val="accent2"/>
                </a:solidFill>
                <a:latin typeface="微软雅黑" panose="020B0503020204020204" pitchFamily="34" charset="-122"/>
                <a:ea typeface="微软雅黑" panose="020B0503020204020204" pitchFamily="34" charset="-122"/>
              </a:rPr>
              <a:t>3182</a:t>
            </a:r>
            <a:r>
              <a:rPr lang="zh-CN" altLang="en-US" dirty="0">
                <a:solidFill>
                  <a:schemeClr val="accent2"/>
                </a:solidFill>
                <a:latin typeface="微软雅黑" panose="020B0503020204020204" pitchFamily="34" charset="-122"/>
                <a:ea typeface="微软雅黑" panose="020B0503020204020204" pitchFamily="34" charset="-122"/>
              </a:rPr>
              <a:t>分部门、分计划研究生数（普通高校）</a:t>
            </a:r>
            <a:endParaRPr lang="en-US" altLang="zh-CN" dirty="0">
              <a:solidFill>
                <a:schemeClr val="accent2"/>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chemeClr val="bg1"/>
                </a:solidFill>
                <a:latin typeface="微软雅黑" panose="020B0503020204020204" pitchFamily="34" charset="-122"/>
                <a:ea typeface="微软雅黑" panose="020B0503020204020204" pitchFamily="34" charset="-122"/>
              </a:rPr>
              <a:t>综表：</a:t>
            </a:r>
            <a:r>
              <a:rPr lang="zh-CN" altLang="en-US" dirty="0">
                <a:solidFill>
                  <a:schemeClr val="accent2"/>
                </a:solidFill>
                <a:latin typeface="微软雅黑" panose="020B0503020204020204" pitchFamily="34" charset="-122"/>
                <a:ea typeface="微软雅黑" panose="020B0503020204020204" pitchFamily="34" charset="-122"/>
              </a:rPr>
              <a:t>高综</a:t>
            </a:r>
            <a:r>
              <a:rPr lang="en-US" altLang="zh-CN" dirty="0">
                <a:solidFill>
                  <a:schemeClr val="accent2"/>
                </a:solidFill>
                <a:latin typeface="微软雅黑" panose="020B0503020204020204" pitchFamily="34" charset="-122"/>
                <a:ea typeface="微软雅黑" panose="020B0503020204020204" pitchFamily="34" charset="-122"/>
              </a:rPr>
              <a:t>3183</a:t>
            </a:r>
            <a:r>
              <a:rPr lang="zh-CN" altLang="en-US" dirty="0">
                <a:solidFill>
                  <a:schemeClr val="accent2"/>
                </a:solidFill>
                <a:latin typeface="微软雅黑" panose="020B0503020204020204" pitchFamily="34" charset="-122"/>
                <a:ea typeface="微软雅黑" panose="020B0503020204020204" pitchFamily="34" charset="-122"/>
              </a:rPr>
              <a:t>分部门、分计划研究生数（科研机构）</a:t>
            </a:r>
          </a:p>
        </p:txBody>
      </p:sp>
    </p:spTree>
    <p:extLst>
      <p:ext uri="{BB962C8B-B14F-4D97-AF65-F5344CB8AC3E}">
        <p14:creationId xmlns:p14="http://schemas.microsoft.com/office/powerpoint/2010/main" val="3598621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50481" y="1321032"/>
            <a:ext cx="1098608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en-US" dirty="0">
                <a:solidFill>
                  <a:srgbClr val="C00000"/>
                </a:solidFill>
                <a:latin typeface="微软雅黑" panose="020B0503020204020204" pitchFamily="34" charset="-122"/>
                <a:ea typeface="微软雅黑" panose="020B0503020204020204" pitchFamily="34" charset="-122"/>
              </a:rPr>
              <a:t>高基</a:t>
            </a:r>
            <a:r>
              <a:rPr lang="en-US" altLang="zh-CN" dirty="0">
                <a:solidFill>
                  <a:srgbClr val="C00000"/>
                </a:solidFill>
                <a:latin typeface="微软雅黑" panose="020B0503020204020204" pitchFamily="34" charset="-122"/>
                <a:ea typeface="微软雅黑" panose="020B0503020204020204" pitchFamily="34" charset="-122"/>
              </a:rPr>
              <a:t>317</a:t>
            </a:r>
            <a:r>
              <a:rPr lang="zh-CN" altLang="en-US" dirty="0">
                <a:solidFill>
                  <a:srgbClr val="C00000"/>
                </a:solidFill>
                <a:latin typeface="微软雅黑" panose="020B0503020204020204" pitchFamily="34" charset="-122"/>
                <a:ea typeface="微软雅黑" panose="020B0503020204020204" pitchFamily="34" charset="-122"/>
              </a:rPr>
              <a:t>硕士研究生分专业（领域）学生数表</a:t>
            </a:r>
            <a:r>
              <a:rPr lang="zh-CN" altLang="en-US" dirty="0">
                <a:latin typeface="微软雅黑" panose="020B0503020204020204" pitchFamily="34" charset="-122"/>
                <a:ea typeface="微软雅黑" panose="020B0503020204020204" pitchFamily="34" charset="-122"/>
              </a:rPr>
              <a:t>删除“国家任务”、“委托培养”、“自筹经费”三行。综表根据基表体例进行修改。</a:t>
            </a:r>
            <a:r>
              <a:rPr lang="en-US" altLang="zh-CN" dirty="0">
                <a:solidFill>
                  <a:srgbClr val="0F6D9E"/>
                </a:solidFill>
                <a:latin typeface="微软雅黑" panose="020B0503020204020204" pitchFamily="34" charset="-122"/>
                <a:ea typeface="微软雅黑" panose="020B0503020204020204" pitchFamily="34" charset="-122"/>
              </a:rPr>
              <a:t>	</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en-US" dirty="0">
                <a:latin typeface="黑体" panose="02010609060101010101" pitchFamily="49" charset="-122"/>
                <a:ea typeface="黑体" panose="02010609060101010101" pitchFamily="49" charset="-122"/>
                <a:sym typeface="Century Gothic" panose="020B0502020202020204" pitchFamily="34" charset="0"/>
              </a:rPr>
              <a:t>研究生分专业（领域）学生数表取消“国家任务”、“委托培养”、“自筹经费”指标分类</a:t>
            </a:r>
          </a:p>
        </p:txBody>
      </p:sp>
      <p:sp>
        <p:nvSpPr>
          <p:cNvPr id="8" name="Rectangle 2">
            <a:extLst>
              <a:ext uri="{FF2B5EF4-FFF2-40B4-BE49-F238E27FC236}">
                <a16:creationId xmlns:a16="http://schemas.microsoft.com/office/drawing/2014/main" id="{24E9B9A6-9C25-445A-B665-0D7C7B71C4FD}"/>
              </a:ext>
            </a:extLst>
          </p:cNvPr>
          <p:cNvSpPr>
            <a:spLocks noChangeArrowheads="1"/>
          </p:cNvSpPr>
          <p:nvPr/>
        </p:nvSpPr>
        <p:spPr bwMode="auto">
          <a:xfrm>
            <a:off x="10613500" y="2139833"/>
            <a:ext cx="100673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lvl1pPr indent="4381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6" name="表格 5">
            <a:extLst>
              <a:ext uri="{FF2B5EF4-FFF2-40B4-BE49-F238E27FC236}">
                <a16:creationId xmlns:a16="http://schemas.microsoft.com/office/drawing/2014/main" id="{D8A507D6-F924-4A1F-971B-4E0CAA50EB0C}"/>
              </a:ext>
            </a:extLst>
          </p:cNvPr>
          <p:cNvGraphicFramePr>
            <a:graphicFrameLocks noGrp="1"/>
          </p:cNvGraphicFramePr>
          <p:nvPr>
            <p:extLst>
              <p:ext uri="{D42A27DB-BD31-4B8C-83A1-F6EECF244321}">
                <p14:modId xmlns:p14="http://schemas.microsoft.com/office/powerpoint/2010/main" val="1978909975"/>
              </p:ext>
            </p:extLst>
          </p:nvPr>
        </p:nvGraphicFramePr>
        <p:xfrm>
          <a:off x="570914" y="2387976"/>
          <a:ext cx="11070224" cy="3844365"/>
        </p:xfrm>
        <a:graphic>
          <a:graphicData uri="http://schemas.openxmlformats.org/drawingml/2006/table">
            <a:tbl>
              <a:tblPr>
                <a:tableStyleId>{5940675A-B579-460E-94D1-54222C63F5DA}</a:tableStyleId>
              </a:tblPr>
              <a:tblGrid>
                <a:gridCol w="2673729">
                  <a:extLst>
                    <a:ext uri="{9D8B030D-6E8A-4147-A177-3AD203B41FA5}">
                      <a16:colId xmlns:a16="http://schemas.microsoft.com/office/drawing/2014/main" val="2341420379"/>
                    </a:ext>
                  </a:extLst>
                </a:gridCol>
                <a:gridCol w="2599655">
                  <a:extLst>
                    <a:ext uri="{9D8B030D-6E8A-4147-A177-3AD203B41FA5}">
                      <a16:colId xmlns:a16="http://schemas.microsoft.com/office/drawing/2014/main" val="1370643480"/>
                    </a:ext>
                  </a:extLst>
                </a:gridCol>
                <a:gridCol w="1000356">
                  <a:extLst>
                    <a:ext uri="{9D8B030D-6E8A-4147-A177-3AD203B41FA5}">
                      <a16:colId xmlns:a16="http://schemas.microsoft.com/office/drawing/2014/main" val="1779720649"/>
                    </a:ext>
                  </a:extLst>
                </a:gridCol>
                <a:gridCol w="199648">
                  <a:extLst>
                    <a:ext uri="{9D8B030D-6E8A-4147-A177-3AD203B41FA5}">
                      <a16:colId xmlns:a16="http://schemas.microsoft.com/office/drawing/2014/main" val="4280765064"/>
                    </a:ext>
                  </a:extLst>
                </a:gridCol>
                <a:gridCol w="299824">
                  <a:extLst>
                    <a:ext uri="{9D8B030D-6E8A-4147-A177-3AD203B41FA5}">
                      <a16:colId xmlns:a16="http://schemas.microsoft.com/office/drawing/2014/main" val="1453682698"/>
                    </a:ext>
                  </a:extLst>
                </a:gridCol>
                <a:gridCol w="300530">
                  <a:extLst>
                    <a:ext uri="{9D8B030D-6E8A-4147-A177-3AD203B41FA5}">
                      <a16:colId xmlns:a16="http://schemas.microsoft.com/office/drawing/2014/main" val="3644330442"/>
                    </a:ext>
                  </a:extLst>
                </a:gridCol>
                <a:gridCol w="699825">
                  <a:extLst>
                    <a:ext uri="{9D8B030D-6E8A-4147-A177-3AD203B41FA5}">
                      <a16:colId xmlns:a16="http://schemas.microsoft.com/office/drawing/2014/main" val="2266385386"/>
                    </a:ext>
                  </a:extLst>
                </a:gridCol>
                <a:gridCol w="699825">
                  <a:extLst>
                    <a:ext uri="{9D8B030D-6E8A-4147-A177-3AD203B41FA5}">
                      <a16:colId xmlns:a16="http://schemas.microsoft.com/office/drawing/2014/main" val="1670766527"/>
                    </a:ext>
                  </a:extLst>
                </a:gridCol>
                <a:gridCol w="300530">
                  <a:extLst>
                    <a:ext uri="{9D8B030D-6E8A-4147-A177-3AD203B41FA5}">
                      <a16:colId xmlns:a16="http://schemas.microsoft.com/office/drawing/2014/main" val="2401972871"/>
                    </a:ext>
                  </a:extLst>
                </a:gridCol>
                <a:gridCol w="299824">
                  <a:extLst>
                    <a:ext uri="{9D8B030D-6E8A-4147-A177-3AD203B41FA5}">
                      <a16:colId xmlns:a16="http://schemas.microsoft.com/office/drawing/2014/main" val="1482680356"/>
                    </a:ext>
                  </a:extLst>
                </a:gridCol>
                <a:gridCol w="299824">
                  <a:extLst>
                    <a:ext uri="{9D8B030D-6E8A-4147-A177-3AD203B41FA5}">
                      <a16:colId xmlns:a16="http://schemas.microsoft.com/office/drawing/2014/main" val="3744150419"/>
                    </a:ext>
                  </a:extLst>
                </a:gridCol>
                <a:gridCol w="300530">
                  <a:extLst>
                    <a:ext uri="{9D8B030D-6E8A-4147-A177-3AD203B41FA5}">
                      <a16:colId xmlns:a16="http://schemas.microsoft.com/office/drawing/2014/main" val="237340631"/>
                    </a:ext>
                  </a:extLst>
                </a:gridCol>
                <a:gridCol w="499472">
                  <a:extLst>
                    <a:ext uri="{9D8B030D-6E8A-4147-A177-3AD203B41FA5}">
                      <a16:colId xmlns:a16="http://schemas.microsoft.com/office/drawing/2014/main" val="3149343621"/>
                    </a:ext>
                  </a:extLst>
                </a:gridCol>
                <a:gridCol w="499472">
                  <a:extLst>
                    <a:ext uri="{9D8B030D-6E8A-4147-A177-3AD203B41FA5}">
                      <a16:colId xmlns:a16="http://schemas.microsoft.com/office/drawing/2014/main" val="665087388"/>
                    </a:ext>
                  </a:extLst>
                </a:gridCol>
                <a:gridCol w="397180">
                  <a:extLst>
                    <a:ext uri="{9D8B030D-6E8A-4147-A177-3AD203B41FA5}">
                      <a16:colId xmlns:a16="http://schemas.microsoft.com/office/drawing/2014/main" val="1086686639"/>
                    </a:ext>
                  </a:extLst>
                </a:gridCol>
              </a:tblGrid>
              <a:tr h="227763">
                <a:tc rowSpan="2">
                  <a:txBody>
                    <a:bodyPr/>
                    <a:lstStyle/>
                    <a:p>
                      <a:pPr algn="ctr">
                        <a:lnSpc>
                          <a:spcPts val="1200"/>
                        </a:lnSpc>
                        <a:spcAft>
                          <a:spcPts val="0"/>
                        </a:spcAft>
                      </a:pPr>
                      <a:r>
                        <a:rPr lang="zh-CN" sz="1200" kern="100" dirty="0">
                          <a:effectLst/>
                        </a:rPr>
                        <a:t>专业名称</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200" kern="100" dirty="0">
                          <a:effectLst/>
                        </a:rPr>
                        <a:t>自主专业名称</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200" kern="100">
                          <a:effectLst/>
                        </a:rPr>
                        <a:t>专业代码</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200" kern="100">
                          <a:effectLst/>
                        </a:rPr>
                        <a:t>年制</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200" kern="100">
                          <a:effectLst/>
                        </a:rPr>
                        <a:t>毕业生数</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200" kern="100">
                          <a:effectLst/>
                        </a:rPr>
                        <a:t>授予学位数</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gridSpan="2">
                  <a:txBody>
                    <a:bodyPr/>
                    <a:lstStyle/>
                    <a:p>
                      <a:pPr algn="ctr">
                        <a:lnSpc>
                          <a:spcPts val="1200"/>
                        </a:lnSpc>
                        <a:spcAft>
                          <a:spcPts val="0"/>
                        </a:spcAft>
                      </a:pPr>
                      <a:r>
                        <a:rPr lang="zh-CN" sz="1100" kern="100">
                          <a:effectLst/>
                        </a:rPr>
                        <a:t>招生数</a:t>
                      </a:r>
                      <a:endParaRPr lang="zh-CN" sz="1400" kern="100">
                        <a:effectLst/>
                        <a:latin typeface="Times New Roman" panose="02020603050405020304" pitchFamily="18" charset="0"/>
                        <a:ea typeface="宋体" panose="02010600030101010101" pitchFamily="2" charset="-122"/>
                      </a:endParaRPr>
                    </a:p>
                  </a:txBody>
                  <a:tcPr marL="19050" marR="19050" marT="0" marB="0" anchor="ctr"/>
                </a:tc>
                <a:tc hMerge="1">
                  <a:txBody>
                    <a:bodyPr/>
                    <a:lstStyle/>
                    <a:p>
                      <a:endParaRPr lang="zh-CN" altLang="en-US"/>
                    </a:p>
                  </a:txBody>
                  <a:tcPr/>
                </a:tc>
                <a:tc gridSpan="6">
                  <a:txBody>
                    <a:bodyPr/>
                    <a:lstStyle/>
                    <a:p>
                      <a:pPr algn="ctr">
                        <a:lnSpc>
                          <a:spcPts val="1200"/>
                        </a:lnSpc>
                        <a:spcAft>
                          <a:spcPts val="0"/>
                        </a:spcAft>
                      </a:pPr>
                      <a:r>
                        <a:rPr lang="zh-CN" sz="1100" kern="100">
                          <a:effectLst/>
                        </a:rPr>
                        <a:t>在校生数</a:t>
                      </a:r>
                      <a:endParaRPr lang="zh-CN" sz="1400" kern="100">
                        <a:effectLst/>
                        <a:latin typeface="Times New Roman" panose="02020603050405020304" pitchFamily="18" charset="0"/>
                        <a:ea typeface="宋体" panose="02010600030101010101" pitchFamily="2" charset="-122"/>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lnSpc>
                          <a:spcPts val="1200"/>
                        </a:lnSpc>
                        <a:spcAft>
                          <a:spcPts val="0"/>
                        </a:spcAft>
                      </a:pPr>
                      <a:r>
                        <a:rPr lang="zh-CN" sz="1200" kern="100">
                          <a:effectLst/>
                        </a:rPr>
                        <a:t>预计毕业生数</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3306837156"/>
                  </a:ext>
                </a:extLst>
              </a:tr>
              <a:tr h="61688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1200" kern="100">
                          <a:effectLst/>
                        </a:rPr>
                        <a:t>计</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r>
                        <a:rPr lang="zh-CN" sz="1200" kern="100">
                          <a:effectLst/>
                        </a:rPr>
                        <a:t>其中：应届毕业生</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200" kern="100">
                          <a:effectLst/>
                        </a:rPr>
                        <a:t>合计</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200" kern="100">
                          <a:effectLst/>
                        </a:rPr>
                        <a:t>一年级</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635" algn="ctr">
                        <a:lnSpc>
                          <a:spcPts val="1200"/>
                        </a:lnSpc>
                        <a:spcAft>
                          <a:spcPts val="0"/>
                        </a:spcAft>
                      </a:pPr>
                      <a:r>
                        <a:rPr lang="zh-CN" sz="1200" kern="100">
                          <a:effectLst/>
                        </a:rPr>
                        <a:t>二年级</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200" kern="100">
                          <a:effectLst/>
                        </a:rPr>
                        <a:t>三年级</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200" kern="100">
                          <a:effectLst/>
                        </a:rPr>
                        <a:t>四年级</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200" kern="100">
                          <a:effectLst/>
                        </a:rPr>
                        <a:t>五年级及以上</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vMerge="1">
                  <a:txBody>
                    <a:bodyPr/>
                    <a:lstStyle/>
                    <a:p>
                      <a:endParaRPr lang="zh-CN" altLang="en-US"/>
                    </a:p>
                  </a:txBody>
                  <a:tcPr/>
                </a:tc>
                <a:extLst>
                  <a:ext uri="{0D108BD9-81ED-4DB2-BD59-A6C34878D82A}">
                    <a16:rowId xmlns:a16="http://schemas.microsoft.com/office/drawing/2014/main" val="1989924256"/>
                  </a:ext>
                </a:extLst>
              </a:tr>
              <a:tr h="207834">
                <a:tc>
                  <a:txBody>
                    <a:bodyPr/>
                    <a:lstStyle/>
                    <a:p>
                      <a:pPr algn="ctr">
                        <a:lnSpc>
                          <a:spcPts val="1200"/>
                        </a:lnSpc>
                        <a:spcAft>
                          <a:spcPts val="0"/>
                        </a:spcAft>
                      </a:pPr>
                      <a:r>
                        <a:rPr lang="zh-CN" sz="1200" kern="100">
                          <a:effectLst/>
                        </a:rPr>
                        <a:t>甲</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200" kern="100">
                          <a:effectLst/>
                        </a:rPr>
                        <a:t>乙</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200" kern="100">
                          <a:effectLst/>
                        </a:rPr>
                        <a:t>丙</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200" kern="100">
                          <a:effectLst/>
                        </a:rPr>
                        <a:t>丁</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1</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2</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3</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4</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5</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6</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7</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8</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9</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10</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11</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1318063615"/>
                  </a:ext>
                </a:extLst>
              </a:tr>
              <a:tr h="161570">
                <a:tc>
                  <a:txBody>
                    <a:bodyPr/>
                    <a:lstStyle/>
                    <a:p>
                      <a:pPr indent="97790" algn="just">
                        <a:lnSpc>
                          <a:spcPts val="1200"/>
                        </a:lnSpc>
                        <a:spcAft>
                          <a:spcPts val="0"/>
                        </a:spcAft>
                      </a:pPr>
                      <a:r>
                        <a:rPr lang="zh-CN" sz="1200" kern="100">
                          <a:effectLst/>
                        </a:rPr>
                        <a:t>硕士研究生</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97790" algn="just">
                        <a:lnSpc>
                          <a:spcPts val="1200"/>
                        </a:lnSpc>
                        <a:spcAft>
                          <a:spcPts val="0"/>
                        </a:spcAft>
                      </a:pPr>
                      <a:r>
                        <a:rPr lang="zh-CN" sz="1200" kern="100" dirty="0">
                          <a:effectLst/>
                        </a:rPr>
                        <a:t>硕士研究生</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200" kern="100">
                          <a:effectLst/>
                        </a:rPr>
                        <a:t>43100</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3104139516"/>
                  </a:ext>
                </a:extLst>
              </a:tr>
              <a:tr h="161570">
                <a:tc>
                  <a:txBody>
                    <a:bodyPr/>
                    <a:lstStyle/>
                    <a:p>
                      <a:pPr indent="224790" algn="just">
                        <a:lnSpc>
                          <a:spcPts val="1200"/>
                        </a:lnSpc>
                        <a:spcAft>
                          <a:spcPts val="0"/>
                        </a:spcAft>
                      </a:pPr>
                      <a:r>
                        <a:rPr lang="zh-CN" sz="1200" kern="100">
                          <a:effectLst/>
                        </a:rPr>
                        <a:t>其中</a:t>
                      </a:r>
                      <a:r>
                        <a:rPr lang="en-US" sz="1200" kern="100">
                          <a:effectLst/>
                        </a:rPr>
                        <a:t>:</a:t>
                      </a:r>
                      <a:r>
                        <a:rPr lang="zh-CN" sz="1200" kern="100">
                          <a:effectLst/>
                        </a:rPr>
                        <a:t>女</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224790" algn="just">
                        <a:lnSpc>
                          <a:spcPts val="1200"/>
                        </a:lnSpc>
                        <a:spcAft>
                          <a:spcPts val="0"/>
                        </a:spcAft>
                      </a:pPr>
                      <a:r>
                        <a:rPr lang="zh-CN" sz="1200" kern="100" dirty="0">
                          <a:effectLst/>
                        </a:rPr>
                        <a:t>其中</a:t>
                      </a:r>
                      <a:r>
                        <a:rPr lang="en-US" sz="1200" kern="100" dirty="0">
                          <a:effectLst/>
                        </a:rPr>
                        <a:t>:</a:t>
                      </a:r>
                      <a:r>
                        <a:rPr lang="zh-CN" sz="1200" kern="100" dirty="0">
                          <a:effectLst/>
                        </a:rPr>
                        <a:t>女</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200" kern="100">
                          <a:effectLst/>
                        </a:rPr>
                        <a:t>431002</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2601357743"/>
                  </a:ext>
                </a:extLst>
              </a:tr>
              <a:tr h="161570">
                <a:tc>
                  <a:txBody>
                    <a:bodyPr/>
                    <a:lstStyle/>
                    <a:p>
                      <a:pPr indent="344170" algn="just">
                        <a:lnSpc>
                          <a:spcPts val="1200"/>
                        </a:lnSpc>
                        <a:spcAft>
                          <a:spcPts val="0"/>
                        </a:spcAft>
                      </a:pPr>
                      <a:r>
                        <a:rPr lang="zh-CN" sz="1200" kern="100">
                          <a:effectLst/>
                        </a:rPr>
                        <a:t>学术学位硕士研究生</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344170" algn="just">
                        <a:lnSpc>
                          <a:spcPts val="1200"/>
                        </a:lnSpc>
                        <a:spcAft>
                          <a:spcPts val="0"/>
                        </a:spcAft>
                      </a:pPr>
                      <a:r>
                        <a:rPr lang="zh-CN" sz="1200" kern="100" dirty="0">
                          <a:effectLst/>
                        </a:rPr>
                        <a:t>学术学位硕士研究生研究生</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200" kern="100">
                          <a:effectLst/>
                        </a:rPr>
                        <a:t>43110</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1520087717"/>
                  </a:ext>
                </a:extLst>
              </a:tr>
              <a:tr h="161570">
                <a:tc>
                  <a:txBody>
                    <a:bodyPr/>
                    <a:lstStyle/>
                    <a:p>
                      <a:pPr indent="446405" algn="just">
                        <a:lnSpc>
                          <a:spcPts val="1200"/>
                        </a:lnSpc>
                        <a:spcAft>
                          <a:spcPts val="0"/>
                        </a:spcAft>
                      </a:pPr>
                      <a:r>
                        <a:rPr lang="zh-CN" sz="1200" kern="100">
                          <a:effectLst/>
                        </a:rPr>
                        <a:t>其中：女</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449580" algn="just">
                        <a:lnSpc>
                          <a:spcPts val="1200"/>
                        </a:lnSpc>
                        <a:spcAft>
                          <a:spcPts val="0"/>
                        </a:spcAft>
                      </a:pPr>
                      <a:r>
                        <a:rPr lang="zh-CN" sz="1200" kern="100">
                          <a:effectLst/>
                        </a:rPr>
                        <a:t>其中：女</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200" kern="100" dirty="0">
                          <a:effectLst/>
                        </a:rPr>
                        <a:t>431102</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2702053750"/>
                  </a:ext>
                </a:extLst>
              </a:tr>
              <a:tr h="161570">
                <a:tc>
                  <a:txBody>
                    <a:bodyPr/>
                    <a:lstStyle/>
                    <a:p>
                      <a:pPr indent="455930" algn="just">
                        <a:lnSpc>
                          <a:spcPts val="1200"/>
                        </a:lnSpc>
                        <a:spcAft>
                          <a:spcPts val="0"/>
                        </a:spcAft>
                      </a:pPr>
                      <a:r>
                        <a:rPr lang="zh-CN" sz="1200" kern="100" dirty="0">
                          <a:effectLst/>
                        </a:rPr>
                        <a:t>国家任务学术学位硕士研究生</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455930" algn="just">
                        <a:lnSpc>
                          <a:spcPts val="1200"/>
                        </a:lnSpc>
                        <a:spcAft>
                          <a:spcPts val="0"/>
                        </a:spcAft>
                      </a:pPr>
                      <a:r>
                        <a:rPr lang="zh-CN" sz="1200" kern="100">
                          <a:effectLst/>
                        </a:rPr>
                        <a:t>国家任务学术学位硕士研究生</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l">
                        <a:lnSpc>
                          <a:spcPts val="1200"/>
                        </a:lnSpc>
                        <a:spcAft>
                          <a:spcPts val="0"/>
                        </a:spcAft>
                      </a:pPr>
                      <a:r>
                        <a:rPr lang="en-US" sz="1200" kern="100" dirty="0">
                          <a:effectLst/>
                        </a:rPr>
                        <a:t>43111</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1210488306"/>
                  </a:ext>
                </a:extLst>
              </a:tr>
              <a:tr h="332179">
                <a:tc>
                  <a:txBody>
                    <a:bodyPr/>
                    <a:lstStyle/>
                    <a:p>
                      <a:pPr indent="571500" algn="just">
                        <a:lnSpc>
                          <a:spcPts val="1200"/>
                        </a:lnSpc>
                        <a:spcAft>
                          <a:spcPts val="0"/>
                        </a:spcAft>
                      </a:pPr>
                      <a:r>
                        <a:rPr lang="zh-CN" sz="1200" kern="100" dirty="0">
                          <a:effectLst/>
                        </a:rPr>
                        <a:t>哲学</a:t>
                      </a:r>
                      <a:r>
                        <a:rPr lang="en-US" sz="1200" kern="0" dirty="0">
                          <a:effectLst/>
                        </a:rPr>
                        <a:t>……</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571500" algn="just">
                        <a:lnSpc>
                          <a:spcPts val="1200"/>
                        </a:lnSpc>
                        <a:spcAft>
                          <a:spcPts val="0"/>
                        </a:spcAft>
                      </a:pPr>
                      <a:r>
                        <a:rPr lang="zh-CN" sz="1200" kern="100" dirty="0">
                          <a:effectLst/>
                        </a:rPr>
                        <a:t>哲学</a:t>
                      </a:r>
                      <a:r>
                        <a:rPr lang="en-US" sz="1200" kern="0" dirty="0">
                          <a:effectLst/>
                        </a:rPr>
                        <a:t>……</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r>
                        <a:rPr lang="en-US" sz="1200" kern="100">
                          <a:effectLst/>
                        </a:rPr>
                        <a:t>43111010101</a:t>
                      </a:r>
                      <a:r>
                        <a:rPr lang="en-US" sz="1200" kern="0">
                          <a:effectLst/>
                        </a:rPr>
                        <a:t>……</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3</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3575792062"/>
                  </a:ext>
                </a:extLst>
              </a:tr>
              <a:tr h="161570">
                <a:tc>
                  <a:txBody>
                    <a:bodyPr/>
                    <a:lstStyle/>
                    <a:p>
                      <a:pPr indent="342900" algn="just">
                        <a:lnSpc>
                          <a:spcPts val="1200"/>
                        </a:lnSpc>
                        <a:spcAft>
                          <a:spcPts val="0"/>
                        </a:spcAft>
                      </a:pPr>
                      <a:r>
                        <a:rPr lang="en-US" sz="1200" kern="100" dirty="0">
                          <a:effectLst/>
                        </a:rPr>
                        <a:t>  </a:t>
                      </a:r>
                      <a:r>
                        <a:rPr lang="zh-CN" sz="1200" kern="100" dirty="0">
                          <a:effectLst/>
                        </a:rPr>
                        <a:t>委托培养学术学位硕士研究生</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342900" algn="just">
                        <a:lnSpc>
                          <a:spcPts val="1200"/>
                        </a:lnSpc>
                        <a:spcAft>
                          <a:spcPts val="0"/>
                        </a:spcAft>
                      </a:pPr>
                      <a:r>
                        <a:rPr lang="en-US" sz="1200" kern="100" dirty="0">
                          <a:effectLst/>
                        </a:rPr>
                        <a:t>  </a:t>
                      </a:r>
                      <a:r>
                        <a:rPr lang="zh-CN" sz="1200" kern="100" dirty="0">
                          <a:effectLst/>
                        </a:rPr>
                        <a:t>委托培养学术学位硕士研究生</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r>
                        <a:rPr lang="en-US" sz="1200" kern="100">
                          <a:effectLst/>
                        </a:rPr>
                        <a:t>43112</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1675053335"/>
                  </a:ext>
                </a:extLst>
              </a:tr>
              <a:tr h="332179">
                <a:tc>
                  <a:txBody>
                    <a:bodyPr/>
                    <a:lstStyle/>
                    <a:p>
                      <a:pPr indent="571500" algn="just">
                        <a:lnSpc>
                          <a:spcPts val="1200"/>
                        </a:lnSpc>
                        <a:spcAft>
                          <a:spcPts val="0"/>
                        </a:spcAft>
                      </a:pPr>
                      <a:r>
                        <a:rPr lang="zh-CN" sz="1200" kern="100">
                          <a:effectLst/>
                        </a:rPr>
                        <a:t>哲学</a:t>
                      </a:r>
                      <a:r>
                        <a:rPr lang="en-US" sz="1200" kern="0">
                          <a:effectLst/>
                        </a:rPr>
                        <a:t>……</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571500" algn="just">
                        <a:lnSpc>
                          <a:spcPts val="1200"/>
                        </a:lnSpc>
                        <a:spcAft>
                          <a:spcPts val="0"/>
                        </a:spcAft>
                      </a:pPr>
                      <a:r>
                        <a:rPr lang="zh-CN" sz="1200" kern="100" dirty="0">
                          <a:effectLst/>
                        </a:rPr>
                        <a:t>哲学</a:t>
                      </a:r>
                      <a:r>
                        <a:rPr lang="en-US" sz="1200" kern="0" dirty="0">
                          <a:effectLst/>
                        </a:rPr>
                        <a:t>……</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r>
                        <a:rPr lang="en-US" sz="1200" kern="100" dirty="0">
                          <a:effectLst/>
                        </a:rPr>
                        <a:t>43112010101</a:t>
                      </a:r>
                      <a:r>
                        <a:rPr lang="en-US" sz="1200" kern="0" dirty="0">
                          <a:effectLst/>
                        </a:rPr>
                        <a:t>……</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3</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1853006232"/>
                  </a:ext>
                </a:extLst>
              </a:tr>
              <a:tr h="161570">
                <a:tc>
                  <a:txBody>
                    <a:bodyPr/>
                    <a:lstStyle/>
                    <a:p>
                      <a:pPr algn="just">
                        <a:lnSpc>
                          <a:spcPts val="1200"/>
                        </a:lnSpc>
                        <a:spcAft>
                          <a:spcPts val="0"/>
                        </a:spcAft>
                      </a:pPr>
                      <a:r>
                        <a:rPr lang="zh-CN" sz="1200" kern="100">
                          <a:effectLst/>
                        </a:rPr>
                        <a:t>自筹经费学术学位硕士研究生</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r>
                        <a:rPr lang="en-US" sz="1200" kern="100" dirty="0">
                          <a:effectLst/>
                        </a:rPr>
                        <a:t>        </a:t>
                      </a:r>
                      <a:r>
                        <a:rPr lang="zh-CN" sz="1200" kern="100" dirty="0">
                          <a:effectLst/>
                        </a:rPr>
                        <a:t>自筹经费学术学位硕士研究生</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r>
                        <a:rPr lang="en-US" sz="1200" kern="100" dirty="0">
                          <a:effectLst/>
                        </a:rPr>
                        <a:t>43113</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2691741937"/>
                  </a:ext>
                </a:extLst>
              </a:tr>
              <a:tr h="332179">
                <a:tc>
                  <a:txBody>
                    <a:bodyPr/>
                    <a:lstStyle/>
                    <a:p>
                      <a:pPr indent="571500" algn="just">
                        <a:lnSpc>
                          <a:spcPts val="1200"/>
                        </a:lnSpc>
                        <a:spcAft>
                          <a:spcPts val="0"/>
                        </a:spcAft>
                      </a:pPr>
                      <a:r>
                        <a:rPr lang="zh-CN" sz="1200" kern="100">
                          <a:effectLst/>
                        </a:rPr>
                        <a:t>哲学</a:t>
                      </a:r>
                      <a:r>
                        <a:rPr lang="en-US" sz="1200" kern="0">
                          <a:effectLst/>
                        </a:rPr>
                        <a:t>……</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571500" algn="just">
                        <a:lnSpc>
                          <a:spcPts val="1200"/>
                        </a:lnSpc>
                        <a:spcAft>
                          <a:spcPts val="0"/>
                        </a:spcAft>
                      </a:pPr>
                      <a:r>
                        <a:rPr lang="zh-CN" sz="1200" kern="100" dirty="0">
                          <a:effectLst/>
                        </a:rPr>
                        <a:t>哲学</a:t>
                      </a:r>
                      <a:r>
                        <a:rPr lang="en-US" sz="1200" kern="0" dirty="0">
                          <a:effectLst/>
                        </a:rPr>
                        <a:t>……</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r>
                        <a:rPr lang="en-US" sz="1200" kern="100">
                          <a:effectLst/>
                        </a:rPr>
                        <a:t>43113010101</a:t>
                      </a:r>
                      <a:r>
                        <a:rPr lang="en-US" sz="1200" kern="0">
                          <a:effectLst/>
                        </a:rPr>
                        <a:t>……</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3</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2574175750"/>
                  </a:ext>
                </a:extLst>
              </a:tr>
              <a:tr h="332179">
                <a:tc>
                  <a:txBody>
                    <a:bodyPr/>
                    <a:lstStyle/>
                    <a:p>
                      <a:pPr indent="457200" algn="just">
                        <a:lnSpc>
                          <a:spcPts val="1200"/>
                        </a:lnSpc>
                        <a:spcAft>
                          <a:spcPts val="0"/>
                        </a:spcAft>
                      </a:pPr>
                      <a:r>
                        <a:rPr lang="zh-CN" sz="1200" kern="100">
                          <a:effectLst/>
                        </a:rPr>
                        <a:t>全日制学术学位非定向硕士研究生</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457200" algn="just">
                        <a:lnSpc>
                          <a:spcPts val="1200"/>
                        </a:lnSpc>
                        <a:spcAft>
                          <a:spcPts val="0"/>
                        </a:spcAft>
                      </a:pPr>
                      <a:r>
                        <a:rPr lang="zh-CN" sz="1200" kern="100" dirty="0">
                          <a:effectLst/>
                        </a:rPr>
                        <a:t>全日制学术学位非定向硕士研究生</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200" kern="100">
                          <a:effectLst/>
                        </a:rPr>
                        <a:t>43114</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2609426807"/>
                  </a:ext>
                </a:extLst>
              </a:tr>
              <a:tr h="332179">
                <a:tc>
                  <a:txBody>
                    <a:bodyPr/>
                    <a:lstStyle/>
                    <a:p>
                      <a:pPr indent="571500" algn="just">
                        <a:lnSpc>
                          <a:spcPts val="1200"/>
                        </a:lnSpc>
                        <a:spcAft>
                          <a:spcPts val="0"/>
                        </a:spcAft>
                      </a:pPr>
                      <a:r>
                        <a:rPr lang="zh-CN" sz="1200" kern="100">
                          <a:effectLst/>
                        </a:rPr>
                        <a:t>哲学</a:t>
                      </a:r>
                      <a:r>
                        <a:rPr lang="en-US" sz="1200" kern="0">
                          <a:effectLst/>
                        </a:rPr>
                        <a:t>……</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571500" algn="just">
                        <a:lnSpc>
                          <a:spcPts val="1200"/>
                        </a:lnSpc>
                        <a:spcAft>
                          <a:spcPts val="0"/>
                        </a:spcAft>
                      </a:pPr>
                      <a:r>
                        <a:rPr lang="zh-CN" sz="1200" kern="100">
                          <a:effectLst/>
                        </a:rPr>
                        <a:t>哲学</a:t>
                      </a:r>
                      <a:r>
                        <a:rPr lang="en-US" sz="1200" kern="0">
                          <a:effectLst/>
                        </a:rPr>
                        <a:t>……</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200" kern="100">
                          <a:effectLst/>
                        </a:rPr>
                        <a:t>43114010101</a:t>
                      </a:r>
                      <a:r>
                        <a:rPr lang="en-US" sz="1200" kern="0">
                          <a:effectLst/>
                        </a:rPr>
                        <a:t>……</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3</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1750748646"/>
                  </a:ext>
                </a:extLst>
              </a:tr>
            </a:tbl>
          </a:graphicData>
        </a:graphic>
      </p:graphicFrame>
      <p:graphicFrame>
        <p:nvGraphicFramePr>
          <p:cNvPr id="9" name="表格 8">
            <a:extLst>
              <a:ext uri="{FF2B5EF4-FFF2-40B4-BE49-F238E27FC236}">
                <a16:creationId xmlns:a16="http://schemas.microsoft.com/office/drawing/2014/main" id="{C1CB98E2-AEB7-473C-842D-0CAFCF529C98}"/>
              </a:ext>
            </a:extLst>
          </p:cNvPr>
          <p:cNvGraphicFramePr>
            <a:graphicFrameLocks noGrp="1"/>
          </p:cNvGraphicFramePr>
          <p:nvPr>
            <p:extLst>
              <p:ext uri="{D42A27DB-BD31-4B8C-83A1-F6EECF244321}">
                <p14:modId xmlns:p14="http://schemas.microsoft.com/office/powerpoint/2010/main" val="373616385"/>
              </p:ext>
            </p:extLst>
          </p:nvPr>
        </p:nvGraphicFramePr>
        <p:xfrm>
          <a:off x="573769" y="4076113"/>
          <a:ext cx="11070224" cy="1481247"/>
        </p:xfrm>
        <a:graphic>
          <a:graphicData uri="http://schemas.openxmlformats.org/drawingml/2006/table">
            <a:tbl>
              <a:tblPr>
                <a:tableStyleId>{5940675A-B579-460E-94D1-54222C63F5DA}</a:tableStyleId>
              </a:tblPr>
              <a:tblGrid>
                <a:gridCol w="2673729">
                  <a:extLst>
                    <a:ext uri="{9D8B030D-6E8A-4147-A177-3AD203B41FA5}">
                      <a16:colId xmlns:a16="http://schemas.microsoft.com/office/drawing/2014/main" val="78576075"/>
                    </a:ext>
                  </a:extLst>
                </a:gridCol>
                <a:gridCol w="2599655">
                  <a:extLst>
                    <a:ext uri="{9D8B030D-6E8A-4147-A177-3AD203B41FA5}">
                      <a16:colId xmlns:a16="http://schemas.microsoft.com/office/drawing/2014/main" val="3045443796"/>
                    </a:ext>
                  </a:extLst>
                </a:gridCol>
                <a:gridCol w="1000356">
                  <a:extLst>
                    <a:ext uri="{9D8B030D-6E8A-4147-A177-3AD203B41FA5}">
                      <a16:colId xmlns:a16="http://schemas.microsoft.com/office/drawing/2014/main" val="256771527"/>
                    </a:ext>
                  </a:extLst>
                </a:gridCol>
                <a:gridCol w="199648">
                  <a:extLst>
                    <a:ext uri="{9D8B030D-6E8A-4147-A177-3AD203B41FA5}">
                      <a16:colId xmlns:a16="http://schemas.microsoft.com/office/drawing/2014/main" val="4224453283"/>
                    </a:ext>
                  </a:extLst>
                </a:gridCol>
                <a:gridCol w="299824">
                  <a:extLst>
                    <a:ext uri="{9D8B030D-6E8A-4147-A177-3AD203B41FA5}">
                      <a16:colId xmlns:a16="http://schemas.microsoft.com/office/drawing/2014/main" val="2204012482"/>
                    </a:ext>
                  </a:extLst>
                </a:gridCol>
                <a:gridCol w="300530">
                  <a:extLst>
                    <a:ext uri="{9D8B030D-6E8A-4147-A177-3AD203B41FA5}">
                      <a16:colId xmlns:a16="http://schemas.microsoft.com/office/drawing/2014/main" val="2341168777"/>
                    </a:ext>
                  </a:extLst>
                </a:gridCol>
                <a:gridCol w="699825">
                  <a:extLst>
                    <a:ext uri="{9D8B030D-6E8A-4147-A177-3AD203B41FA5}">
                      <a16:colId xmlns:a16="http://schemas.microsoft.com/office/drawing/2014/main" val="1782052453"/>
                    </a:ext>
                  </a:extLst>
                </a:gridCol>
                <a:gridCol w="699825">
                  <a:extLst>
                    <a:ext uri="{9D8B030D-6E8A-4147-A177-3AD203B41FA5}">
                      <a16:colId xmlns:a16="http://schemas.microsoft.com/office/drawing/2014/main" val="3022378663"/>
                    </a:ext>
                  </a:extLst>
                </a:gridCol>
                <a:gridCol w="300530">
                  <a:extLst>
                    <a:ext uri="{9D8B030D-6E8A-4147-A177-3AD203B41FA5}">
                      <a16:colId xmlns:a16="http://schemas.microsoft.com/office/drawing/2014/main" val="1450692780"/>
                    </a:ext>
                  </a:extLst>
                </a:gridCol>
                <a:gridCol w="299824">
                  <a:extLst>
                    <a:ext uri="{9D8B030D-6E8A-4147-A177-3AD203B41FA5}">
                      <a16:colId xmlns:a16="http://schemas.microsoft.com/office/drawing/2014/main" val="2783362360"/>
                    </a:ext>
                  </a:extLst>
                </a:gridCol>
                <a:gridCol w="299824">
                  <a:extLst>
                    <a:ext uri="{9D8B030D-6E8A-4147-A177-3AD203B41FA5}">
                      <a16:colId xmlns:a16="http://schemas.microsoft.com/office/drawing/2014/main" val="4285709559"/>
                    </a:ext>
                  </a:extLst>
                </a:gridCol>
                <a:gridCol w="300530">
                  <a:extLst>
                    <a:ext uri="{9D8B030D-6E8A-4147-A177-3AD203B41FA5}">
                      <a16:colId xmlns:a16="http://schemas.microsoft.com/office/drawing/2014/main" val="4006717174"/>
                    </a:ext>
                  </a:extLst>
                </a:gridCol>
                <a:gridCol w="499472">
                  <a:extLst>
                    <a:ext uri="{9D8B030D-6E8A-4147-A177-3AD203B41FA5}">
                      <a16:colId xmlns:a16="http://schemas.microsoft.com/office/drawing/2014/main" val="1395464330"/>
                    </a:ext>
                  </a:extLst>
                </a:gridCol>
                <a:gridCol w="499472">
                  <a:extLst>
                    <a:ext uri="{9D8B030D-6E8A-4147-A177-3AD203B41FA5}">
                      <a16:colId xmlns:a16="http://schemas.microsoft.com/office/drawing/2014/main" val="598500317"/>
                    </a:ext>
                  </a:extLst>
                </a:gridCol>
                <a:gridCol w="397180">
                  <a:extLst>
                    <a:ext uri="{9D8B030D-6E8A-4147-A177-3AD203B41FA5}">
                      <a16:colId xmlns:a16="http://schemas.microsoft.com/office/drawing/2014/main" val="3508540450"/>
                    </a:ext>
                  </a:extLst>
                </a:gridCol>
              </a:tblGrid>
              <a:tr h="161570">
                <a:tc>
                  <a:txBody>
                    <a:bodyPr/>
                    <a:lstStyle/>
                    <a:p>
                      <a:pPr indent="455930" algn="just">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455930" algn="just">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l">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1062378942"/>
                  </a:ext>
                </a:extLst>
              </a:tr>
              <a:tr h="332179">
                <a:tc>
                  <a:txBody>
                    <a:bodyPr/>
                    <a:lstStyle/>
                    <a:p>
                      <a:pPr indent="571500" algn="just">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571500" algn="just">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920602855"/>
                  </a:ext>
                </a:extLst>
              </a:tr>
              <a:tr h="161570">
                <a:tc>
                  <a:txBody>
                    <a:bodyPr/>
                    <a:lstStyle/>
                    <a:p>
                      <a:pPr indent="342900" algn="just">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342900" algn="just">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395683771"/>
                  </a:ext>
                </a:extLst>
              </a:tr>
              <a:tr h="332179">
                <a:tc>
                  <a:txBody>
                    <a:bodyPr/>
                    <a:lstStyle/>
                    <a:p>
                      <a:pPr indent="571500" algn="just">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571500" algn="just">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1374257596"/>
                  </a:ext>
                </a:extLst>
              </a:tr>
              <a:tr h="161570">
                <a:tc>
                  <a:txBody>
                    <a:bodyPr/>
                    <a:lstStyle/>
                    <a:p>
                      <a:pPr algn="just">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86100442"/>
                  </a:ext>
                </a:extLst>
              </a:tr>
              <a:tr h="332179">
                <a:tc>
                  <a:txBody>
                    <a:bodyPr/>
                    <a:lstStyle/>
                    <a:p>
                      <a:pPr indent="571500" algn="just">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571500" algn="just">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a:effectLst/>
                        </a:rPr>
                        <a:t> </a:t>
                      </a:r>
                      <a:endParaRPr lang="zh-CN" sz="1600" kern="10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200" kern="100" dirty="0">
                          <a:effectLst/>
                        </a:rPr>
                        <a:t> </a:t>
                      </a:r>
                      <a:endParaRPr lang="zh-CN" sz="1600" kern="100" dirty="0">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1008026122"/>
                  </a:ext>
                </a:extLst>
              </a:tr>
            </a:tbl>
          </a:graphicData>
        </a:graphic>
      </p:graphicFrame>
    </p:spTree>
    <p:extLst>
      <p:ext uri="{BB962C8B-B14F-4D97-AF65-F5344CB8AC3E}">
        <p14:creationId xmlns:p14="http://schemas.microsoft.com/office/powerpoint/2010/main" val="11370731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3410037" y="1649603"/>
            <a:ext cx="8781963" cy="1871903"/>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TextBox 9">
            <a:extLst>
              <a:ext uri="{FF2B5EF4-FFF2-40B4-BE49-F238E27FC236}">
                <a16:creationId xmlns:a16="http://schemas.microsoft.com/office/drawing/2014/main" id="{B2130F74-0986-4BBC-889D-BE766C81EB4F}"/>
              </a:ext>
            </a:extLst>
          </p:cNvPr>
          <p:cNvSpPr txBox="1"/>
          <p:nvPr/>
        </p:nvSpPr>
        <p:spPr>
          <a:xfrm>
            <a:off x="653349" y="3692340"/>
            <a:ext cx="1394003" cy="646331"/>
          </a:xfrm>
          <a:prstGeom prst="rect">
            <a:avLst/>
          </a:prstGeom>
          <a:noFill/>
        </p:spPr>
        <p:txBody>
          <a:bodyPr wrap="square" rtlCol="0">
            <a:spAutoFit/>
          </a:bodyPr>
          <a:lstStyle/>
          <a:p>
            <a:pPr algn="ctr"/>
            <a:r>
              <a:rPr lang="en-US" altLang="zh-CN" sz="3600" b="1" dirty="0">
                <a:solidFill>
                  <a:schemeClr val="bg1"/>
                </a:solidFill>
                <a:cs typeface="+mn-ea"/>
                <a:sym typeface="+mn-lt"/>
              </a:rPr>
              <a:t>PART</a:t>
            </a:r>
          </a:p>
        </p:txBody>
      </p:sp>
      <p:sp>
        <p:nvSpPr>
          <p:cNvPr id="6" name="TextBox 10">
            <a:extLst>
              <a:ext uri="{FF2B5EF4-FFF2-40B4-BE49-F238E27FC236}">
                <a16:creationId xmlns:a16="http://schemas.microsoft.com/office/drawing/2014/main" id="{1189AFC6-5FBC-4560-B26D-28A4872F97F1}"/>
              </a:ext>
            </a:extLst>
          </p:cNvPr>
          <p:cNvSpPr txBox="1"/>
          <p:nvPr/>
        </p:nvSpPr>
        <p:spPr>
          <a:xfrm>
            <a:off x="1636497" y="2205037"/>
            <a:ext cx="2229761" cy="2447925"/>
          </a:xfrm>
          <a:prstGeom prst="rect">
            <a:avLst/>
          </a:prstGeom>
          <a:noFill/>
        </p:spPr>
        <p:txBody>
          <a:bodyPr wrap="square" rtlCol="0">
            <a:spAutoFit/>
          </a:bodyPr>
          <a:lstStyle/>
          <a:p>
            <a:pPr algn="ctr"/>
            <a:r>
              <a:rPr lang="en-US" altLang="zh-CN" sz="15335" i="1" dirty="0">
                <a:solidFill>
                  <a:schemeClr val="bg1"/>
                </a:solidFill>
                <a:latin typeface="Century Gothic" panose="020B0502020202020204" pitchFamily="34" charset="0"/>
                <a:cs typeface="+mn-ea"/>
                <a:sym typeface="+mn-lt"/>
              </a:rPr>
              <a:t>2</a:t>
            </a:r>
            <a:endParaRPr lang="zh-CN" altLang="en-US" sz="15335" i="1" dirty="0">
              <a:solidFill>
                <a:schemeClr val="bg1"/>
              </a:solidFill>
              <a:latin typeface="Century Gothic" panose="020B0502020202020204" pitchFamily="34" charset="0"/>
              <a:cs typeface="+mn-ea"/>
              <a:sym typeface="+mn-lt"/>
            </a:endParaRPr>
          </a:p>
        </p:txBody>
      </p:sp>
      <p:sp>
        <p:nvSpPr>
          <p:cNvPr id="7" name="TextBox 11">
            <a:extLst>
              <a:ext uri="{FF2B5EF4-FFF2-40B4-BE49-F238E27FC236}">
                <a16:creationId xmlns:a16="http://schemas.microsoft.com/office/drawing/2014/main" id="{90302534-FB34-4551-9F81-C0C5A3AFD4EE}"/>
              </a:ext>
            </a:extLst>
          </p:cNvPr>
          <p:cNvSpPr txBox="1"/>
          <p:nvPr/>
        </p:nvSpPr>
        <p:spPr>
          <a:xfrm>
            <a:off x="3182845" y="3184508"/>
            <a:ext cx="6340197" cy="830997"/>
          </a:xfrm>
          <a:prstGeom prst="rect">
            <a:avLst/>
          </a:prstGeom>
          <a:noFill/>
        </p:spPr>
        <p:txBody>
          <a:bodyPr wrap="none" rtlCol="0">
            <a:spAutoFit/>
          </a:bodyPr>
          <a:lstStyle/>
          <a:p>
            <a:pPr lvl="0" defTabSz="457200"/>
            <a:r>
              <a:rPr lang="zh-CN" altLang="en-US" sz="48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教育事业统计调查制度</a:t>
            </a:r>
          </a:p>
        </p:txBody>
      </p:sp>
      <p:sp>
        <p:nvSpPr>
          <p:cNvPr id="14" name="矩形 20">
            <a:extLst>
              <a:ext uri="{FF2B5EF4-FFF2-40B4-BE49-F238E27FC236}">
                <a16:creationId xmlns:a16="http://schemas.microsoft.com/office/drawing/2014/main" id="{EFE1FAF6-ECDC-494C-9C43-777FFC9D8E10}"/>
              </a:ext>
            </a:extLst>
          </p:cNvPr>
          <p:cNvSpPr/>
          <p:nvPr/>
        </p:nvSpPr>
        <p:spPr>
          <a:xfrm>
            <a:off x="10946656" y="2093452"/>
            <a:ext cx="596045" cy="984205"/>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2017881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29962" y="1448110"/>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en-US" dirty="0">
                <a:solidFill>
                  <a:srgbClr val="C00000"/>
                </a:solidFill>
                <a:latin typeface="微软雅黑" panose="020B0503020204020204" pitchFamily="34" charset="-122"/>
                <a:ea typeface="微软雅黑" panose="020B0503020204020204" pitchFamily="34" charset="-122"/>
              </a:rPr>
              <a:t>高基</a:t>
            </a:r>
            <a:r>
              <a:rPr lang="en-US" altLang="zh-CN" dirty="0">
                <a:solidFill>
                  <a:srgbClr val="C00000"/>
                </a:solidFill>
                <a:latin typeface="微软雅黑" panose="020B0503020204020204" pitchFamily="34" charset="-122"/>
                <a:ea typeface="微软雅黑" panose="020B0503020204020204" pitchFamily="34" charset="-122"/>
              </a:rPr>
              <a:t>318</a:t>
            </a:r>
            <a:r>
              <a:rPr lang="zh-CN" altLang="en-US" dirty="0">
                <a:solidFill>
                  <a:srgbClr val="C00000"/>
                </a:solidFill>
                <a:latin typeface="微软雅黑" panose="020B0503020204020204" pitchFamily="34" charset="-122"/>
                <a:ea typeface="微软雅黑" panose="020B0503020204020204" pitchFamily="34" charset="-122"/>
              </a:rPr>
              <a:t>博士研究生分专业（领域）学生数表</a:t>
            </a:r>
            <a:r>
              <a:rPr lang="zh-CN" altLang="en-US" dirty="0">
                <a:latin typeface="微软雅黑" panose="020B0503020204020204" pitchFamily="34" charset="-122"/>
                <a:ea typeface="微软雅黑" panose="020B0503020204020204" pitchFamily="34" charset="-122"/>
              </a:rPr>
              <a:t>删除“国家任务”、“委托培养”、“自筹经费”三行。综表根据基表体例进行修改。</a:t>
            </a:r>
            <a:r>
              <a:rPr lang="en-US" altLang="zh-CN" dirty="0">
                <a:solidFill>
                  <a:srgbClr val="0F6D9E"/>
                </a:solidFill>
                <a:latin typeface="微软雅黑" panose="020B0503020204020204" pitchFamily="34" charset="-122"/>
                <a:ea typeface="微软雅黑" panose="020B0503020204020204" pitchFamily="34" charset="-122"/>
              </a:rPr>
              <a:t>	</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en-US" dirty="0">
                <a:latin typeface="黑体" panose="02010609060101010101" pitchFamily="49" charset="-122"/>
                <a:ea typeface="黑体" panose="02010609060101010101" pitchFamily="49" charset="-122"/>
                <a:sym typeface="Century Gothic" panose="020B0502020202020204" pitchFamily="34" charset="0"/>
              </a:rPr>
              <a:t>研究生分专业（领域）学生数表取消“国家任务”、“委托培养”、“自筹经费”指标分类</a:t>
            </a:r>
          </a:p>
        </p:txBody>
      </p:sp>
      <p:sp>
        <p:nvSpPr>
          <p:cNvPr id="6" name="Rectangle 1">
            <a:extLst>
              <a:ext uri="{FF2B5EF4-FFF2-40B4-BE49-F238E27FC236}">
                <a16:creationId xmlns:a16="http://schemas.microsoft.com/office/drawing/2014/main" id="{19D0B6F0-E5AB-4374-9151-AC4475B64BE3}"/>
              </a:ext>
            </a:extLst>
          </p:cNvPr>
          <p:cNvSpPr>
            <a:spLocks noChangeArrowheads="1"/>
          </p:cNvSpPr>
          <p:nvPr/>
        </p:nvSpPr>
        <p:spPr bwMode="auto">
          <a:xfrm>
            <a:off x="10663161" y="2066183"/>
            <a:ext cx="90861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lvl1pPr indent="3810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单位：人</a:t>
            </a:r>
          </a:p>
        </p:txBody>
      </p:sp>
      <p:graphicFrame>
        <p:nvGraphicFramePr>
          <p:cNvPr id="8" name="表格 7">
            <a:extLst>
              <a:ext uri="{FF2B5EF4-FFF2-40B4-BE49-F238E27FC236}">
                <a16:creationId xmlns:a16="http://schemas.microsoft.com/office/drawing/2014/main" id="{7BC041B7-816E-41D9-A38E-FA4A3D93F165}"/>
              </a:ext>
            </a:extLst>
          </p:cNvPr>
          <p:cNvGraphicFramePr>
            <a:graphicFrameLocks noGrp="1"/>
          </p:cNvGraphicFramePr>
          <p:nvPr>
            <p:extLst>
              <p:ext uri="{D42A27DB-BD31-4B8C-83A1-F6EECF244321}">
                <p14:modId xmlns:p14="http://schemas.microsoft.com/office/powerpoint/2010/main" val="331232999"/>
              </p:ext>
            </p:extLst>
          </p:nvPr>
        </p:nvGraphicFramePr>
        <p:xfrm>
          <a:off x="540414" y="2395309"/>
          <a:ext cx="11111169" cy="3755216"/>
        </p:xfrm>
        <a:graphic>
          <a:graphicData uri="http://schemas.openxmlformats.org/drawingml/2006/table">
            <a:tbl>
              <a:tblPr>
                <a:tableStyleId>{5940675A-B579-460E-94D1-54222C63F5DA}</a:tableStyleId>
              </a:tblPr>
              <a:tblGrid>
                <a:gridCol w="3200751">
                  <a:extLst>
                    <a:ext uri="{9D8B030D-6E8A-4147-A177-3AD203B41FA5}">
                      <a16:colId xmlns:a16="http://schemas.microsoft.com/office/drawing/2014/main" val="832338148"/>
                    </a:ext>
                  </a:extLst>
                </a:gridCol>
                <a:gridCol w="3123616">
                  <a:extLst>
                    <a:ext uri="{9D8B030D-6E8A-4147-A177-3AD203B41FA5}">
                      <a16:colId xmlns:a16="http://schemas.microsoft.com/office/drawing/2014/main" val="2551845103"/>
                    </a:ext>
                  </a:extLst>
                </a:gridCol>
                <a:gridCol w="1041695">
                  <a:extLst>
                    <a:ext uri="{9D8B030D-6E8A-4147-A177-3AD203B41FA5}">
                      <a16:colId xmlns:a16="http://schemas.microsoft.com/office/drawing/2014/main" val="1114692847"/>
                    </a:ext>
                  </a:extLst>
                </a:gridCol>
                <a:gridCol w="312215">
                  <a:extLst>
                    <a:ext uri="{9D8B030D-6E8A-4147-A177-3AD203B41FA5}">
                      <a16:colId xmlns:a16="http://schemas.microsoft.com/office/drawing/2014/main" val="3287933859"/>
                    </a:ext>
                  </a:extLst>
                </a:gridCol>
                <a:gridCol w="312215">
                  <a:extLst>
                    <a:ext uri="{9D8B030D-6E8A-4147-A177-3AD203B41FA5}">
                      <a16:colId xmlns:a16="http://schemas.microsoft.com/office/drawing/2014/main" val="1459969882"/>
                    </a:ext>
                  </a:extLst>
                </a:gridCol>
                <a:gridCol w="312215">
                  <a:extLst>
                    <a:ext uri="{9D8B030D-6E8A-4147-A177-3AD203B41FA5}">
                      <a16:colId xmlns:a16="http://schemas.microsoft.com/office/drawing/2014/main" val="4190885943"/>
                    </a:ext>
                  </a:extLst>
                </a:gridCol>
                <a:gridCol w="520112">
                  <a:extLst>
                    <a:ext uri="{9D8B030D-6E8A-4147-A177-3AD203B41FA5}">
                      <a16:colId xmlns:a16="http://schemas.microsoft.com/office/drawing/2014/main" val="1807532336"/>
                    </a:ext>
                  </a:extLst>
                </a:gridCol>
                <a:gridCol w="520112">
                  <a:extLst>
                    <a:ext uri="{9D8B030D-6E8A-4147-A177-3AD203B41FA5}">
                      <a16:colId xmlns:a16="http://schemas.microsoft.com/office/drawing/2014/main" val="2583925301"/>
                    </a:ext>
                  </a:extLst>
                </a:gridCol>
                <a:gridCol w="208633">
                  <a:extLst>
                    <a:ext uri="{9D8B030D-6E8A-4147-A177-3AD203B41FA5}">
                      <a16:colId xmlns:a16="http://schemas.microsoft.com/office/drawing/2014/main" val="2137119851"/>
                    </a:ext>
                  </a:extLst>
                </a:gridCol>
                <a:gridCol w="208633">
                  <a:extLst>
                    <a:ext uri="{9D8B030D-6E8A-4147-A177-3AD203B41FA5}">
                      <a16:colId xmlns:a16="http://schemas.microsoft.com/office/drawing/2014/main" val="3544054161"/>
                    </a:ext>
                  </a:extLst>
                </a:gridCol>
                <a:gridCol w="208633">
                  <a:extLst>
                    <a:ext uri="{9D8B030D-6E8A-4147-A177-3AD203B41FA5}">
                      <a16:colId xmlns:a16="http://schemas.microsoft.com/office/drawing/2014/main" val="4164581143"/>
                    </a:ext>
                  </a:extLst>
                </a:gridCol>
                <a:gridCol w="208633">
                  <a:extLst>
                    <a:ext uri="{9D8B030D-6E8A-4147-A177-3AD203B41FA5}">
                      <a16:colId xmlns:a16="http://schemas.microsoft.com/office/drawing/2014/main" val="133884131"/>
                    </a:ext>
                  </a:extLst>
                </a:gridCol>
                <a:gridCol w="312215">
                  <a:extLst>
                    <a:ext uri="{9D8B030D-6E8A-4147-A177-3AD203B41FA5}">
                      <a16:colId xmlns:a16="http://schemas.microsoft.com/office/drawing/2014/main" val="4130203302"/>
                    </a:ext>
                  </a:extLst>
                </a:gridCol>
                <a:gridCol w="312215">
                  <a:extLst>
                    <a:ext uri="{9D8B030D-6E8A-4147-A177-3AD203B41FA5}">
                      <a16:colId xmlns:a16="http://schemas.microsoft.com/office/drawing/2014/main" val="2551223271"/>
                    </a:ext>
                  </a:extLst>
                </a:gridCol>
                <a:gridCol w="309276">
                  <a:extLst>
                    <a:ext uri="{9D8B030D-6E8A-4147-A177-3AD203B41FA5}">
                      <a16:colId xmlns:a16="http://schemas.microsoft.com/office/drawing/2014/main" val="2122223494"/>
                    </a:ext>
                  </a:extLst>
                </a:gridCol>
              </a:tblGrid>
              <a:tr h="230350">
                <a:tc rowSpan="2">
                  <a:txBody>
                    <a:bodyPr/>
                    <a:lstStyle/>
                    <a:p>
                      <a:pPr algn="ctr">
                        <a:lnSpc>
                          <a:spcPts val="1200"/>
                        </a:lnSpc>
                        <a:spcAft>
                          <a:spcPts val="0"/>
                        </a:spcAft>
                      </a:pPr>
                      <a:r>
                        <a:rPr lang="zh-CN" sz="1100" kern="100" dirty="0">
                          <a:effectLst/>
                        </a:rPr>
                        <a:t>专业名称</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100" kern="100">
                          <a:effectLst/>
                        </a:rPr>
                        <a:t>自主专业名称</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100" kern="100">
                          <a:effectLst/>
                        </a:rPr>
                        <a:t>专业代码</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100" kern="100">
                          <a:effectLst/>
                        </a:rPr>
                        <a:t>年制</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100" kern="100">
                          <a:effectLst/>
                        </a:rPr>
                        <a:t>毕业生数</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rowSpan="2">
                  <a:txBody>
                    <a:bodyPr/>
                    <a:lstStyle/>
                    <a:p>
                      <a:pPr algn="ctr">
                        <a:lnSpc>
                          <a:spcPts val="1200"/>
                        </a:lnSpc>
                        <a:spcAft>
                          <a:spcPts val="0"/>
                        </a:spcAft>
                      </a:pPr>
                      <a:r>
                        <a:rPr lang="zh-CN" sz="1100" kern="100" dirty="0">
                          <a:effectLst/>
                        </a:rPr>
                        <a:t>授予学位数</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gridSpan="2">
                  <a:txBody>
                    <a:bodyPr/>
                    <a:lstStyle/>
                    <a:p>
                      <a:pPr algn="ctr">
                        <a:lnSpc>
                          <a:spcPts val="1200"/>
                        </a:lnSpc>
                        <a:spcAft>
                          <a:spcPts val="0"/>
                        </a:spcAft>
                      </a:pPr>
                      <a:r>
                        <a:rPr lang="zh-CN" sz="1100" kern="100">
                          <a:effectLst/>
                        </a:rPr>
                        <a:t>招生数</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hMerge="1">
                  <a:txBody>
                    <a:bodyPr/>
                    <a:lstStyle/>
                    <a:p>
                      <a:endParaRPr lang="zh-CN" altLang="en-US"/>
                    </a:p>
                  </a:txBody>
                  <a:tcPr/>
                </a:tc>
                <a:tc gridSpan="6">
                  <a:txBody>
                    <a:bodyPr/>
                    <a:lstStyle/>
                    <a:p>
                      <a:pPr algn="ctr">
                        <a:lnSpc>
                          <a:spcPts val="1200"/>
                        </a:lnSpc>
                        <a:spcAft>
                          <a:spcPts val="0"/>
                        </a:spcAft>
                      </a:pPr>
                      <a:r>
                        <a:rPr lang="zh-CN" sz="1100" kern="100" dirty="0">
                          <a:effectLst/>
                        </a:rPr>
                        <a:t>在校生数</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lnSpc>
                          <a:spcPts val="1200"/>
                        </a:lnSpc>
                        <a:spcAft>
                          <a:spcPts val="0"/>
                        </a:spcAft>
                      </a:pPr>
                      <a:r>
                        <a:rPr lang="zh-CN" sz="1100" kern="100">
                          <a:effectLst/>
                        </a:rPr>
                        <a:t>预计毕业生数</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4177945829"/>
                  </a:ext>
                </a:extLst>
              </a:tr>
              <a:tr h="102700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1100" kern="100">
                          <a:effectLst/>
                        </a:rPr>
                        <a:t>计</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r>
                        <a:rPr lang="zh-CN" sz="1100" kern="100">
                          <a:effectLst/>
                        </a:rPr>
                        <a:t>其中：应届毕业生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100" kern="100">
                          <a:effectLst/>
                        </a:rPr>
                        <a:t>合计</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100" kern="100">
                          <a:effectLst/>
                        </a:rPr>
                        <a:t>一年级</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635" algn="ctr">
                        <a:lnSpc>
                          <a:spcPts val="1200"/>
                        </a:lnSpc>
                        <a:spcAft>
                          <a:spcPts val="0"/>
                        </a:spcAft>
                      </a:pPr>
                      <a:r>
                        <a:rPr lang="zh-CN" sz="1100" kern="100">
                          <a:effectLst/>
                        </a:rPr>
                        <a:t>二年级</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100" kern="100">
                          <a:effectLst/>
                        </a:rPr>
                        <a:t>三年级</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100" kern="100">
                          <a:effectLst/>
                        </a:rPr>
                        <a:t>四年级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100" kern="100" dirty="0">
                          <a:effectLst/>
                        </a:rPr>
                        <a:t>五年级及以上</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vMerge="1">
                  <a:txBody>
                    <a:bodyPr/>
                    <a:lstStyle/>
                    <a:p>
                      <a:endParaRPr lang="zh-CN" altLang="en-US"/>
                    </a:p>
                  </a:txBody>
                  <a:tcPr/>
                </a:tc>
                <a:extLst>
                  <a:ext uri="{0D108BD9-81ED-4DB2-BD59-A6C34878D82A}">
                    <a16:rowId xmlns:a16="http://schemas.microsoft.com/office/drawing/2014/main" val="1398711861"/>
                  </a:ext>
                </a:extLst>
              </a:tr>
              <a:tr h="210194">
                <a:tc>
                  <a:txBody>
                    <a:bodyPr/>
                    <a:lstStyle/>
                    <a:p>
                      <a:pPr algn="ctr">
                        <a:lnSpc>
                          <a:spcPts val="1200"/>
                        </a:lnSpc>
                        <a:spcAft>
                          <a:spcPts val="0"/>
                        </a:spcAft>
                      </a:pPr>
                      <a:r>
                        <a:rPr lang="zh-CN" sz="1100" kern="100">
                          <a:effectLst/>
                        </a:rPr>
                        <a:t>甲</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100" kern="100">
                          <a:effectLst/>
                        </a:rPr>
                        <a:t>乙</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100" kern="100">
                          <a:effectLst/>
                        </a:rPr>
                        <a:t>丙</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zh-CN" sz="1100" kern="100">
                          <a:effectLst/>
                        </a:rPr>
                        <a:t>丁</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1</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2</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3</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4</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5</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6</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7</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8</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9</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10</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11</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1753351512"/>
                  </a:ext>
                </a:extLst>
              </a:tr>
              <a:tr h="163405">
                <a:tc>
                  <a:txBody>
                    <a:bodyPr/>
                    <a:lstStyle/>
                    <a:p>
                      <a:pPr indent="97790" algn="just">
                        <a:lnSpc>
                          <a:spcPts val="1200"/>
                        </a:lnSpc>
                        <a:spcAft>
                          <a:spcPts val="0"/>
                        </a:spcAft>
                      </a:pPr>
                      <a:r>
                        <a:rPr lang="zh-CN" sz="1100" kern="100">
                          <a:effectLst/>
                        </a:rPr>
                        <a:t>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97790" algn="just">
                        <a:lnSpc>
                          <a:spcPts val="1200"/>
                        </a:lnSpc>
                        <a:spcAft>
                          <a:spcPts val="0"/>
                        </a:spcAft>
                      </a:pPr>
                      <a:r>
                        <a:rPr lang="zh-CN" sz="1100" kern="100">
                          <a:effectLst/>
                        </a:rPr>
                        <a:t>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43200</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161695175"/>
                  </a:ext>
                </a:extLst>
              </a:tr>
              <a:tr h="163405">
                <a:tc>
                  <a:txBody>
                    <a:bodyPr/>
                    <a:lstStyle/>
                    <a:p>
                      <a:pPr indent="224790" algn="just">
                        <a:lnSpc>
                          <a:spcPts val="1200"/>
                        </a:lnSpc>
                        <a:spcAft>
                          <a:spcPts val="0"/>
                        </a:spcAft>
                      </a:pPr>
                      <a:r>
                        <a:rPr lang="zh-CN" sz="1100" kern="100">
                          <a:effectLst/>
                        </a:rPr>
                        <a:t>其中</a:t>
                      </a:r>
                      <a:r>
                        <a:rPr lang="en-US" sz="1100" kern="100">
                          <a:effectLst/>
                        </a:rPr>
                        <a:t>:</a:t>
                      </a:r>
                      <a:r>
                        <a:rPr lang="zh-CN" sz="1100" kern="100">
                          <a:effectLst/>
                        </a:rPr>
                        <a:t>女</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224790" algn="just">
                        <a:lnSpc>
                          <a:spcPts val="1200"/>
                        </a:lnSpc>
                        <a:spcAft>
                          <a:spcPts val="0"/>
                        </a:spcAft>
                      </a:pPr>
                      <a:r>
                        <a:rPr lang="zh-CN" sz="1100" kern="100">
                          <a:effectLst/>
                        </a:rPr>
                        <a:t>其中</a:t>
                      </a:r>
                      <a:r>
                        <a:rPr lang="en-US" sz="1100" kern="100">
                          <a:effectLst/>
                        </a:rPr>
                        <a:t>:</a:t>
                      </a:r>
                      <a:r>
                        <a:rPr lang="zh-CN" sz="1100" kern="100">
                          <a:effectLst/>
                        </a:rPr>
                        <a:t>女</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432002</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346030130"/>
                  </a:ext>
                </a:extLst>
              </a:tr>
              <a:tr h="163405">
                <a:tc>
                  <a:txBody>
                    <a:bodyPr/>
                    <a:lstStyle/>
                    <a:p>
                      <a:pPr indent="344170" algn="just">
                        <a:lnSpc>
                          <a:spcPts val="1200"/>
                        </a:lnSpc>
                        <a:spcAft>
                          <a:spcPts val="0"/>
                        </a:spcAft>
                      </a:pPr>
                      <a:r>
                        <a:rPr lang="zh-CN" sz="1100" kern="100">
                          <a:effectLst/>
                        </a:rPr>
                        <a:t>学术学位博士研究生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344170" algn="just">
                        <a:lnSpc>
                          <a:spcPts val="1200"/>
                        </a:lnSpc>
                        <a:spcAft>
                          <a:spcPts val="0"/>
                        </a:spcAft>
                      </a:pPr>
                      <a:r>
                        <a:rPr lang="zh-CN" sz="1100" kern="100">
                          <a:effectLst/>
                        </a:rPr>
                        <a:t>学术学位博士研究生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43210</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669574689"/>
                  </a:ext>
                </a:extLst>
              </a:tr>
              <a:tr h="163405">
                <a:tc>
                  <a:txBody>
                    <a:bodyPr/>
                    <a:lstStyle/>
                    <a:p>
                      <a:pPr indent="449580" algn="just">
                        <a:lnSpc>
                          <a:spcPts val="1200"/>
                        </a:lnSpc>
                        <a:spcAft>
                          <a:spcPts val="0"/>
                        </a:spcAft>
                      </a:pPr>
                      <a:r>
                        <a:rPr lang="zh-CN" sz="1100" kern="100">
                          <a:effectLst/>
                        </a:rPr>
                        <a:t>其中：女</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443230" algn="just">
                        <a:lnSpc>
                          <a:spcPts val="1200"/>
                        </a:lnSpc>
                        <a:spcAft>
                          <a:spcPts val="0"/>
                        </a:spcAft>
                      </a:pPr>
                      <a:r>
                        <a:rPr lang="zh-CN" sz="1100" kern="100">
                          <a:effectLst/>
                        </a:rPr>
                        <a:t>其中：女</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432102</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3013277688"/>
                  </a:ext>
                </a:extLst>
              </a:tr>
              <a:tr h="163405">
                <a:tc>
                  <a:txBody>
                    <a:bodyPr/>
                    <a:lstStyle/>
                    <a:p>
                      <a:pPr indent="455930" algn="just">
                        <a:lnSpc>
                          <a:spcPts val="1200"/>
                        </a:lnSpc>
                        <a:spcAft>
                          <a:spcPts val="0"/>
                        </a:spcAft>
                      </a:pPr>
                      <a:r>
                        <a:rPr lang="zh-CN" sz="1100" kern="100" dirty="0">
                          <a:effectLst/>
                        </a:rPr>
                        <a:t>国家任务学术学位博士研究生</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455930" algn="just">
                        <a:lnSpc>
                          <a:spcPts val="1200"/>
                        </a:lnSpc>
                        <a:spcAft>
                          <a:spcPts val="0"/>
                        </a:spcAft>
                      </a:pPr>
                      <a:r>
                        <a:rPr lang="zh-CN" sz="1100" kern="100">
                          <a:effectLst/>
                        </a:rPr>
                        <a:t>国家任务学术学位博士研究生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l">
                        <a:lnSpc>
                          <a:spcPts val="1200"/>
                        </a:lnSpc>
                        <a:spcAft>
                          <a:spcPts val="0"/>
                        </a:spcAft>
                      </a:pPr>
                      <a:r>
                        <a:rPr lang="en-US" sz="1100" kern="100">
                          <a:effectLst/>
                        </a:rPr>
                        <a:t>43211</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2570227108"/>
                  </a:ext>
                </a:extLst>
              </a:tr>
              <a:tr h="163405">
                <a:tc>
                  <a:txBody>
                    <a:bodyPr/>
                    <a:lstStyle/>
                    <a:p>
                      <a:pPr indent="571500" algn="just">
                        <a:lnSpc>
                          <a:spcPts val="1200"/>
                        </a:lnSpc>
                        <a:spcAft>
                          <a:spcPts val="0"/>
                        </a:spcAft>
                      </a:pPr>
                      <a:r>
                        <a:rPr lang="zh-CN" sz="1100" kern="100" dirty="0">
                          <a:effectLst/>
                        </a:rPr>
                        <a:t>哲学</a:t>
                      </a:r>
                      <a:r>
                        <a:rPr lang="en-US" sz="1100" kern="0" dirty="0">
                          <a:effectLst/>
                        </a:rPr>
                        <a:t>……</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571500" algn="just">
                        <a:lnSpc>
                          <a:spcPts val="1200"/>
                        </a:lnSpc>
                        <a:spcAft>
                          <a:spcPts val="0"/>
                        </a:spcAft>
                      </a:pPr>
                      <a:r>
                        <a:rPr lang="zh-CN" sz="1100" kern="100">
                          <a:effectLst/>
                        </a:rPr>
                        <a:t>哲学</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43211010101</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5</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1327546050"/>
                  </a:ext>
                </a:extLst>
              </a:tr>
              <a:tr h="163405">
                <a:tc>
                  <a:txBody>
                    <a:bodyPr/>
                    <a:lstStyle/>
                    <a:p>
                      <a:pPr indent="342900" algn="just">
                        <a:lnSpc>
                          <a:spcPts val="1200"/>
                        </a:lnSpc>
                        <a:spcAft>
                          <a:spcPts val="0"/>
                        </a:spcAft>
                      </a:pPr>
                      <a:r>
                        <a:rPr lang="en-US" sz="1100" kern="100" dirty="0">
                          <a:effectLst/>
                        </a:rPr>
                        <a:t>  </a:t>
                      </a:r>
                      <a:r>
                        <a:rPr lang="zh-CN" sz="1100" kern="100" dirty="0">
                          <a:effectLst/>
                        </a:rPr>
                        <a:t>委托培养学术学位博士研究生</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342900" algn="just">
                        <a:lnSpc>
                          <a:spcPts val="1200"/>
                        </a:lnSpc>
                        <a:spcAft>
                          <a:spcPts val="0"/>
                        </a:spcAft>
                      </a:pPr>
                      <a:r>
                        <a:rPr lang="en-US" sz="1100" kern="100">
                          <a:effectLst/>
                        </a:rPr>
                        <a:t>  </a:t>
                      </a:r>
                      <a:r>
                        <a:rPr lang="zh-CN" sz="1100" kern="100">
                          <a:effectLst/>
                        </a:rPr>
                        <a:t>委托培养学术学位博士研究生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43212</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1041566730"/>
                  </a:ext>
                </a:extLst>
              </a:tr>
              <a:tr h="163405">
                <a:tc>
                  <a:txBody>
                    <a:bodyPr/>
                    <a:lstStyle/>
                    <a:p>
                      <a:pPr indent="571500" algn="just">
                        <a:lnSpc>
                          <a:spcPts val="1200"/>
                        </a:lnSpc>
                        <a:spcAft>
                          <a:spcPts val="0"/>
                        </a:spcAft>
                      </a:pPr>
                      <a:r>
                        <a:rPr lang="zh-CN" sz="1100" kern="100" dirty="0">
                          <a:effectLst/>
                        </a:rPr>
                        <a:t>哲学</a:t>
                      </a:r>
                      <a:r>
                        <a:rPr lang="en-US" sz="1100" kern="0" dirty="0">
                          <a:effectLst/>
                        </a:rPr>
                        <a:t>……</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571500" algn="just">
                        <a:lnSpc>
                          <a:spcPts val="1200"/>
                        </a:lnSpc>
                        <a:spcAft>
                          <a:spcPts val="0"/>
                        </a:spcAft>
                      </a:pPr>
                      <a:r>
                        <a:rPr lang="zh-CN" sz="1100" kern="100" dirty="0">
                          <a:effectLst/>
                        </a:rPr>
                        <a:t>哲学</a:t>
                      </a:r>
                      <a:r>
                        <a:rPr lang="en-US" sz="1100" kern="0" dirty="0">
                          <a:effectLst/>
                        </a:rPr>
                        <a:t>……</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dirty="0">
                          <a:effectLst/>
                        </a:rPr>
                        <a:t>43212010101</a:t>
                      </a:r>
                      <a:r>
                        <a:rPr lang="en-US" sz="1100" kern="0" dirty="0">
                          <a:effectLst/>
                        </a:rPr>
                        <a:t>……</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3</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1998628757"/>
                  </a:ext>
                </a:extLst>
              </a:tr>
              <a:tr h="163405">
                <a:tc>
                  <a:txBody>
                    <a:bodyPr/>
                    <a:lstStyle/>
                    <a:p>
                      <a:pPr algn="just">
                        <a:lnSpc>
                          <a:spcPts val="1200"/>
                        </a:lnSpc>
                        <a:spcAft>
                          <a:spcPts val="0"/>
                        </a:spcAft>
                      </a:pPr>
                      <a:r>
                        <a:rPr lang="en-US" sz="1100" kern="100" dirty="0">
                          <a:effectLst/>
                        </a:rPr>
                        <a:t>        </a:t>
                      </a:r>
                      <a:r>
                        <a:rPr lang="zh-CN" sz="1100" kern="100" dirty="0">
                          <a:effectLst/>
                        </a:rPr>
                        <a:t>自筹经费学术学位博士研究生</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dirty="0">
                          <a:effectLst/>
                        </a:rPr>
                        <a:t>        </a:t>
                      </a:r>
                      <a:r>
                        <a:rPr lang="zh-CN" sz="1100" kern="100" dirty="0">
                          <a:effectLst/>
                        </a:rPr>
                        <a:t>自筹经费学术学位博士研究生</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43213</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889275010"/>
                  </a:ext>
                </a:extLst>
              </a:tr>
              <a:tr h="163405">
                <a:tc>
                  <a:txBody>
                    <a:bodyPr/>
                    <a:lstStyle/>
                    <a:p>
                      <a:pPr indent="571500" algn="just">
                        <a:lnSpc>
                          <a:spcPts val="1200"/>
                        </a:lnSpc>
                        <a:spcAft>
                          <a:spcPts val="0"/>
                        </a:spcAft>
                      </a:pPr>
                      <a:r>
                        <a:rPr lang="zh-CN" sz="1100" kern="100">
                          <a:effectLst/>
                        </a:rPr>
                        <a:t>哲学</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571500" algn="just">
                        <a:lnSpc>
                          <a:spcPts val="1200"/>
                        </a:lnSpc>
                        <a:spcAft>
                          <a:spcPts val="0"/>
                        </a:spcAft>
                      </a:pPr>
                      <a:r>
                        <a:rPr lang="zh-CN" sz="1100" kern="100">
                          <a:effectLst/>
                        </a:rPr>
                        <a:t>哲学</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43213010101</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3</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1550140594"/>
                  </a:ext>
                </a:extLst>
              </a:tr>
              <a:tr h="163405">
                <a:tc>
                  <a:txBody>
                    <a:bodyPr/>
                    <a:lstStyle/>
                    <a:p>
                      <a:pPr indent="457200" algn="just">
                        <a:lnSpc>
                          <a:spcPts val="1200"/>
                        </a:lnSpc>
                        <a:spcAft>
                          <a:spcPts val="0"/>
                        </a:spcAft>
                      </a:pPr>
                      <a:r>
                        <a:rPr lang="zh-CN" sz="1100" kern="100">
                          <a:effectLst/>
                        </a:rPr>
                        <a:t>全日制学术学位非定向博士研究生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457200" algn="just">
                        <a:lnSpc>
                          <a:spcPts val="1200"/>
                        </a:lnSpc>
                        <a:spcAft>
                          <a:spcPts val="0"/>
                        </a:spcAft>
                      </a:pPr>
                      <a:r>
                        <a:rPr lang="zh-CN" sz="1100" kern="100">
                          <a:effectLst/>
                        </a:rPr>
                        <a:t>全日制学术学位非定向博士研究生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43214</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3146048815"/>
                  </a:ext>
                </a:extLst>
              </a:tr>
              <a:tr h="163405">
                <a:tc>
                  <a:txBody>
                    <a:bodyPr/>
                    <a:lstStyle/>
                    <a:p>
                      <a:pPr indent="571500" algn="just">
                        <a:lnSpc>
                          <a:spcPts val="1200"/>
                        </a:lnSpc>
                        <a:spcAft>
                          <a:spcPts val="0"/>
                        </a:spcAft>
                      </a:pPr>
                      <a:r>
                        <a:rPr lang="zh-CN" sz="1100" kern="100">
                          <a:effectLst/>
                        </a:rPr>
                        <a:t>哲学</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571500" algn="just">
                        <a:lnSpc>
                          <a:spcPts val="1200"/>
                        </a:lnSpc>
                        <a:spcAft>
                          <a:spcPts val="0"/>
                        </a:spcAft>
                      </a:pPr>
                      <a:r>
                        <a:rPr lang="zh-CN" sz="1100" kern="100">
                          <a:effectLst/>
                        </a:rPr>
                        <a:t>哲学</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43211010101</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5</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2424445748"/>
                  </a:ext>
                </a:extLst>
              </a:tr>
              <a:tr h="163405">
                <a:tc>
                  <a:txBody>
                    <a:bodyPr/>
                    <a:lstStyle/>
                    <a:p>
                      <a:pPr indent="457200" algn="just">
                        <a:lnSpc>
                          <a:spcPts val="1200"/>
                        </a:lnSpc>
                        <a:spcAft>
                          <a:spcPts val="0"/>
                        </a:spcAft>
                      </a:pPr>
                      <a:r>
                        <a:rPr lang="zh-CN" sz="1100" kern="100">
                          <a:effectLst/>
                        </a:rPr>
                        <a:t>全日制学术学位定向博士研究生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457200" algn="just">
                        <a:lnSpc>
                          <a:spcPts val="1200"/>
                        </a:lnSpc>
                        <a:spcAft>
                          <a:spcPts val="0"/>
                        </a:spcAft>
                      </a:pPr>
                      <a:r>
                        <a:rPr lang="zh-CN" sz="1100" kern="100">
                          <a:effectLst/>
                        </a:rPr>
                        <a:t>全日制学术学位定向博士研究生</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43215</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2845524152"/>
                  </a:ext>
                </a:extLst>
              </a:tr>
              <a:tr h="163405">
                <a:tc>
                  <a:txBody>
                    <a:bodyPr/>
                    <a:lstStyle/>
                    <a:p>
                      <a:pPr indent="571500" algn="just">
                        <a:lnSpc>
                          <a:spcPts val="1200"/>
                        </a:lnSpc>
                        <a:spcAft>
                          <a:spcPts val="0"/>
                        </a:spcAft>
                      </a:pPr>
                      <a:r>
                        <a:rPr lang="zh-CN" sz="1100" kern="100">
                          <a:effectLst/>
                        </a:rPr>
                        <a:t>哲学</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indent="571500" algn="just">
                        <a:lnSpc>
                          <a:spcPts val="1200"/>
                        </a:lnSpc>
                        <a:spcAft>
                          <a:spcPts val="0"/>
                        </a:spcAft>
                      </a:pPr>
                      <a:r>
                        <a:rPr lang="zh-CN" sz="1100" kern="100">
                          <a:effectLst/>
                        </a:rPr>
                        <a:t>哲学</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just">
                        <a:lnSpc>
                          <a:spcPts val="1200"/>
                        </a:lnSpc>
                        <a:spcAft>
                          <a:spcPts val="0"/>
                        </a:spcAft>
                      </a:pPr>
                      <a:r>
                        <a:rPr lang="en-US" sz="1100" kern="100">
                          <a:effectLst/>
                        </a:rPr>
                        <a:t>43211010101</a:t>
                      </a:r>
                      <a:r>
                        <a:rPr lang="en-US" sz="1100" kern="0">
                          <a:effectLst/>
                        </a:rPr>
                        <a:t>……</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3</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a:effectLst/>
                        </a:rPr>
                        <a:t> </a:t>
                      </a:r>
                      <a:endParaRPr lang="zh-CN" sz="1100" kern="10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tc>
                  <a:txBody>
                    <a:bodyPr/>
                    <a:lstStyle/>
                    <a:p>
                      <a:pPr algn="ctr">
                        <a:lnSpc>
                          <a:spcPts val="1200"/>
                        </a:lnSpc>
                        <a:spcAft>
                          <a:spcPts val="0"/>
                        </a:spcAft>
                      </a:pPr>
                      <a:r>
                        <a:rPr lang="en-US" sz="1100" kern="100" dirty="0">
                          <a:effectLst/>
                        </a:rPr>
                        <a:t> </a:t>
                      </a:r>
                      <a:endParaRPr lang="zh-CN" sz="1100" kern="100" dirty="0">
                        <a:effectLst/>
                        <a:latin typeface="Times New Roman" panose="02020603050405020304" pitchFamily="18" charset="0"/>
                        <a:ea typeface="宋体" panose="02010600030101010101" pitchFamily="2" charset="-122"/>
                      </a:endParaRPr>
                    </a:p>
                  </a:txBody>
                  <a:tcPr marL="19050" marR="19050" marT="0" marB="0" anchor="ctr"/>
                </a:tc>
                <a:extLst>
                  <a:ext uri="{0D108BD9-81ED-4DB2-BD59-A6C34878D82A}">
                    <a16:rowId xmlns:a16="http://schemas.microsoft.com/office/drawing/2014/main" val="2055836112"/>
                  </a:ext>
                </a:extLst>
              </a:tr>
            </a:tbl>
          </a:graphicData>
        </a:graphic>
      </p:graphicFrame>
      <p:graphicFrame>
        <p:nvGraphicFramePr>
          <p:cNvPr id="9" name="表格 8">
            <a:extLst>
              <a:ext uri="{FF2B5EF4-FFF2-40B4-BE49-F238E27FC236}">
                <a16:creationId xmlns:a16="http://schemas.microsoft.com/office/drawing/2014/main" id="{CEC440E6-A75A-490E-B7AB-8DCC828C300B}"/>
              </a:ext>
            </a:extLst>
          </p:cNvPr>
          <p:cNvGraphicFramePr>
            <a:graphicFrameLocks noGrp="1"/>
          </p:cNvGraphicFramePr>
          <p:nvPr>
            <p:extLst>
              <p:ext uri="{D42A27DB-BD31-4B8C-83A1-F6EECF244321}">
                <p14:modId xmlns:p14="http://schemas.microsoft.com/office/powerpoint/2010/main" val="1447888184"/>
              </p:ext>
            </p:extLst>
          </p:nvPr>
        </p:nvGraphicFramePr>
        <p:xfrm>
          <a:off x="550863" y="4511961"/>
          <a:ext cx="10781580" cy="980430"/>
        </p:xfrm>
        <a:graphic>
          <a:graphicData uri="http://schemas.openxmlformats.org/drawingml/2006/table">
            <a:tbl>
              <a:tblPr>
                <a:tableStyleId>{5940675A-B579-460E-94D1-54222C63F5DA}</a:tableStyleId>
              </a:tblPr>
              <a:tblGrid>
                <a:gridCol w="3194731">
                  <a:extLst>
                    <a:ext uri="{9D8B030D-6E8A-4147-A177-3AD203B41FA5}">
                      <a16:colId xmlns:a16="http://schemas.microsoft.com/office/drawing/2014/main" val="1151827569"/>
                    </a:ext>
                  </a:extLst>
                </a:gridCol>
                <a:gridCol w="3117741">
                  <a:extLst>
                    <a:ext uri="{9D8B030D-6E8A-4147-A177-3AD203B41FA5}">
                      <a16:colId xmlns:a16="http://schemas.microsoft.com/office/drawing/2014/main" val="4129037645"/>
                    </a:ext>
                  </a:extLst>
                </a:gridCol>
                <a:gridCol w="1039736">
                  <a:extLst>
                    <a:ext uri="{9D8B030D-6E8A-4147-A177-3AD203B41FA5}">
                      <a16:colId xmlns:a16="http://schemas.microsoft.com/office/drawing/2014/main" val="2174648005"/>
                    </a:ext>
                  </a:extLst>
                </a:gridCol>
                <a:gridCol w="311628">
                  <a:extLst>
                    <a:ext uri="{9D8B030D-6E8A-4147-A177-3AD203B41FA5}">
                      <a16:colId xmlns:a16="http://schemas.microsoft.com/office/drawing/2014/main" val="929215853"/>
                    </a:ext>
                  </a:extLst>
                </a:gridCol>
                <a:gridCol w="311628">
                  <a:extLst>
                    <a:ext uri="{9D8B030D-6E8A-4147-A177-3AD203B41FA5}">
                      <a16:colId xmlns:a16="http://schemas.microsoft.com/office/drawing/2014/main" val="1184328167"/>
                    </a:ext>
                  </a:extLst>
                </a:gridCol>
                <a:gridCol w="311628">
                  <a:extLst>
                    <a:ext uri="{9D8B030D-6E8A-4147-A177-3AD203B41FA5}">
                      <a16:colId xmlns:a16="http://schemas.microsoft.com/office/drawing/2014/main" val="2914206070"/>
                    </a:ext>
                  </a:extLst>
                </a:gridCol>
                <a:gridCol w="519134">
                  <a:extLst>
                    <a:ext uri="{9D8B030D-6E8A-4147-A177-3AD203B41FA5}">
                      <a16:colId xmlns:a16="http://schemas.microsoft.com/office/drawing/2014/main" val="3883170446"/>
                    </a:ext>
                  </a:extLst>
                </a:gridCol>
                <a:gridCol w="519134">
                  <a:extLst>
                    <a:ext uri="{9D8B030D-6E8A-4147-A177-3AD203B41FA5}">
                      <a16:colId xmlns:a16="http://schemas.microsoft.com/office/drawing/2014/main" val="3571659137"/>
                    </a:ext>
                  </a:extLst>
                </a:gridCol>
                <a:gridCol w="208241">
                  <a:extLst>
                    <a:ext uri="{9D8B030D-6E8A-4147-A177-3AD203B41FA5}">
                      <a16:colId xmlns:a16="http://schemas.microsoft.com/office/drawing/2014/main" val="1138795990"/>
                    </a:ext>
                  </a:extLst>
                </a:gridCol>
                <a:gridCol w="208241">
                  <a:extLst>
                    <a:ext uri="{9D8B030D-6E8A-4147-A177-3AD203B41FA5}">
                      <a16:colId xmlns:a16="http://schemas.microsoft.com/office/drawing/2014/main" val="2160626139"/>
                    </a:ext>
                  </a:extLst>
                </a:gridCol>
                <a:gridCol w="208241">
                  <a:extLst>
                    <a:ext uri="{9D8B030D-6E8A-4147-A177-3AD203B41FA5}">
                      <a16:colId xmlns:a16="http://schemas.microsoft.com/office/drawing/2014/main" val="1172612900"/>
                    </a:ext>
                  </a:extLst>
                </a:gridCol>
                <a:gridCol w="208241">
                  <a:extLst>
                    <a:ext uri="{9D8B030D-6E8A-4147-A177-3AD203B41FA5}">
                      <a16:colId xmlns:a16="http://schemas.microsoft.com/office/drawing/2014/main" val="3548413923"/>
                    </a:ext>
                  </a:extLst>
                </a:gridCol>
                <a:gridCol w="311628">
                  <a:extLst>
                    <a:ext uri="{9D8B030D-6E8A-4147-A177-3AD203B41FA5}">
                      <a16:colId xmlns:a16="http://schemas.microsoft.com/office/drawing/2014/main" val="470598210"/>
                    </a:ext>
                  </a:extLst>
                </a:gridCol>
                <a:gridCol w="311628">
                  <a:extLst>
                    <a:ext uri="{9D8B030D-6E8A-4147-A177-3AD203B41FA5}">
                      <a16:colId xmlns:a16="http://schemas.microsoft.com/office/drawing/2014/main" val="1253560392"/>
                    </a:ext>
                  </a:extLst>
                </a:gridCol>
              </a:tblGrid>
              <a:tr h="163405">
                <a:tc>
                  <a:txBody>
                    <a:bodyPr/>
                    <a:lstStyle/>
                    <a:p>
                      <a:pPr indent="455930"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455930" algn="just">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l">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3559418985"/>
                  </a:ext>
                </a:extLst>
              </a:tr>
              <a:tr h="163405">
                <a:tc>
                  <a:txBody>
                    <a:bodyPr/>
                    <a:lstStyle/>
                    <a:p>
                      <a:pPr indent="571500"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571500" algn="just">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1722036775"/>
                  </a:ext>
                </a:extLst>
              </a:tr>
              <a:tr h="163405">
                <a:tc>
                  <a:txBody>
                    <a:bodyPr/>
                    <a:lstStyle/>
                    <a:p>
                      <a:pPr indent="342900"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342900" algn="just">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dirty="0">
                          <a:solidFill>
                            <a:schemeClr val="bg1"/>
                          </a:solidFill>
                          <a:effectLst/>
                        </a:rPr>
                        <a:t> </a:t>
                      </a: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dirty="0">
                          <a:solidFill>
                            <a:schemeClr val="bg1"/>
                          </a:solidFill>
                          <a:effectLst/>
                        </a:rPr>
                        <a:t> </a:t>
                      </a: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dirty="0">
                          <a:solidFill>
                            <a:schemeClr val="bg1"/>
                          </a:solidFill>
                          <a:effectLst/>
                        </a:rPr>
                        <a:t> </a:t>
                      </a: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176322472"/>
                  </a:ext>
                </a:extLst>
              </a:tr>
              <a:tr h="163405">
                <a:tc>
                  <a:txBody>
                    <a:bodyPr/>
                    <a:lstStyle/>
                    <a:p>
                      <a:pPr indent="571500"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571500"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dirty="0">
                          <a:solidFill>
                            <a:schemeClr val="bg1"/>
                          </a:solidFill>
                          <a:effectLst/>
                        </a:rPr>
                        <a:t> </a:t>
                      </a: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dirty="0">
                          <a:solidFill>
                            <a:schemeClr val="bg1"/>
                          </a:solidFill>
                          <a:effectLst/>
                        </a:rPr>
                        <a:t> </a:t>
                      </a: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2253835274"/>
                  </a:ext>
                </a:extLst>
              </a:tr>
              <a:tr h="163405">
                <a:tc>
                  <a:txBody>
                    <a:bodyPr/>
                    <a:lstStyle/>
                    <a:p>
                      <a:pPr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dirty="0">
                          <a:solidFill>
                            <a:schemeClr val="bg1"/>
                          </a:solidFill>
                          <a:effectLst/>
                        </a:rPr>
                        <a:t> </a:t>
                      </a: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879145338"/>
                  </a:ext>
                </a:extLst>
              </a:tr>
              <a:tr h="163405">
                <a:tc>
                  <a:txBody>
                    <a:bodyPr/>
                    <a:lstStyle/>
                    <a:p>
                      <a:pPr indent="571500" algn="just">
                        <a:lnSpc>
                          <a:spcPts val="1200"/>
                        </a:lnSpc>
                        <a:spcAft>
                          <a:spcPts val="0"/>
                        </a:spcAft>
                      </a:pP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indent="571500"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just">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ct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a:solidFill>
                            <a:schemeClr val="bg1"/>
                          </a:solidFill>
                          <a:effectLst/>
                        </a:rPr>
                        <a:t> </a:t>
                      </a:r>
                      <a:endParaRPr lang="zh-CN" sz="1100" kern="10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tc>
                  <a:txBody>
                    <a:bodyPr/>
                    <a:lstStyle/>
                    <a:p>
                      <a:pPr algn="r">
                        <a:lnSpc>
                          <a:spcPts val="1200"/>
                        </a:lnSpc>
                        <a:spcAft>
                          <a:spcPts val="0"/>
                        </a:spcAft>
                      </a:pPr>
                      <a:r>
                        <a:rPr lang="en-US" sz="1100" kern="100" dirty="0">
                          <a:solidFill>
                            <a:schemeClr val="bg1"/>
                          </a:solidFill>
                          <a:effectLst/>
                        </a:rPr>
                        <a:t> </a:t>
                      </a:r>
                      <a:endParaRPr lang="zh-CN" sz="1100" kern="100" dirty="0">
                        <a:solidFill>
                          <a:schemeClr val="bg1"/>
                        </a:solidFill>
                        <a:effectLst/>
                        <a:latin typeface="Times New Roman" panose="02020603050405020304" pitchFamily="18" charset="0"/>
                        <a:ea typeface="宋体" panose="02010600030101010101" pitchFamily="2" charset="-122"/>
                      </a:endParaRPr>
                    </a:p>
                  </a:txBody>
                  <a:tcPr marL="19050" marR="19050" marT="0" marB="0" anchor="ctr">
                    <a:solidFill>
                      <a:srgbClr val="4472C4"/>
                    </a:solidFill>
                  </a:tcPr>
                </a:tc>
                <a:extLst>
                  <a:ext uri="{0D108BD9-81ED-4DB2-BD59-A6C34878D82A}">
                    <a16:rowId xmlns:a16="http://schemas.microsoft.com/office/drawing/2014/main" val="2043898240"/>
                  </a:ext>
                </a:extLst>
              </a:tr>
            </a:tbl>
          </a:graphicData>
        </a:graphic>
      </p:graphicFrame>
    </p:spTree>
    <p:extLst>
      <p:ext uri="{BB962C8B-B14F-4D97-AF65-F5344CB8AC3E}">
        <p14:creationId xmlns:p14="http://schemas.microsoft.com/office/powerpoint/2010/main" val="23260569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29962" y="3149870"/>
            <a:ext cx="11090276" cy="2031325"/>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1</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3</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en-US" dirty="0">
                <a:solidFill>
                  <a:srgbClr val="4472C4"/>
                </a:solidFill>
                <a:latin typeface="微软雅黑" panose="020B0503020204020204" pitchFamily="34" charset="-122"/>
                <a:ea typeface="微软雅黑" panose="020B0503020204020204" pitchFamily="34" charset="-122"/>
              </a:rPr>
              <a:t>基表：高基</a:t>
            </a:r>
            <a:r>
              <a:rPr lang="en-US" altLang="zh-CN" dirty="0">
                <a:solidFill>
                  <a:srgbClr val="4472C4"/>
                </a:solidFill>
                <a:latin typeface="微软雅黑" panose="020B0503020204020204" pitchFamily="34" charset="-122"/>
                <a:ea typeface="微软雅黑" panose="020B0503020204020204" pitchFamily="34" charset="-122"/>
              </a:rPr>
              <a:t>361</a:t>
            </a:r>
            <a:r>
              <a:rPr lang="zh-CN" altLang="en-US" dirty="0">
                <a:solidFill>
                  <a:srgbClr val="4472C4"/>
                </a:solidFill>
                <a:latin typeface="微软雅黑" panose="020B0503020204020204" pitchFamily="34" charset="-122"/>
                <a:ea typeface="微软雅黑" panose="020B0503020204020204" pitchFamily="34" charset="-122"/>
              </a:rPr>
              <a:t>其他学生情况</a:t>
            </a:r>
            <a:endParaRPr lang="en-US" altLang="zh-CN" dirty="0">
              <a:solidFill>
                <a:srgbClr val="4472C4"/>
              </a:solidFill>
              <a:latin typeface="微软雅黑" panose="020B0503020204020204" pitchFamily="34" charset="-122"/>
              <a:ea typeface="微软雅黑" panose="020B0503020204020204" pitchFamily="34" charset="-122"/>
            </a:endParaRPr>
          </a:p>
          <a:p>
            <a:pPr lvl="1"/>
            <a:r>
              <a:rPr lang="zh-CN" altLang="en-US" dirty="0">
                <a:solidFill>
                  <a:schemeClr val="bg1"/>
                </a:solidFill>
                <a:latin typeface="微软雅黑" panose="020B0503020204020204" pitchFamily="34" charset="-122"/>
                <a:ea typeface="微软雅黑" panose="020B0503020204020204" pitchFamily="34" charset="-122"/>
              </a:rPr>
              <a:t>综表：</a:t>
            </a:r>
            <a:r>
              <a:rPr lang="zh-CN" altLang="en-US" dirty="0">
                <a:solidFill>
                  <a:srgbClr val="4472C4"/>
                </a:solidFill>
                <a:latin typeface="微软雅黑" panose="020B0503020204020204" pitchFamily="34" charset="-122"/>
                <a:ea typeface="微软雅黑" panose="020B0503020204020204" pitchFamily="34" charset="-122"/>
              </a:rPr>
              <a:t>高综</a:t>
            </a:r>
            <a:r>
              <a:rPr lang="en-US" altLang="zh-CN" dirty="0">
                <a:solidFill>
                  <a:srgbClr val="4472C4"/>
                </a:solidFill>
                <a:latin typeface="微软雅黑" panose="020B0503020204020204" pitchFamily="34" charset="-122"/>
                <a:ea typeface="微软雅黑" panose="020B0503020204020204" pitchFamily="34" charset="-122"/>
              </a:rPr>
              <a:t>3611</a:t>
            </a:r>
            <a:r>
              <a:rPr lang="zh-CN" altLang="en-US" dirty="0">
                <a:solidFill>
                  <a:srgbClr val="4472C4"/>
                </a:solidFill>
                <a:latin typeface="微软雅黑" panose="020B0503020204020204" pitchFamily="34" charset="-122"/>
                <a:ea typeface="微软雅黑" panose="020B0503020204020204" pitchFamily="34" charset="-122"/>
              </a:rPr>
              <a:t>其他学生情况（总计）</a:t>
            </a:r>
            <a:endParaRPr lang="en-US" altLang="zh-CN" dirty="0">
              <a:solidFill>
                <a:srgbClr val="4472C4"/>
              </a:solidFill>
              <a:latin typeface="微软雅黑" panose="020B0503020204020204" pitchFamily="34" charset="-122"/>
              <a:ea typeface="微软雅黑" panose="020B0503020204020204" pitchFamily="34" charset="-122"/>
            </a:endParaRPr>
          </a:p>
          <a:p>
            <a:pPr lvl="1"/>
            <a:endParaRPr lang="en-US" altLang="zh-CN" dirty="0">
              <a:solidFill>
                <a:srgbClr val="4472C4"/>
              </a:solidFill>
              <a:latin typeface="微软雅黑" panose="020B0503020204020204" pitchFamily="34" charset="-122"/>
              <a:ea typeface="微软雅黑" panose="020B0503020204020204" pitchFamily="34" charset="-122"/>
            </a:endParaRPr>
          </a:p>
          <a:p>
            <a:pPr lvl="1"/>
            <a:r>
              <a:rPr lang="zh-CN" altLang="en-US" dirty="0">
                <a:solidFill>
                  <a:schemeClr val="accent2"/>
                </a:solidFill>
                <a:latin typeface="微软雅黑" panose="020B0503020204020204" pitchFamily="34" charset="-122"/>
                <a:ea typeface="微软雅黑" panose="020B0503020204020204" pitchFamily="34" charset="-122"/>
              </a:rPr>
              <a:t>综表：高综</a:t>
            </a:r>
            <a:r>
              <a:rPr lang="en-US" altLang="zh-CN" dirty="0">
                <a:solidFill>
                  <a:schemeClr val="accent2"/>
                </a:solidFill>
                <a:latin typeface="微软雅黑" panose="020B0503020204020204" pitchFamily="34" charset="-122"/>
                <a:ea typeface="微软雅黑" panose="020B0503020204020204" pitchFamily="34" charset="-122"/>
              </a:rPr>
              <a:t>3612</a:t>
            </a:r>
            <a:r>
              <a:rPr lang="zh-CN" altLang="en-US" dirty="0">
                <a:solidFill>
                  <a:schemeClr val="accent2"/>
                </a:solidFill>
                <a:latin typeface="微软雅黑" panose="020B0503020204020204" pitchFamily="34" charset="-122"/>
                <a:ea typeface="微软雅黑" panose="020B0503020204020204" pitchFamily="34" charset="-122"/>
              </a:rPr>
              <a:t>其他学生情况（普通高校）</a:t>
            </a:r>
            <a:endParaRPr lang="en-US" altLang="zh-CN" dirty="0">
              <a:solidFill>
                <a:schemeClr val="accent2"/>
              </a:solidFill>
              <a:latin typeface="微软雅黑" panose="020B0503020204020204" pitchFamily="34" charset="-122"/>
              <a:ea typeface="微软雅黑" panose="020B0503020204020204" pitchFamily="34" charset="-122"/>
            </a:endParaRPr>
          </a:p>
          <a:p>
            <a:pPr lvl="1"/>
            <a:r>
              <a:rPr lang="zh-CN" altLang="en-US" dirty="0">
                <a:solidFill>
                  <a:schemeClr val="bg1"/>
                </a:solidFill>
                <a:latin typeface="微软雅黑" panose="020B0503020204020204" pitchFamily="34" charset="-122"/>
                <a:ea typeface="微软雅黑" panose="020B0503020204020204" pitchFamily="34" charset="-122"/>
              </a:rPr>
              <a:t>综表：</a:t>
            </a:r>
            <a:r>
              <a:rPr lang="zh-CN" altLang="en-US" dirty="0">
                <a:solidFill>
                  <a:schemeClr val="accent2"/>
                </a:solidFill>
                <a:latin typeface="微软雅黑" panose="020B0503020204020204" pitchFamily="34" charset="-122"/>
                <a:ea typeface="微软雅黑" panose="020B0503020204020204" pitchFamily="34" charset="-122"/>
              </a:rPr>
              <a:t>高综</a:t>
            </a:r>
            <a:r>
              <a:rPr lang="en-US" altLang="zh-CN" dirty="0">
                <a:solidFill>
                  <a:schemeClr val="accent2"/>
                </a:solidFill>
                <a:latin typeface="微软雅黑" panose="020B0503020204020204" pitchFamily="34" charset="-122"/>
                <a:ea typeface="微软雅黑" panose="020B0503020204020204" pitchFamily="34" charset="-122"/>
              </a:rPr>
              <a:t>3613</a:t>
            </a:r>
            <a:r>
              <a:rPr lang="zh-CN" altLang="en-US" dirty="0">
                <a:solidFill>
                  <a:schemeClr val="accent2"/>
                </a:solidFill>
                <a:latin typeface="微软雅黑" panose="020B0503020204020204" pitchFamily="34" charset="-122"/>
                <a:ea typeface="微软雅黑" panose="020B0503020204020204" pitchFamily="34" charset="-122"/>
              </a:rPr>
              <a:t>其他学生情况（成人高校）</a:t>
            </a:r>
            <a:endParaRPr lang="en-US" altLang="zh-CN" dirty="0">
              <a:solidFill>
                <a:schemeClr val="accent2"/>
              </a:solidFill>
              <a:latin typeface="微软雅黑" panose="020B0503020204020204" pitchFamily="34" charset="-122"/>
              <a:ea typeface="微软雅黑" panose="020B0503020204020204" pitchFamily="34" charset="-122"/>
            </a:endParaRPr>
          </a:p>
          <a:p>
            <a:pPr lvl="1"/>
            <a:r>
              <a:rPr lang="zh-CN" altLang="en-US" dirty="0">
                <a:solidFill>
                  <a:schemeClr val="bg1"/>
                </a:solidFill>
                <a:latin typeface="微软雅黑" panose="020B0503020204020204" pitchFamily="34" charset="-122"/>
                <a:ea typeface="微软雅黑" panose="020B0503020204020204" pitchFamily="34" charset="-122"/>
              </a:rPr>
              <a:t>综表：</a:t>
            </a:r>
            <a:r>
              <a:rPr lang="zh-CN" altLang="en-US" dirty="0">
                <a:solidFill>
                  <a:schemeClr val="accent2"/>
                </a:solidFill>
                <a:latin typeface="微软雅黑" panose="020B0503020204020204" pitchFamily="34" charset="-122"/>
                <a:ea typeface="微软雅黑" panose="020B0503020204020204" pitchFamily="34" charset="-122"/>
              </a:rPr>
              <a:t>高综</a:t>
            </a:r>
            <a:r>
              <a:rPr lang="en-US" altLang="zh-CN" dirty="0">
                <a:solidFill>
                  <a:schemeClr val="accent2"/>
                </a:solidFill>
                <a:latin typeface="微软雅黑" panose="020B0503020204020204" pitchFamily="34" charset="-122"/>
                <a:ea typeface="微软雅黑" panose="020B0503020204020204" pitchFamily="34" charset="-122"/>
              </a:rPr>
              <a:t>3614</a:t>
            </a:r>
            <a:r>
              <a:rPr lang="zh-CN" altLang="en-US" dirty="0">
                <a:solidFill>
                  <a:schemeClr val="accent2"/>
                </a:solidFill>
                <a:latin typeface="微软雅黑" panose="020B0503020204020204" pitchFamily="34" charset="-122"/>
                <a:ea typeface="微软雅黑" panose="020B0503020204020204" pitchFamily="34" charset="-122"/>
              </a:rPr>
              <a:t>其他学生情况（科研机构）</a:t>
            </a:r>
            <a:r>
              <a:rPr lang="en-US" altLang="zh-CN" dirty="0">
                <a:solidFill>
                  <a:srgbClr val="0F6D9E"/>
                </a:solidFill>
                <a:latin typeface="微软雅黑" panose="020B0503020204020204" pitchFamily="34" charset="-122"/>
                <a:ea typeface="微软雅黑" panose="020B0503020204020204" pitchFamily="34" charset="-122"/>
              </a:rPr>
              <a:t>	 	</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2. </a:t>
            </a:r>
            <a:r>
              <a:rPr lang="zh-CN" altLang="en-US" dirty="0">
                <a:latin typeface="黑体" panose="02010609060101010101" pitchFamily="49" charset="-122"/>
                <a:ea typeface="黑体" panose="02010609060101010101" pitchFamily="49" charset="-122"/>
                <a:sym typeface="Century Gothic" panose="020B0502020202020204" pitchFamily="34" charset="0"/>
              </a:rPr>
              <a:t>其他学生情况表中取消“研究生课程进修班”指标</a:t>
            </a:r>
          </a:p>
        </p:txBody>
      </p:sp>
      <p:sp>
        <p:nvSpPr>
          <p:cNvPr id="16" name="文本框 15">
            <a:extLst>
              <a:ext uri="{FF2B5EF4-FFF2-40B4-BE49-F238E27FC236}">
                <a16:creationId xmlns:a16="http://schemas.microsoft.com/office/drawing/2014/main" id="{A6C68DC2-454B-4C5C-B649-00E511DC560D}"/>
              </a:ext>
            </a:extLst>
          </p:cNvPr>
          <p:cNvSpPr txBox="1"/>
          <p:nvPr/>
        </p:nvSpPr>
        <p:spPr>
          <a:xfrm>
            <a:off x="550863" y="1637345"/>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国务院学位委员会教育部 国家发展改革委关于进一步加强在职人员攻读硕士专业学位和授予同等学力人员硕士、博士学位管理工作的意见（学位</a:t>
            </a:r>
            <a:r>
              <a:rPr lang="en-US" altLang="zh-CN" dirty="0">
                <a:latin typeface="微软雅黑" panose="020B0503020204020204" pitchFamily="34" charset="-122"/>
                <a:ea typeface="微软雅黑" panose="020B0503020204020204" pitchFamily="34" charset="-122"/>
              </a:rPr>
              <a:t>[2013 ] 36</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0362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51405" y="1624798"/>
            <a:ext cx="11090276" cy="646331"/>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solidFill>
                  <a:srgbClr val="FF0000"/>
                </a:solidFill>
                <a:latin typeface="微软雅黑" panose="020B0503020204020204" pitchFamily="34" charset="-122"/>
                <a:ea typeface="微软雅黑" panose="020B0503020204020204" pitchFamily="34" charset="-122"/>
              </a:rPr>
              <a:t>高基</a:t>
            </a:r>
            <a:r>
              <a:rPr lang="en-US" altLang="zh-CN" dirty="0">
                <a:solidFill>
                  <a:srgbClr val="FF0000"/>
                </a:solidFill>
                <a:latin typeface="微软雅黑" panose="020B0503020204020204" pitchFamily="34" charset="-122"/>
                <a:ea typeface="微软雅黑" panose="020B0503020204020204" pitchFamily="34" charset="-122"/>
              </a:rPr>
              <a:t>361</a:t>
            </a:r>
            <a:r>
              <a:rPr lang="zh-CN" altLang="en-US" dirty="0">
                <a:solidFill>
                  <a:srgbClr val="FF0000"/>
                </a:solidFill>
                <a:latin typeface="微软雅黑" panose="020B0503020204020204" pitchFamily="34" charset="-122"/>
                <a:ea typeface="微软雅黑" panose="020B0503020204020204" pitchFamily="34" charset="-122"/>
              </a:rPr>
              <a:t>其他学生情况表</a:t>
            </a:r>
            <a:r>
              <a:rPr lang="zh-CN" altLang="en-US" dirty="0">
                <a:latin typeface="微软雅黑" panose="020B0503020204020204" pitchFamily="34" charset="-122"/>
                <a:ea typeface="微软雅黑" panose="020B0503020204020204" pitchFamily="34" charset="-122"/>
              </a:rPr>
              <a:t>中“研究室课程进修班”指标项不再填写。综表根据基表体例进行修改。</a:t>
            </a:r>
            <a:r>
              <a:rPr lang="en-US" altLang="zh-CN" dirty="0">
                <a:solidFill>
                  <a:srgbClr val="0F6D9E"/>
                </a:solidFill>
                <a:latin typeface="微软雅黑" panose="020B0503020204020204" pitchFamily="34" charset="-122"/>
                <a:ea typeface="微软雅黑" panose="020B0503020204020204" pitchFamily="34" charset="-122"/>
              </a:rPr>
              <a:t>	</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2. </a:t>
            </a:r>
            <a:r>
              <a:rPr lang="zh-CN" altLang="en-US" dirty="0">
                <a:latin typeface="黑体" panose="02010609060101010101" pitchFamily="49" charset="-122"/>
                <a:ea typeface="黑体" panose="02010609060101010101" pitchFamily="49" charset="-122"/>
                <a:sym typeface="Century Gothic" panose="020B0502020202020204" pitchFamily="34" charset="0"/>
              </a:rPr>
              <a:t>其他学生情况表中取消“研究生课程进修班”指标</a:t>
            </a:r>
          </a:p>
        </p:txBody>
      </p:sp>
      <p:graphicFrame>
        <p:nvGraphicFramePr>
          <p:cNvPr id="5" name="表格 4">
            <a:extLst>
              <a:ext uri="{FF2B5EF4-FFF2-40B4-BE49-F238E27FC236}">
                <a16:creationId xmlns:a16="http://schemas.microsoft.com/office/drawing/2014/main" id="{61C38A1F-2089-414A-8BC7-808E15917887}"/>
              </a:ext>
            </a:extLst>
          </p:cNvPr>
          <p:cNvGraphicFramePr>
            <a:graphicFrameLocks noGrp="1"/>
          </p:cNvGraphicFramePr>
          <p:nvPr>
            <p:extLst>
              <p:ext uri="{D42A27DB-BD31-4B8C-83A1-F6EECF244321}">
                <p14:modId xmlns:p14="http://schemas.microsoft.com/office/powerpoint/2010/main" val="4257972955"/>
              </p:ext>
            </p:extLst>
          </p:nvPr>
        </p:nvGraphicFramePr>
        <p:xfrm>
          <a:off x="550863" y="2631848"/>
          <a:ext cx="11090276" cy="3254600"/>
        </p:xfrm>
        <a:graphic>
          <a:graphicData uri="http://schemas.openxmlformats.org/drawingml/2006/table">
            <a:tbl>
              <a:tblPr>
                <a:tableStyleId>{5940675A-B579-460E-94D1-54222C63F5DA}</a:tableStyleId>
              </a:tblPr>
              <a:tblGrid>
                <a:gridCol w="1168877">
                  <a:extLst>
                    <a:ext uri="{9D8B030D-6E8A-4147-A177-3AD203B41FA5}">
                      <a16:colId xmlns:a16="http://schemas.microsoft.com/office/drawing/2014/main" val="1932746904"/>
                    </a:ext>
                  </a:extLst>
                </a:gridCol>
                <a:gridCol w="1168877">
                  <a:extLst>
                    <a:ext uri="{9D8B030D-6E8A-4147-A177-3AD203B41FA5}">
                      <a16:colId xmlns:a16="http://schemas.microsoft.com/office/drawing/2014/main" val="1359803930"/>
                    </a:ext>
                  </a:extLst>
                </a:gridCol>
                <a:gridCol w="680073">
                  <a:extLst>
                    <a:ext uri="{9D8B030D-6E8A-4147-A177-3AD203B41FA5}">
                      <a16:colId xmlns:a16="http://schemas.microsoft.com/office/drawing/2014/main" val="994435822"/>
                    </a:ext>
                  </a:extLst>
                </a:gridCol>
                <a:gridCol w="680073">
                  <a:extLst>
                    <a:ext uri="{9D8B030D-6E8A-4147-A177-3AD203B41FA5}">
                      <a16:colId xmlns:a16="http://schemas.microsoft.com/office/drawing/2014/main" val="530749541"/>
                    </a:ext>
                  </a:extLst>
                </a:gridCol>
                <a:gridCol w="485375">
                  <a:extLst>
                    <a:ext uri="{9D8B030D-6E8A-4147-A177-3AD203B41FA5}">
                      <a16:colId xmlns:a16="http://schemas.microsoft.com/office/drawing/2014/main" val="1675807537"/>
                    </a:ext>
                  </a:extLst>
                </a:gridCol>
                <a:gridCol w="486061">
                  <a:extLst>
                    <a:ext uri="{9D8B030D-6E8A-4147-A177-3AD203B41FA5}">
                      <a16:colId xmlns:a16="http://schemas.microsoft.com/office/drawing/2014/main" val="2214857137"/>
                    </a:ext>
                  </a:extLst>
                </a:gridCol>
                <a:gridCol w="489489">
                  <a:extLst>
                    <a:ext uri="{9D8B030D-6E8A-4147-A177-3AD203B41FA5}">
                      <a16:colId xmlns:a16="http://schemas.microsoft.com/office/drawing/2014/main" val="1603724830"/>
                    </a:ext>
                  </a:extLst>
                </a:gridCol>
                <a:gridCol w="489489">
                  <a:extLst>
                    <a:ext uri="{9D8B030D-6E8A-4147-A177-3AD203B41FA5}">
                      <a16:colId xmlns:a16="http://schemas.microsoft.com/office/drawing/2014/main" val="1946114760"/>
                    </a:ext>
                  </a:extLst>
                </a:gridCol>
                <a:gridCol w="579297">
                  <a:extLst>
                    <a:ext uri="{9D8B030D-6E8A-4147-A177-3AD203B41FA5}">
                      <a16:colId xmlns:a16="http://schemas.microsoft.com/office/drawing/2014/main" val="977343581"/>
                    </a:ext>
                  </a:extLst>
                </a:gridCol>
                <a:gridCol w="579297">
                  <a:extLst>
                    <a:ext uri="{9D8B030D-6E8A-4147-A177-3AD203B41FA5}">
                      <a16:colId xmlns:a16="http://schemas.microsoft.com/office/drawing/2014/main" val="3303321869"/>
                    </a:ext>
                  </a:extLst>
                </a:gridCol>
                <a:gridCol w="486061">
                  <a:extLst>
                    <a:ext uri="{9D8B030D-6E8A-4147-A177-3AD203B41FA5}">
                      <a16:colId xmlns:a16="http://schemas.microsoft.com/office/drawing/2014/main" val="406215327"/>
                    </a:ext>
                  </a:extLst>
                </a:gridCol>
                <a:gridCol w="486061">
                  <a:extLst>
                    <a:ext uri="{9D8B030D-6E8A-4147-A177-3AD203B41FA5}">
                      <a16:colId xmlns:a16="http://schemas.microsoft.com/office/drawing/2014/main" val="850924679"/>
                    </a:ext>
                  </a:extLst>
                </a:gridCol>
                <a:gridCol w="486061">
                  <a:extLst>
                    <a:ext uri="{9D8B030D-6E8A-4147-A177-3AD203B41FA5}">
                      <a16:colId xmlns:a16="http://schemas.microsoft.com/office/drawing/2014/main" val="3383650372"/>
                    </a:ext>
                  </a:extLst>
                </a:gridCol>
                <a:gridCol w="486061">
                  <a:extLst>
                    <a:ext uri="{9D8B030D-6E8A-4147-A177-3AD203B41FA5}">
                      <a16:colId xmlns:a16="http://schemas.microsoft.com/office/drawing/2014/main" val="1066448867"/>
                    </a:ext>
                  </a:extLst>
                </a:gridCol>
                <a:gridCol w="486061">
                  <a:extLst>
                    <a:ext uri="{9D8B030D-6E8A-4147-A177-3AD203B41FA5}">
                      <a16:colId xmlns:a16="http://schemas.microsoft.com/office/drawing/2014/main" val="3177620270"/>
                    </a:ext>
                  </a:extLst>
                </a:gridCol>
                <a:gridCol w="486061">
                  <a:extLst>
                    <a:ext uri="{9D8B030D-6E8A-4147-A177-3AD203B41FA5}">
                      <a16:colId xmlns:a16="http://schemas.microsoft.com/office/drawing/2014/main" val="627283520"/>
                    </a:ext>
                  </a:extLst>
                </a:gridCol>
                <a:gridCol w="683501">
                  <a:extLst>
                    <a:ext uri="{9D8B030D-6E8A-4147-A177-3AD203B41FA5}">
                      <a16:colId xmlns:a16="http://schemas.microsoft.com/office/drawing/2014/main" val="3913522855"/>
                    </a:ext>
                  </a:extLst>
                </a:gridCol>
                <a:gridCol w="683501">
                  <a:extLst>
                    <a:ext uri="{9D8B030D-6E8A-4147-A177-3AD203B41FA5}">
                      <a16:colId xmlns:a16="http://schemas.microsoft.com/office/drawing/2014/main" val="234638598"/>
                    </a:ext>
                  </a:extLst>
                </a:gridCol>
              </a:tblGrid>
              <a:tr h="304073">
                <a:tc rowSpan="3" gridSpan="2">
                  <a:txBody>
                    <a:bodyPr/>
                    <a:lstStyle/>
                    <a:p>
                      <a:pPr algn="just">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3" hMerge="1">
                  <a:txBody>
                    <a:bodyPr/>
                    <a:lstStyle/>
                    <a:p>
                      <a:endParaRPr lang="zh-CN" altLang="en-US"/>
                    </a:p>
                  </a:txBody>
                  <a:tcPr/>
                </a:tc>
                <a:tc rowSpan="3">
                  <a:txBody>
                    <a:bodyPr/>
                    <a:lstStyle/>
                    <a:p>
                      <a:pPr algn="ctr">
                        <a:spcAft>
                          <a:spcPts val="0"/>
                        </a:spcAft>
                        <a:tabLst>
                          <a:tab pos="685800" algn="l"/>
                          <a:tab pos="1239520" algn="l"/>
                          <a:tab pos="1744980" algn="l"/>
                          <a:tab pos="2250440" algn="l"/>
                          <a:tab pos="2717800" algn="l"/>
                          <a:tab pos="3185160" algn="l"/>
                        </a:tabLst>
                      </a:pPr>
                      <a:r>
                        <a:rPr lang="zh-CN" sz="1200" kern="100">
                          <a:effectLst/>
                        </a:rPr>
                        <a:t>编号</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3">
                  <a:txBody>
                    <a:bodyPr/>
                    <a:lstStyle/>
                    <a:p>
                      <a:pPr algn="ctr">
                        <a:spcAft>
                          <a:spcPts val="0"/>
                        </a:spcAft>
                        <a:tabLst>
                          <a:tab pos="685800" algn="l"/>
                          <a:tab pos="1744980" algn="l"/>
                          <a:tab pos="2250440" algn="l"/>
                          <a:tab pos="2717800" algn="l"/>
                          <a:tab pos="3185160" algn="l"/>
                        </a:tabLst>
                      </a:pPr>
                      <a:r>
                        <a:rPr lang="zh-CN" sz="1200" kern="100">
                          <a:effectLst/>
                        </a:rPr>
                        <a:t>集中培训</a:t>
                      </a:r>
                    </a:p>
                    <a:p>
                      <a:pPr algn="ctr">
                        <a:spcAft>
                          <a:spcPts val="0"/>
                        </a:spcAft>
                        <a:tabLst>
                          <a:tab pos="685800" algn="l"/>
                          <a:tab pos="1744980" algn="l"/>
                          <a:tab pos="2250440" algn="l"/>
                          <a:tab pos="2717800" algn="l"/>
                          <a:tab pos="3185160" algn="l"/>
                        </a:tabLst>
                      </a:pPr>
                      <a:r>
                        <a:rPr lang="zh-CN" sz="1200" kern="100">
                          <a:effectLst/>
                        </a:rPr>
                        <a:t>（班数）</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4">
                  <a:txBody>
                    <a:bodyPr/>
                    <a:lstStyle/>
                    <a:p>
                      <a:pPr algn="ctr">
                        <a:spcAft>
                          <a:spcPts val="0"/>
                        </a:spcAft>
                        <a:tabLst>
                          <a:tab pos="685800" algn="l"/>
                          <a:tab pos="1239520" algn="l"/>
                          <a:tab pos="1744980" algn="l"/>
                          <a:tab pos="2250440" algn="l"/>
                          <a:tab pos="2717800" algn="l"/>
                          <a:tab pos="3185160" algn="l"/>
                        </a:tabLst>
                      </a:pPr>
                      <a:r>
                        <a:rPr lang="zh-CN" sz="1200" kern="100">
                          <a:effectLst/>
                        </a:rPr>
                        <a:t>培训时间（学时）</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8">
                  <a:txBody>
                    <a:bodyPr/>
                    <a:lstStyle/>
                    <a:p>
                      <a:pPr algn="ctr">
                        <a:spcAft>
                          <a:spcPts val="0"/>
                        </a:spcAft>
                        <a:tabLst>
                          <a:tab pos="685800" algn="l"/>
                          <a:tab pos="1239520" algn="l"/>
                          <a:tab pos="1744980" algn="l"/>
                          <a:tab pos="2250440" algn="l"/>
                          <a:tab pos="2717800" algn="l"/>
                          <a:tab pos="3185160" algn="l"/>
                        </a:tabLst>
                      </a:pPr>
                      <a:r>
                        <a:rPr lang="zh-CN" sz="1200" kern="100">
                          <a:effectLst/>
                        </a:rPr>
                        <a:t>结业生数</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spcAft>
                          <a:spcPts val="0"/>
                        </a:spcAft>
                        <a:tabLst>
                          <a:tab pos="685800" algn="l"/>
                          <a:tab pos="1239520" algn="l"/>
                          <a:tab pos="1744980" algn="l"/>
                          <a:tab pos="2250440" algn="l"/>
                          <a:tab pos="2717800" algn="l"/>
                          <a:tab pos="3185160" algn="l"/>
                        </a:tabLst>
                      </a:pPr>
                      <a:r>
                        <a:rPr lang="zh-CN" sz="1200" kern="100">
                          <a:effectLst/>
                        </a:rPr>
                        <a:t>注册学生数</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val="1783220737"/>
                  </a:ext>
                </a:extLst>
              </a:tr>
              <a:tr h="319277">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a:spcAft>
                          <a:spcPts val="0"/>
                        </a:spcAft>
                        <a:tabLst>
                          <a:tab pos="685800" algn="l"/>
                          <a:tab pos="1744980" algn="l"/>
                          <a:tab pos="2250440" algn="l"/>
                          <a:tab pos="2717800" algn="l"/>
                          <a:tab pos="3185160" algn="l"/>
                        </a:tabLst>
                      </a:pPr>
                      <a:r>
                        <a:rPr lang="zh-CN" sz="1200" kern="100">
                          <a:effectLst/>
                        </a:rPr>
                        <a:t>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tabLst>
                          <a:tab pos="685800" algn="l"/>
                          <a:tab pos="1239520" algn="l"/>
                          <a:tab pos="1744980" algn="l"/>
                          <a:tab pos="2250440" algn="l"/>
                          <a:tab pos="2717800" algn="l"/>
                          <a:tab pos="3185160" algn="l"/>
                        </a:tabLst>
                      </a:pPr>
                      <a:r>
                        <a:rPr lang="zh-CN" sz="1200" kern="100">
                          <a:effectLst/>
                        </a:rPr>
                        <a:t>集中培训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tabLst>
                          <a:tab pos="685800" algn="l"/>
                          <a:tab pos="1239520" algn="l"/>
                          <a:tab pos="1744980" algn="l"/>
                          <a:tab pos="2250440" algn="l"/>
                          <a:tab pos="2717800" algn="l"/>
                          <a:tab pos="3185160" algn="l"/>
                        </a:tabLst>
                      </a:pPr>
                      <a:r>
                        <a:rPr lang="zh-CN" sz="1200" kern="100">
                          <a:effectLst/>
                        </a:rPr>
                        <a:t>远程培训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tabLst>
                          <a:tab pos="685800" algn="l"/>
                          <a:tab pos="1239520" algn="l"/>
                          <a:tab pos="1744980" algn="l"/>
                          <a:tab pos="2250440" algn="l"/>
                          <a:tab pos="2717800" algn="l"/>
                          <a:tab pos="3185160" algn="l"/>
                        </a:tabLst>
                      </a:pPr>
                      <a:r>
                        <a:rPr lang="zh-CN" sz="1200" kern="100">
                          <a:effectLst/>
                        </a:rPr>
                        <a:t>跟岗实践</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4">
                  <a:txBody>
                    <a:bodyPr/>
                    <a:lstStyle/>
                    <a:p>
                      <a:pPr algn="ctr">
                        <a:spcAft>
                          <a:spcPts val="0"/>
                        </a:spcAft>
                        <a:tabLst>
                          <a:tab pos="685800" algn="l"/>
                          <a:tab pos="1239520" algn="l"/>
                          <a:tab pos="1744980" algn="l"/>
                          <a:tab pos="2250440" algn="l"/>
                          <a:tab pos="2717800" algn="l"/>
                          <a:tab pos="3185160" algn="l"/>
                        </a:tabLst>
                      </a:pPr>
                      <a:r>
                        <a:rPr lang="zh-CN" sz="1200" kern="100">
                          <a:effectLst/>
                        </a:rPr>
                        <a:t>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a:spcAft>
                          <a:spcPts val="0"/>
                        </a:spcAft>
                        <a:tabLst>
                          <a:tab pos="685800" algn="l"/>
                          <a:tab pos="1239520" algn="l"/>
                          <a:tab pos="1744980" algn="l"/>
                          <a:tab pos="2250440" algn="l"/>
                          <a:tab pos="2717800" algn="l"/>
                          <a:tab pos="3185160" algn="l"/>
                        </a:tabLst>
                      </a:pPr>
                      <a:r>
                        <a:rPr lang="zh-CN" sz="1200" kern="100">
                          <a:effectLst/>
                        </a:rPr>
                        <a:t>其中：女</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Aft>
                          <a:spcPts val="0"/>
                        </a:spcAft>
                        <a:tabLst>
                          <a:tab pos="685800" algn="l"/>
                          <a:tab pos="1239520" algn="l"/>
                          <a:tab pos="1744980" algn="l"/>
                          <a:tab pos="2250440" algn="l"/>
                          <a:tab pos="2717800" algn="l"/>
                          <a:tab pos="3185160" algn="l"/>
                        </a:tabLst>
                      </a:pPr>
                      <a:r>
                        <a:rPr lang="zh-CN" sz="1200" kern="100">
                          <a:effectLst/>
                        </a:rPr>
                        <a:t>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tabLst>
                          <a:tab pos="685800" algn="l"/>
                          <a:tab pos="1239520" algn="l"/>
                          <a:tab pos="1744980" algn="l"/>
                          <a:tab pos="2250440" algn="l"/>
                          <a:tab pos="2717800" algn="l"/>
                          <a:tab pos="3185160" algn="l"/>
                        </a:tabLst>
                      </a:pPr>
                      <a:r>
                        <a:rPr lang="zh-CN" sz="1200" kern="100">
                          <a:effectLst/>
                        </a:rPr>
                        <a:t>其中：女</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47691416"/>
                  </a:ext>
                </a:extLst>
              </a:tr>
              <a:tr h="648690">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集中培训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744980" algn="l"/>
                          <a:tab pos="2250440" algn="l"/>
                          <a:tab pos="2717800" algn="l"/>
                          <a:tab pos="3185160" algn="l"/>
                        </a:tabLst>
                      </a:pPr>
                      <a:r>
                        <a:rPr lang="zh-CN" sz="1200" kern="100">
                          <a:effectLst/>
                        </a:rPr>
                        <a:t>远程培训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跟岗实践</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计</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集中培训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744980" algn="l"/>
                          <a:tab pos="2250440" algn="l"/>
                          <a:tab pos="2717800" algn="l"/>
                          <a:tab pos="3185160" algn="l"/>
                        </a:tabLst>
                      </a:pPr>
                      <a:r>
                        <a:rPr lang="zh-CN" sz="1200" kern="100">
                          <a:effectLst/>
                        </a:rPr>
                        <a:t>远程培训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dirty="0">
                          <a:effectLst/>
                        </a:rPr>
                        <a:t>跟岗实践</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91352022"/>
                  </a:ext>
                </a:extLst>
              </a:tr>
              <a:tr h="231096">
                <a:tc gridSpan="2">
                  <a:txBody>
                    <a:bodyPr/>
                    <a:lstStyle/>
                    <a:p>
                      <a:pPr algn="ctr">
                        <a:lnSpc>
                          <a:spcPts val="1200"/>
                        </a:lnSpc>
                        <a:spcAft>
                          <a:spcPts val="0"/>
                        </a:spcAft>
                      </a:pPr>
                      <a:r>
                        <a:rPr lang="zh-CN" sz="1200" kern="100">
                          <a:effectLst/>
                        </a:rPr>
                        <a:t>甲</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lnSpc>
                          <a:spcPts val="1200"/>
                        </a:lnSpc>
                        <a:spcAft>
                          <a:spcPts val="0"/>
                        </a:spcAft>
                      </a:pPr>
                      <a:r>
                        <a:rPr lang="zh-CN" sz="1200" kern="100">
                          <a:effectLst/>
                        </a:rPr>
                        <a:t>乙</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3</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6</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7</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8</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9</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10</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13</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15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66523902"/>
                  </a:ext>
                </a:extLst>
              </a:tr>
              <a:tr h="218933">
                <a:tc gridSpan="2">
                  <a:txBody>
                    <a:bodyPr/>
                    <a:lstStyle/>
                    <a:p>
                      <a:pPr algn="just">
                        <a:spcAft>
                          <a:spcPts val="0"/>
                        </a:spcAft>
                        <a:tabLst>
                          <a:tab pos="685800" algn="l"/>
                          <a:tab pos="1239520" algn="l"/>
                          <a:tab pos="1744980" algn="l"/>
                          <a:tab pos="2250440" algn="l"/>
                          <a:tab pos="2717800" algn="l"/>
                          <a:tab pos="3185160" algn="l"/>
                        </a:tabLst>
                      </a:pPr>
                      <a:r>
                        <a:rPr lang="zh-CN" sz="1200" kern="100">
                          <a:effectLst/>
                        </a:rPr>
                        <a:t>自考助学班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01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77190855"/>
                  </a:ext>
                </a:extLst>
              </a:tr>
              <a:tr h="218933">
                <a:tc gridSpan="2">
                  <a:txBody>
                    <a:bodyPr/>
                    <a:lstStyle/>
                    <a:p>
                      <a:pPr algn="just">
                        <a:spcAft>
                          <a:spcPts val="0"/>
                        </a:spcAft>
                        <a:tabLst>
                          <a:tab pos="685800" algn="l"/>
                          <a:tab pos="1239520" algn="l"/>
                          <a:tab pos="1744980" algn="l"/>
                          <a:tab pos="2250440" algn="l"/>
                          <a:tab pos="2717800" algn="l"/>
                          <a:tab pos="3185160" algn="l"/>
                        </a:tabLst>
                      </a:pPr>
                      <a:r>
                        <a:rPr lang="zh-CN" sz="1200" kern="100">
                          <a:effectLst/>
                        </a:rPr>
                        <a:t>普通预科生</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02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57880868"/>
                  </a:ext>
                </a:extLst>
              </a:tr>
              <a:tr h="218933">
                <a:tc gridSpan="2">
                  <a:txBody>
                    <a:bodyPr/>
                    <a:lstStyle/>
                    <a:p>
                      <a:pPr algn="just">
                        <a:spcAft>
                          <a:spcPts val="0"/>
                        </a:spcAft>
                        <a:tabLst>
                          <a:tab pos="685800" algn="l"/>
                          <a:tab pos="1239520" algn="l"/>
                          <a:tab pos="1744980" algn="l"/>
                          <a:tab pos="2250440" algn="l"/>
                          <a:tab pos="2717800" algn="l"/>
                          <a:tab pos="3185160" algn="l"/>
                        </a:tabLst>
                      </a:pPr>
                      <a:r>
                        <a:rPr lang="zh-CN" sz="1200" kern="100" dirty="0">
                          <a:effectLst/>
                        </a:rPr>
                        <a:t>研究生课程进修班</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hMerge="1">
                  <a:txBody>
                    <a:bodyPr/>
                    <a:lstStyle/>
                    <a:p>
                      <a:endParaRPr lang="zh-CN" altLang="en-US"/>
                    </a:p>
                  </a:txBody>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03</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981891783"/>
                  </a:ext>
                </a:extLst>
              </a:tr>
              <a:tr h="218933">
                <a:tc gridSpan="2">
                  <a:txBody>
                    <a:bodyPr/>
                    <a:lstStyle/>
                    <a:p>
                      <a:pPr algn="just">
                        <a:spcAft>
                          <a:spcPts val="0"/>
                        </a:spcAft>
                        <a:tabLst>
                          <a:tab pos="685800" algn="l"/>
                          <a:tab pos="1239520" algn="l"/>
                          <a:tab pos="1744980" algn="l"/>
                          <a:tab pos="2250440" algn="l"/>
                          <a:tab pos="2717800" algn="l"/>
                          <a:tab pos="3185160" algn="l"/>
                        </a:tabLst>
                      </a:pPr>
                      <a:r>
                        <a:rPr lang="zh-CN" sz="1200" kern="100">
                          <a:effectLst/>
                        </a:rPr>
                        <a:t>进修及培训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04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5411830"/>
                  </a:ext>
                </a:extLst>
              </a:tr>
              <a:tr h="218933">
                <a:tc rowSpan="3">
                  <a:txBody>
                    <a:bodyPr/>
                    <a:lstStyle/>
                    <a:p>
                      <a:pPr algn="ctr">
                        <a:spcAft>
                          <a:spcPts val="0"/>
                        </a:spcAft>
                        <a:tabLst>
                          <a:tab pos="685800" algn="l"/>
                          <a:tab pos="1239520" algn="l"/>
                          <a:tab pos="1744980" algn="l"/>
                          <a:tab pos="2250440" algn="l"/>
                          <a:tab pos="2717800" algn="l"/>
                          <a:tab pos="3185160" algn="l"/>
                        </a:tabLst>
                      </a:pPr>
                      <a:r>
                        <a:rPr lang="zh-CN" sz="1200" kern="100" dirty="0">
                          <a:effectLst/>
                        </a:rPr>
                        <a:t>其中</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tabLst>
                          <a:tab pos="685800" algn="l"/>
                          <a:tab pos="1239520" algn="l"/>
                          <a:tab pos="1744980" algn="l"/>
                          <a:tab pos="2250440" algn="l"/>
                          <a:tab pos="2717800" algn="l"/>
                          <a:tab pos="3185160" algn="l"/>
                        </a:tabLst>
                      </a:pPr>
                      <a:r>
                        <a:rPr lang="zh-CN" sz="1200" kern="100">
                          <a:effectLst/>
                        </a:rPr>
                        <a:t>资格证书培训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05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82230716"/>
                  </a:ext>
                </a:extLst>
              </a:tr>
              <a:tr h="218933">
                <a:tc vMerge="1">
                  <a:txBody>
                    <a:bodyPr/>
                    <a:lstStyle/>
                    <a:p>
                      <a:endParaRPr lang="zh-CN" altLang="en-US"/>
                    </a:p>
                  </a:txBody>
                  <a:tcPr/>
                </a:tc>
                <a:tc>
                  <a:txBody>
                    <a:bodyPr/>
                    <a:lstStyle/>
                    <a:p>
                      <a:pPr algn="just">
                        <a:spcAft>
                          <a:spcPts val="0"/>
                        </a:spcAft>
                        <a:tabLst>
                          <a:tab pos="685800" algn="l"/>
                          <a:tab pos="1239520" algn="l"/>
                          <a:tab pos="1744980" algn="l"/>
                          <a:tab pos="2250440" algn="l"/>
                          <a:tab pos="2717800" algn="l"/>
                          <a:tab pos="3185160" algn="l"/>
                        </a:tabLst>
                      </a:pPr>
                      <a:r>
                        <a:rPr lang="zh-CN" sz="1200" kern="100">
                          <a:effectLst/>
                        </a:rPr>
                        <a:t>岗位证书培训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06</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71543149"/>
                  </a:ext>
                </a:extLst>
              </a:tr>
              <a:tr h="218933">
                <a:tc vMerge="1">
                  <a:txBody>
                    <a:bodyPr/>
                    <a:lstStyle/>
                    <a:p>
                      <a:endParaRPr lang="zh-CN" altLang="en-US"/>
                    </a:p>
                  </a:txBody>
                  <a:tcPr/>
                </a:tc>
                <a:tc>
                  <a:txBody>
                    <a:bodyPr/>
                    <a:lstStyle/>
                    <a:p>
                      <a:pPr algn="just">
                        <a:spcAft>
                          <a:spcPts val="0"/>
                        </a:spcAft>
                        <a:tabLst>
                          <a:tab pos="685800" algn="l"/>
                          <a:tab pos="1239520" algn="l"/>
                          <a:tab pos="1744980" algn="l"/>
                          <a:tab pos="2250440" algn="l"/>
                          <a:tab pos="2717800" algn="l"/>
                          <a:tab pos="3185160" algn="l"/>
                        </a:tabLst>
                      </a:pPr>
                      <a:r>
                        <a:rPr lang="zh-CN" sz="1200" kern="100">
                          <a:effectLst/>
                        </a:rPr>
                        <a:t>一年以上</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07</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95023653"/>
                  </a:ext>
                </a:extLst>
              </a:tr>
              <a:tr h="218933">
                <a:tc gridSpan="2">
                  <a:txBody>
                    <a:bodyPr/>
                    <a:lstStyle/>
                    <a:p>
                      <a:pPr algn="just">
                        <a:spcAft>
                          <a:spcPts val="0"/>
                        </a:spcAft>
                        <a:tabLst>
                          <a:tab pos="685800" algn="l"/>
                          <a:tab pos="1239520" algn="l"/>
                          <a:tab pos="1744980" algn="l"/>
                          <a:tab pos="2250440" algn="l"/>
                          <a:tab pos="2717800" algn="l"/>
                          <a:tab pos="3185160" algn="l"/>
                        </a:tabLst>
                      </a:pPr>
                      <a:r>
                        <a:rPr lang="zh-CN" sz="1200" kern="100">
                          <a:effectLst/>
                        </a:rPr>
                        <a:t>党政管理培训</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08</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29534375"/>
                  </a:ext>
                </a:extLst>
              </a:tr>
            </a:tbl>
          </a:graphicData>
        </a:graphic>
      </p:graphicFrame>
      <p:sp>
        <p:nvSpPr>
          <p:cNvPr id="6" name="Rectangle 1">
            <a:extLst>
              <a:ext uri="{FF2B5EF4-FFF2-40B4-BE49-F238E27FC236}">
                <a16:creationId xmlns:a16="http://schemas.microsoft.com/office/drawing/2014/main" id="{B6677481-D334-46D8-B61C-EEB6BAAAE396}"/>
              </a:ext>
            </a:extLst>
          </p:cNvPr>
          <p:cNvSpPr>
            <a:spLocks noChangeArrowheads="1"/>
          </p:cNvSpPr>
          <p:nvPr/>
        </p:nvSpPr>
        <p:spPr bwMode="auto">
          <a:xfrm>
            <a:off x="9880600" y="2271477"/>
            <a:ext cx="173963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lvl1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85800" algn="l"/>
                <a:tab pos="1239838" algn="l"/>
                <a:tab pos="1744663" algn="l"/>
                <a:tab pos="2251075" algn="l"/>
                <a:tab pos="2717800" algn="l"/>
                <a:tab pos="3184525" algn="l"/>
              </a:tabLst>
            </a:pPr>
            <a:r>
              <a:rPr kumimoji="0" lang="zh-CN" altLang="en-US" sz="14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单位：人、人次</a:t>
            </a:r>
          </a:p>
        </p:txBody>
      </p:sp>
      <p:graphicFrame>
        <p:nvGraphicFramePr>
          <p:cNvPr id="7" name="表格 6">
            <a:extLst>
              <a:ext uri="{FF2B5EF4-FFF2-40B4-BE49-F238E27FC236}">
                <a16:creationId xmlns:a16="http://schemas.microsoft.com/office/drawing/2014/main" id="{F411CBC1-F022-469B-9396-C625187E77CB}"/>
              </a:ext>
            </a:extLst>
          </p:cNvPr>
          <p:cNvGraphicFramePr>
            <a:graphicFrameLocks noGrp="1"/>
          </p:cNvGraphicFramePr>
          <p:nvPr>
            <p:extLst>
              <p:ext uri="{D42A27DB-BD31-4B8C-83A1-F6EECF244321}">
                <p14:modId xmlns:p14="http://schemas.microsoft.com/office/powerpoint/2010/main" val="1137966093"/>
              </p:ext>
            </p:extLst>
          </p:nvPr>
        </p:nvGraphicFramePr>
        <p:xfrm>
          <a:off x="548821" y="4566438"/>
          <a:ext cx="11090276" cy="218933"/>
        </p:xfrm>
        <a:graphic>
          <a:graphicData uri="http://schemas.openxmlformats.org/drawingml/2006/table">
            <a:tbl>
              <a:tblPr>
                <a:tableStyleId>{5940675A-B579-460E-94D1-54222C63F5DA}</a:tableStyleId>
              </a:tblPr>
              <a:tblGrid>
                <a:gridCol w="2337754">
                  <a:extLst>
                    <a:ext uri="{9D8B030D-6E8A-4147-A177-3AD203B41FA5}">
                      <a16:colId xmlns:a16="http://schemas.microsoft.com/office/drawing/2014/main" val="1887297707"/>
                    </a:ext>
                  </a:extLst>
                </a:gridCol>
                <a:gridCol w="680073">
                  <a:extLst>
                    <a:ext uri="{9D8B030D-6E8A-4147-A177-3AD203B41FA5}">
                      <a16:colId xmlns:a16="http://schemas.microsoft.com/office/drawing/2014/main" val="2822244752"/>
                    </a:ext>
                  </a:extLst>
                </a:gridCol>
                <a:gridCol w="680073">
                  <a:extLst>
                    <a:ext uri="{9D8B030D-6E8A-4147-A177-3AD203B41FA5}">
                      <a16:colId xmlns:a16="http://schemas.microsoft.com/office/drawing/2014/main" val="1294496966"/>
                    </a:ext>
                  </a:extLst>
                </a:gridCol>
                <a:gridCol w="485375">
                  <a:extLst>
                    <a:ext uri="{9D8B030D-6E8A-4147-A177-3AD203B41FA5}">
                      <a16:colId xmlns:a16="http://schemas.microsoft.com/office/drawing/2014/main" val="3111257856"/>
                    </a:ext>
                  </a:extLst>
                </a:gridCol>
                <a:gridCol w="486061">
                  <a:extLst>
                    <a:ext uri="{9D8B030D-6E8A-4147-A177-3AD203B41FA5}">
                      <a16:colId xmlns:a16="http://schemas.microsoft.com/office/drawing/2014/main" val="1412609041"/>
                    </a:ext>
                  </a:extLst>
                </a:gridCol>
                <a:gridCol w="489489">
                  <a:extLst>
                    <a:ext uri="{9D8B030D-6E8A-4147-A177-3AD203B41FA5}">
                      <a16:colId xmlns:a16="http://schemas.microsoft.com/office/drawing/2014/main" val="1122933048"/>
                    </a:ext>
                  </a:extLst>
                </a:gridCol>
                <a:gridCol w="489489">
                  <a:extLst>
                    <a:ext uri="{9D8B030D-6E8A-4147-A177-3AD203B41FA5}">
                      <a16:colId xmlns:a16="http://schemas.microsoft.com/office/drawing/2014/main" val="545126865"/>
                    </a:ext>
                  </a:extLst>
                </a:gridCol>
                <a:gridCol w="579297">
                  <a:extLst>
                    <a:ext uri="{9D8B030D-6E8A-4147-A177-3AD203B41FA5}">
                      <a16:colId xmlns:a16="http://schemas.microsoft.com/office/drawing/2014/main" val="3915770248"/>
                    </a:ext>
                  </a:extLst>
                </a:gridCol>
                <a:gridCol w="579297">
                  <a:extLst>
                    <a:ext uri="{9D8B030D-6E8A-4147-A177-3AD203B41FA5}">
                      <a16:colId xmlns:a16="http://schemas.microsoft.com/office/drawing/2014/main" val="2219696137"/>
                    </a:ext>
                  </a:extLst>
                </a:gridCol>
                <a:gridCol w="486061">
                  <a:extLst>
                    <a:ext uri="{9D8B030D-6E8A-4147-A177-3AD203B41FA5}">
                      <a16:colId xmlns:a16="http://schemas.microsoft.com/office/drawing/2014/main" val="209101037"/>
                    </a:ext>
                  </a:extLst>
                </a:gridCol>
                <a:gridCol w="486061">
                  <a:extLst>
                    <a:ext uri="{9D8B030D-6E8A-4147-A177-3AD203B41FA5}">
                      <a16:colId xmlns:a16="http://schemas.microsoft.com/office/drawing/2014/main" val="884904170"/>
                    </a:ext>
                  </a:extLst>
                </a:gridCol>
                <a:gridCol w="486061">
                  <a:extLst>
                    <a:ext uri="{9D8B030D-6E8A-4147-A177-3AD203B41FA5}">
                      <a16:colId xmlns:a16="http://schemas.microsoft.com/office/drawing/2014/main" val="1323801670"/>
                    </a:ext>
                  </a:extLst>
                </a:gridCol>
                <a:gridCol w="486061">
                  <a:extLst>
                    <a:ext uri="{9D8B030D-6E8A-4147-A177-3AD203B41FA5}">
                      <a16:colId xmlns:a16="http://schemas.microsoft.com/office/drawing/2014/main" val="817717217"/>
                    </a:ext>
                  </a:extLst>
                </a:gridCol>
                <a:gridCol w="486061">
                  <a:extLst>
                    <a:ext uri="{9D8B030D-6E8A-4147-A177-3AD203B41FA5}">
                      <a16:colId xmlns:a16="http://schemas.microsoft.com/office/drawing/2014/main" val="2409216999"/>
                    </a:ext>
                  </a:extLst>
                </a:gridCol>
                <a:gridCol w="486061">
                  <a:extLst>
                    <a:ext uri="{9D8B030D-6E8A-4147-A177-3AD203B41FA5}">
                      <a16:colId xmlns:a16="http://schemas.microsoft.com/office/drawing/2014/main" val="2361779703"/>
                    </a:ext>
                  </a:extLst>
                </a:gridCol>
                <a:gridCol w="683501">
                  <a:extLst>
                    <a:ext uri="{9D8B030D-6E8A-4147-A177-3AD203B41FA5}">
                      <a16:colId xmlns:a16="http://schemas.microsoft.com/office/drawing/2014/main" val="1051640333"/>
                    </a:ext>
                  </a:extLst>
                </a:gridCol>
                <a:gridCol w="683501">
                  <a:extLst>
                    <a:ext uri="{9D8B030D-6E8A-4147-A177-3AD203B41FA5}">
                      <a16:colId xmlns:a16="http://schemas.microsoft.com/office/drawing/2014/main" val="1555127020"/>
                    </a:ext>
                  </a:extLst>
                </a:gridCol>
              </a:tblGrid>
              <a:tr h="218933">
                <a:tc>
                  <a:txBody>
                    <a:bodyPr/>
                    <a:lstStyle/>
                    <a:p>
                      <a:pPr algn="just">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extLst>
                  <a:ext uri="{0D108BD9-81ED-4DB2-BD59-A6C34878D82A}">
                    <a16:rowId xmlns:a16="http://schemas.microsoft.com/office/drawing/2014/main" val="2491010992"/>
                  </a:ext>
                </a:extLst>
              </a:tr>
            </a:tbl>
          </a:graphicData>
        </a:graphic>
      </p:graphicFrame>
    </p:spTree>
    <p:extLst>
      <p:ext uri="{BB962C8B-B14F-4D97-AF65-F5344CB8AC3E}">
        <p14:creationId xmlns:p14="http://schemas.microsoft.com/office/powerpoint/2010/main" val="1466362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3.</a:t>
            </a:r>
            <a:r>
              <a:rPr lang="zh-CN" altLang="en-US" dirty="0">
                <a:latin typeface="黑体" panose="02010609060101010101" pitchFamily="49" charset="-122"/>
                <a:ea typeface="黑体" panose="02010609060101010101" pitchFamily="49" charset="-122"/>
                <a:sym typeface="Century Gothic" panose="020B0502020202020204" pitchFamily="34" charset="0"/>
              </a:rPr>
              <a:t>研究生分专业（领域）学生数表增加“专项招生计划”分类</a:t>
            </a:r>
          </a:p>
        </p:txBody>
      </p:sp>
      <p:sp>
        <p:nvSpPr>
          <p:cNvPr id="18" name="文本框 17">
            <a:extLst>
              <a:ext uri="{FF2B5EF4-FFF2-40B4-BE49-F238E27FC236}">
                <a16:creationId xmlns:a16="http://schemas.microsoft.com/office/drawing/2014/main" id="{F2ABEF8F-AB51-4EE2-AB19-673802E4A00E}"/>
              </a:ext>
            </a:extLst>
          </p:cNvPr>
          <p:cNvSpPr txBox="1"/>
          <p:nvPr/>
        </p:nvSpPr>
        <p:spPr>
          <a:xfrm>
            <a:off x="542662" y="1801229"/>
            <a:ext cx="11090276" cy="87440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p>
          <a:p>
            <a:pPr marL="742950" lvl="1"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高</a:t>
            </a:r>
            <a:r>
              <a:rPr lang="zh-CN" altLang="zh-CN" dirty="0">
                <a:latin typeface="微软雅黑" panose="020B0503020204020204" pitchFamily="34" charset="-122"/>
                <a:ea typeface="微软雅黑" panose="020B0503020204020204" pitchFamily="34" charset="-122"/>
              </a:rPr>
              <a:t>等教育招生制度改革需要</a:t>
            </a:r>
            <a:endParaRPr lang="en-US" altLang="zh-CN" dirty="0">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78E32E50-CBED-488D-9B00-CA39BFCF490C}"/>
              </a:ext>
            </a:extLst>
          </p:cNvPr>
          <p:cNvSpPr/>
          <p:nvPr/>
        </p:nvSpPr>
        <p:spPr>
          <a:xfrm>
            <a:off x="611869" y="3253654"/>
            <a:ext cx="6096000" cy="1705403"/>
          </a:xfrm>
          <a:prstGeom prst="rect">
            <a:avLst/>
          </a:prstGeom>
        </p:spPr>
        <p:txBody>
          <a:bodyPr>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2</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0</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rgbClr val="4472C4"/>
                </a:solidFill>
                <a:latin typeface="微软雅黑" panose="020B0503020204020204" pitchFamily="34" charset="-122"/>
                <a:ea typeface="微软雅黑" panose="020B0503020204020204" pitchFamily="34" charset="-122"/>
              </a:rPr>
              <a:t>基表：高基</a:t>
            </a:r>
            <a:r>
              <a:rPr lang="en-US" altLang="zh-CN" dirty="0">
                <a:solidFill>
                  <a:srgbClr val="4472C4"/>
                </a:solidFill>
                <a:latin typeface="微软雅黑" panose="020B0503020204020204" pitchFamily="34" charset="-122"/>
                <a:ea typeface="微软雅黑" panose="020B0503020204020204" pitchFamily="34" charset="-122"/>
              </a:rPr>
              <a:t>317</a:t>
            </a:r>
            <a:r>
              <a:rPr lang="zh-CN" altLang="en-US" dirty="0">
                <a:solidFill>
                  <a:srgbClr val="4472C4"/>
                </a:solidFill>
                <a:latin typeface="微软雅黑" panose="020B0503020204020204" pitchFamily="34" charset="-122"/>
                <a:ea typeface="微软雅黑" panose="020B0503020204020204" pitchFamily="34" charset="-122"/>
              </a:rPr>
              <a:t>硕士研究生分专业（领域）学生数</a:t>
            </a:r>
            <a:endParaRPr lang="en-US" altLang="zh-CN" dirty="0">
              <a:solidFill>
                <a:srgbClr val="4472C4"/>
              </a:solidFill>
              <a:latin typeface="微软雅黑" panose="020B0503020204020204" pitchFamily="34" charset="-122"/>
              <a:ea typeface="微软雅黑" panose="020B0503020204020204" pitchFamily="34" charset="-122"/>
            </a:endParaRPr>
          </a:p>
          <a:p>
            <a:pPr lvl="1">
              <a:lnSpc>
                <a:spcPct val="150000"/>
              </a:lnSpc>
            </a:pPr>
            <a:r>
              <a:rPr lang="zh-CN" altLang="en-US" dirty="0">
                <a:solidFill>
                  <a:schemeClr val="bg1"/>
                </a:solidFill>
                <a:latin typeface="微软雅黑" panose="020B0503020204020204" pitchFamily="34" charset="-122"/>
                <a:ea typeface="微软雅黑" panose="020B0503020204020204" pitchFamily="34" charset="-122"/>
              </a:rPr>
              <a:t>基表：</a:t>
            </a:r>
            <a:r>
              <a:rPr lang="zh-CN" altLang="en-US" dirty="0">
                <a:solidFill>
                  <a:srgbClr val="4472C4"/>
                </a:solidFill>
                <a:latin typeface="微软雅黑" panose="020B0503020204020204" pitchFamily="34" charset="-122"/>
                <a:ea typeface="微软雅黑" panose="020B0503020204020204" pitchFamily="34" charset="-122"/>
              </a:rPr>
              <a:t>高基</a:t>
            </a:r>
            <a:r>
              <a:rPr lang="en-US" altLang="zh-CN" dirty="0">
                <a:solidFill>
                  <a:srgbClr val="4472C4"/>
                </a:solidFill>
                <a:latin typeface="微软雅黑" panose="020B0503020204020204" pitchFamily="34" charset="-122"/>
                <a:ea typeface="微软雅黑" panose="020B0503020204020204" pitchFamily="34" charset="-122"/>
              </a:rPr>
              <a:t>318</a:t>
            </a:r>
            <a:r>
              <a:rPr lang="zh-CN" altLang="en-US" dirty="0">
                <a:solidFill>
                  <a:srgbClr val="4472C4"/>
                </a:solidFill>
                <a:latin typeface="微软雅黑" panose="020B0503020204020204" pitchFamily="34" charset="-122"/>
                <a:ea typeface="微软雅黑" panose="020B0503020204020204" pitchFamily="34" charset="-122"/>
              </a:rPr>
              <a:t>博士研究生分专业（领域）学生数</a:t>
            </a:r>
          </a:p>
          <a:p>
            <a:pPr lvl="1">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综表：无变化</a:t>
            </a:r>
            <a:endParaRPr lang="en-US" altLang="zh-CN"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1138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8" grpId="0"/>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3.</a:t>
            </a:r>
            <a:r>
              <a:rPr lang="zh-CN" altLang="en-US" dirty="0">
                <a:latin typeface="黑体" panose="02010609060101010101" pitchFamily="49" charset="-122"/>
                <a:ea typeface="黑体" panose="02010609060101010101" pitchFamily="49" charset="-122"/>
                <a:sym typeface="Century Gothic" panose="020B0502020202020204" pitchFamily="34" charset="0"/>
              </a:rPr>
              <a:t>研究生分专业（领域）学生数表增加“专项招生计划”分类</a:t>
            </a:r>
          </a:p>
        </p:txBody>
      </p:sp>
      <p:sp>
        <p:nvSpPr>
          <p:cNvPr id="17" name="文本框 16">
            <a:extLst>
              <a:ext uri="{FF2B5EF4-FFF2-40B4-BE49-F238E27FC236}">
                <a16:creationId xmlns:a16="http://schemas.microsoft.com/office/drawing/2014/main" id="{A2F6C635-CEDE-4431-8BDA-CF81AF686540}"/>
              </a:ext>
            </a:extLst>
          </p:cNvPr>
          <p:cNvSpPr txBox="1"/>
          <p:nvPr/>
        </p:nvSpPr>
        <p:spPr>
          <a:xfrm>
            <a:off x="462505" y="1404568"/>
            <a:ext cx="11415986" cy="6463308"/>
          </a:xfrm>
          <a:prstGeom prst="rect">
            <a:avLst/>
          </a:prstGeom>
          <a:noFill/>
        </p:spPr>
        <p:txBody>
          <a:bodyPr wrap="square" numCol="2" rtlCol="0">
            <a:spAutoFit/>
          </a:bodyPr>
          <a:lstStyle/>
          <a:p>
            <a:pPr marL="285750" indent="-285750">
              <a:buFont typeface="Wingdings" panose="05000000000000000000" pitchFamily="2" charset="2"/>
              <a:buChar char="u"/>
            </a:pPr>
            <a:r>
              <a:rPr lang="zh-CN" altLang="en-US" dirty="0">
                <a:solidFill>
                  <a:srgbClr val="0F6D9E"/>
                </a:solidFill>
              </a:rPr>
              <a:t>修订内容：</a:t>
            </a:r>
            <a:endParaRPr lang="en-US" altLang="zh-CN" dirty="0">
              <a:solidFill>
                <a:srgbClr val="0F6D9E"/>
              </a:solidFill>
            </a:endParaRPr>
          </a:p>
          <a:p>
            <a:r>
              <a:rPr lang="en-US" altLang="zh-CN" dirty="0">
                <a:solidFill>
                  <a:srgbClr val="0F6D9E"/>
                </a:solidFill>
              </a:rPr>
              <a:t>     </a:t>
            </a:r>
            <a:r>
              <a:rPr lang="zh-CN" altLang="en-US" dirty="0"/>
              <a:t>参照普通本科学生数中“非师范生在专业代码后加</a:t>
            </a:r>
            <a:r>
              <a:rPr lang="en-US" altLang="zh-CN" dirty="0"/>
              <a:t>0</a:t>
            </a:r>
            <a:r>
              <a:rPr lang="zh-CN" altLang="en-US" dirty="0"/>
              <a:t>，师范生在专业代码后加</a:t>
            </a:r>
            <a:r>
              <a:rPr lang="en-US" altLang="zh-CN" dirty="0"/>
              <a:t>1”</a:t>
            </a:r>
            <a:r>
              <a:rPr lang="zh-CN" altLang="en-US" dirty="0"/>
              <a:t>形式，对常规计划及</a:t>
            </a:r>
            <a:r>
              <a:rPr lang="en-US" altLang="zh-CN" dirty="0"/>
              <a:t>13</a:t>
            </a:r>
            <a:r>
              <a:rPr lang="zh-CN" altLang="en-US" dirty="0"/>
              <a:t>项专项计划进行编码，加在专业代码后。</a:t>
            </a:r>
            <a:endParaRPr lang="en-US" altLang="zh-CN" dirty="0"/>
          </a:p>
          <a:p>
            <a:pPr lvl="1"/>
            <a:r>
              <a:rPr lang="zh-CN" altLang="en-US" dirty="0"/>
              <a:t>研究生常规计划与专项招生计划代码编号：</a:t>
            </a:r>
            <a:endParaRPr lang="en-US" altLang="zh-CN" dirty="0"/>
          </a:p>
          <a:p>
            <a:pPr lvl="1"/>
            <a:endParaRPr lang="zh-CN" altLang="en-US" dirty="0"/>
          </a:p>
          <a:p>
            <a:pPr marL="742950" lvl="1" indent="-285750">
              <a:buFont typeface="Wingdings" panose="05000000000000000000" pitchFamily="2" charset="2"/>
              <a:buChar char="u"/>
            </a:pPr>
            <a:r>
              <a:rPr lang="en-US" altLang="zh-CN" dirty="0"/>
              <a:t>01</a:t>
            </a:r>
            <a:r>
              <a:rPr lang="zh-CN" altLang="en-US" dirty="0"/>
              <a:t>常规计划</a:t>
            </a:r>
          </a:p>
          <a:p>
            <a:pPr marL="742950" lvl="1" indent="-285750">
              <a:buFont typeface="Wingdings" panose="05000000000000000000" pitchFamily="2" charset="2"/>
              <a:buChar char="u"/>
            </a:pPr>
            <a:r>
              <a:rPr lang="en-US" altLang="zh-CN" dirty="0"/>
              <a:t>02</a:t>
            </a:r>
            <a:r>
              <a:rPr lang="zh-CN" altLang="en-US" dirty="0"/>
              <a:t>高等学校与科研机构联合培养研究生专项招生计划</a:t>
            </a:r>
          </a:p>
          <a:p>
            <a:pPr marL="742950" lvl="1" indent="-285750">
              <a:buFont typeface="Wingdings" panose="05000000000000000000" pitchFamily="2" charset="2"/>
              <a:buChar char="u"/>
            </a:pPr>
            <a:r>
              <a:rPr lang="en-US" altLang="zh-CN" dirty="0"/>
              <a:t>03</a:t>
            </a:r>
            <a:r>
              <a:rPr lang="zh-CN" altLang="en-US" dirty="0"/>
              <a:t>联合培养单位招生计划（高校与高校之间联合培养）</a:t>
            </a:r>
          </a:p>
          <a:p>
            <a:pPr marL="742950" lvl="1" indent="-285750">
              <a:buFont typeface="Wingdings" panose="05000000000000000000" pitchFamily="2" charset="2"/>
              <a:buChar char="u"/>
            </a:pPr>
            <a:r>
              <a:rPr lang="en-US" altLang="zh-CN" dirty="0"/>
              <a:t>04</a:t>
            </a:r>
            <a:r>
              <a:rPr lang="zh-CN" altLang="en-US" dirty="0"/>
              <a:t>少数民族高层次骨干人才研究生招生计划</a:t>
            </a:r>
          </a:p>
          <a:p>
            <a:pPr marL="742950" lvl="1" indent="-285750">
              <a:buFont typeface="Wingdings" panose="05000000000000000000" pitchFamily="2" charset="2"/>
              <a:buChar char="u"/>
            </a:pPr>
            <a:r>
              <a:rPr lang="en-US" altLang="zh-CN" dirty="0"/>
              <a:t>05</a:t>
            </a:r>
            <a:r>
              <a:rPr lang="zh-CN" altLang="en-US" dirty="0"/>
              <a:t>对口支援西部地区高校定向培养研究生计划</a:t>
            </a:r>
          </a:p>
          <a:p>
            <a:pPr marL="742950" lvl="1" indent="-285750">
              <a:buFont typeface="Wingdings" panose="05000000000000000000" pitchFamily="2" charset="2"/>
              <a:buChar char="u"/>
            </a:pPr>
            <a:r>
              <a:rPr lang="en-US" altLang="zh-CN" dirty="0"/>
              <a:t>06</a:t>
            </a:r>
            <a:r>
              <a:rPr lang="zh-CN" altLang="en-US" dirty="0"/>
              <a:t>援藏计划专项硕士生招生计划</a:t>
            </a:r>
          </a:p>
          <a:p>
            <a:pPr marL="742950" lvl="1" indent="-285750">
              <a:buFont typeface="Wingdings" panose="05000000000000000000" pitchFamily="2" charset="2"/>
              <a:buChar char="u"/>
            </a:pPr>
            <a:r>
              <a:rPr lang="en-US" altLang="zh-CN" dirty="0"/>
              <a:t>07</a:t>
            </a:r>
            <a:r>
              <a:rPr lang="zh-CN" altLang="en-US" dirty="0"/>
              <a:t>援疆博士师资专项招生计划</a:t>
            </a:r>
          </a:p>
          <a:p>
            <a:pPr marL="742950" lvl="1" indent="-285750">
              <a:buFont typeface="Wingdings" panose="05000000000000000000" pitchFamily="2" charset="2"/>
              <a:buChar char="u"/>
            </a:pPr>
            <a:r>
              <a:rPr lang="en-US" altLang="zh-CN" dirty="0"/>
              <a:t>08</a:t>
            </a:r>
            <a:r>
              <a:rPr lang="zh-CN" altLang="en-US" dirty="0"/>
              <a:t>退役大学生士兵专项硕士研究生招生计划</a:t>
            </a:r>
          </a:p>
          <a:p>
            <a:pPr marL="742950" lvl="1" indent="-285750">
              <a:buFont typeface="Wingdings" panose="05000000000000000000" pitchFamily="2" charset="2"/>
              <a:buChar char="u"/>
            </a:pPr>
            <a:r>
              <a:rPr lang="en-US" altLang="zh-CN" dirty="0"/>
              <a:t>09</a:t>
            </a:r>
            <a:r>
              <a:rPr lang="zh-CN" altLang="en-US" dirty="0"/>
              <a:t>强军计划专项硕士生招生计划</a:t>
            </a: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en-US" altLang="zh-CN" dirty="0"/>
          </a:p>
          <a:p>
            <a:pPr marL="742950" lvl="1" indent="-285750">
              <a:buFont typeface="Wingdings" panose="05000000000000000000" pitchFamily="2" charset="2"/>
              <a:buChar char="u"/>
            </a:pPr>
            <a:endParaRPr lang="zh-CN" altLang="en-US" dirty="0"/>
          </a:p>
          <a:p>
            <a:pPr marL="742950" lvl="1" indent="-285750">
              <a:buFont typeface="Wingdings" panose="05000000000000000000" pitchFamily="2" charset="2"/>
              <a:buChar char="u"/>
            </a:pPr>
            <a:r>
              <a:rPr lang="en-US" altLang="zh-CN" dirty="0"/>
              <a:t>10</a:t>
            </a:r>
            <a:r>
              <a:rPr lang="zh-CN" altLang="en-US" dirty="0"/>
              <a:t>公费师范毕业生在职攻读教育硕士专项计划</a:t>
            </a:r>
          </a:p>
          <a:p>
            <a:pPr marL="742950" lvl="1" indent="-285750">
              <a:buFont typeface="Wingdings" panose="05000000000000000000" pitchFamily="2" charset="2"/>
              <a:buChar char="u"/>
            </a:pPr>
            <a:r>
              <a:rPr lang="en-US" altLang="zh-CN" dirty="0"/>
              <a:t>11</a:t>
            </a:r>
            <a:r>
              <a:rPr lang="zh-CN" altLang="en-US" dirty="0"/>
              <a:t>农村学校教育硕士师资培养计划专项招生计划</a:t>
            </a:r>
          </a:p>
          <a:p>
            <a:pPr marL="742950" lvl="1" indent="-285750">
              <a:buFont typeface="Wingdings" panose="05000000000000000000" pitchFamily="2" charset="2"/>
              <a:buChar char="u"/>
            </a:pPr>
            <a:r>
              <a:rPr lang="en-US" altLang="zh-CN" dirty="0"/>
              <a:t>12</a:t>
            </a:r>
            <a:r>
              <a:rPr lang="zh-CN" altLang="en-US" dirty="0"/>
              <a:t>高校思政工作骨干攻读博士学位招生计划</a:t>
            </a:r>
          </a:p>
          <a:p>
            <a:pPr marL="742950" lvl="1" indent="-285750">
              <a:buFont typeface="Wingdings" panose="05000000000000000000" pitchFamily="2" charset="2"/>
              <a:buChar char="u"/>
            </a:pPr>
            <a:r>
              <a:rPr lang="en-US" altLang="zh-CN" dirty="0"/>
              <a:t>13</a:t>
            </a:r>
            <a:r>
              <a:rPr lang="zh-CN" altLang="en-US" dirty="0"/>
              <a:t>高校思想政治理论课教师在职攻读马克思主义理论博士学位专项招生计划</a:t>
            </a:r>
          </a:p>
          <a:p>
            <a:pPr marL="742950" lvl="1" indent="-285750">
              <a:buFont typeface="Wingdings" panose="05000000000000000000" pitchFamily="2" charset="2"/>
              <a:buChar char="u"/>
            </a:pPr>
            <a:r>
              <a:rPr lang="en-US" altLang="zh-CN" dirty="0"/>
              <a:t>14</a:t>
            </a:r>
            <a:r>
              <a:rPr lang="zh-CN" altLang="en-US" dirty="0"/>
              <a:t>国家急需学科高层次人才培养支持计划：马克思主义理论、集成电路、网络空间安全、航空发动机及燃气轮机、人工智能、核科学与技术。</a:t>
            </a:r>
          </a:p>
          <a:p>
            <a:endParaRPr lang="en-US" altLang="zh-CN" dirty="0"/>
          </a:p>
          <a:p>
            <a:endParaRPr lang="en-US" altLang="zh-CN" dirty="0"/>
          </a:p>
          <a:p>
            <a:endParaRPr lang="en-US" altLang="zh-CN" dirty="0"/>
          </a:p>
          <a:p>
            <a:pPr lvl="1"/>
            <a:endParaRPr lang="en-US" altLang="zh-CN" dirty="0">
              <a:solidFill>
                <a:srgbClr val="0F6D9E"/>
              </a:solidFill>
            </a:endParaRPr>
          </a:p>
        </p:txBody>
      </p:sp>
    </p:spTree>
    <p:extLst>
      <p:ext uri="{BB962C8B-B14F-4D97-AF65-F5344CB8AC3E}">
        <p14:creationId xmlns:p14="http://schemas.microsoft.com/office/powerpoint/2010/main" val="1875126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fade">
                                      <p:cBhvr>
                                        <p:cTn id="10" dur="500"/>
                                        <p:tgtEl>
                                          <p:spTgt spid="1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xEl>
                                              <p:pRg st="2" end="2"/>
                                            </p:txEl>
                                          </p:spTgt>
                                        </p:tgtEl>
                                        <p:attrNameLst>
                                          <p:attrName>style.visibility</p:attrName>
                                        </p:attrNameLst>
                                      </p:cBhvr>
                                      <p:to>
                                        <p:strVal val="visible"/>
                                      </p:to>
                                    </p:set>
                                    <p:animEffect transition="in" filter="fade">
                                      <p:cBhvr>
                                        <p:cTn id="13" dur="500"/>
                                        <p:tgtEl>
                                          <p:spTgt spid="1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xEl>
                                              <p:pRg st="4" end="4"/>
                                            </p:txEl>
                                          </p:spTgt>
                                        </p:tgtEl>
                                        <p:attrNameLst>
                                          <p:attrName>style.visibility</p:attrName>
                                        </p:attrNameLst>
                                      </p:cBhvr>
                                      <p:to>
                                        <p:strVal val="visible"/>
                                      </p:to>
                                    </p:set>
                                    <p:animEffect transition="in" filter="fade">
                                      <p:cBhvr>
                                        <p:cTn id="18" dur="500"/>
                                        <p:tgtEl>
                                          <p:spTgt spid="17">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xEl>
                                              <p:pRg st="5" end="5"/>
                                            </p:txEl>
                                          </p:spTgt>
                                        </p:tgtEl>
                                        <p:attrNameLst>
                                          <p:attrName>style.visibility</p:attrName>
                                        </p:attrNameLst>
                                      </p:cBhvr>
                                      <p:to>
                                        <p:strVal val="visible"/>
                                      </p:to>
                                    </p:set>
                                    <p:animEffect transition="in" filter="fade">
                                      <p:cBhvr>
                                        <p:cTn id="23" dur="500"/>
                                        <p:tgtEl>
                                          <p:spTgt spid="17">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xEl>
                                              <p:pRg st="6" end="6"/>
                                            </p:txEl>
                                          </p:spTgt>
                                        </p:tgtEl>
                                        <p:attrNameLst>
                                          <p:attrName>style.visibility</p:attrName>
                                        </p:attrNameLst>
                                      </p:cBhvr>
                                      <p:to>
                                        <p:strVal val="visible"/>
                                      </p:to>
                                    </p:set>
                                    <p:animEffect transition="in" filter="fade">
                                      <p:cBhvr>
                                        <p:cTn id="26" dur="500"/>
                                        <p:tgtEl>
                                          <p:spTgt spid="17">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xEl>
                                              <p:pRg st="7" end="7"/>
                                            </p:txEl>
                                          </p:spTgt>
                                        </p:tgtEl>
                                        <p:attrNameLst>
                                          <p:attrName>style.visibility</p:attrName>
                                        </p:attrNameLst>
                                      </p:cBhvr>
                                      <p:to>
                                        <p:strVal val="visible"/>
                                      </p:to>
                                    </p:set>
                                    <p:animEffect transition="in" filter="fade">
                                      <p:cBhvr>
                                        <p:cTn id="29" dur="500"/>
                                        <p:tgtEl>
                                          <p:spTgt spid="17">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7">
                                            <p:txEl>
                                              <p:pRg st="8" end="8"/>
                                            </p:txEl>
                                          </p:spTgt>
                                        </p:tgtEl>
                                        <p:attrNameLst>
                                          <p:attrName>style.visibility</p:attrName>
                                        </p:attrNameLst>
                                      </p:cBhvr>
                                      <p:to>
                                        <p:strVal val="visible"/>
                                      </p:to>
                                    </p:set>
                                    <p:animEffect transition="in" filter="fade">
                                      <p:cBhvr>
                                        <p:cTn id="32" dur="500"/>
                                        <p:tgtEl>
                                          <p:spTgt spid="17">
                                            <p:txEl>
                                              <p:pRg st="8" end="8"/>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xEl>
                                              <p:pRg st="9" end="9"/>
                                            </p:txEl>
                                          </p:spTgt>
                                        </p:tgtEl>
                                        <p:attrNameLst>
                                          <p:attrName>style.visibility</p:attrName>
                                        </p:attrNameLst>
                                      </p:cBhvr>
                                      <p:to>
                                        <p:strVal val="visible"/>
                                      </p:to>
                                    </p:set>
                                    <p:animEffect transition="in" filter="fade">
                                      <p:cBhvr>
                                        <p:cTn id="35" dur="500"/>
                                        <p:tgtEl>
                                          <p:spTgt spid="17">
                                            <p:txEl>
                                              <p:pRg st="9" end="9"/>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7">
                                            <p:txEl>
                                              <p:pRg st="10" end="10"/>
                                            </p:txEl>
                                          </p:spTgt>
                                        </p:tgtEl>
                                        <p:attrNameLst>
                                          <p:attrName>style.visibility</p:attrName>
                                        </p:attrNameLst>
                                      </p:cBhvr>
                                      <p:to>
                                        <p:strVal val="visible"/>
                                      </p:to>
                                    </p:set>
                                    <p:animEffect transition="in" filter="fade">
                                      <p:cBhvr>
                                        <p:cTn id="38" dur="500"/>
                                        <p:tgtEl>
                                          <p:spTgt spid="17">
                                            <p:txEl>
                                              <p:pRg st="10" end="10"/>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7">
                                            <p:txEl>
                                              <p:pRg st="11" end="11"/>
                                            </p:txEl>
                                          </p:spTgt>
                                        </p:tgtEl>
                                        <p:attrNameLst>
                                          <p:attrName>style.visibility</p:attrName>
                                        </p:attrNameLst>
                                      </p:cBhvr>
                                      <p:to>
                                        <p:strVal val="visible"/>
                                      </p:to>
                                    </p:set>
                                    <p:animEffect transition="in" filter="fade">
                                      <p:cBhvr>
                                        <p:cTn id="41" dur="500"/>
                                        <p:tgtEl>
                                          <p:spTgt spid="17">
                                            <p:txEl>
                                              <p:pRg st="11" end="11"/>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7">
                                            <p:txEl>
                                              <p:pRg st="12" end="12"/>
                                            </p:txEl>
                                          </p:spTgt>
                                        </p:tgtEl>
                                        <p:attrNameLst>
                                          <p:attrName>style.visibility</p:attrName>
                                        </p:attrNameLst>
                                      </p:cBhvr>
                                      <p:to>
                                        <p:strVal val="visible"/>
                                      </p:to>
                                    </p:set>
                                    <p:animEffect transition="in" filter="fade">
                                      <p:cBhvr>
                                        <p:cTn id="44" dur="500"/>
                                        <p:tgtEl>
                                          <p:spTgt spid="17">
                                            <p:txEl>
                                              <p:pRg st="12" end="12"/>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7">
                                            <p:txEl>
                                              <p:pRg st="26" end="26"/>
                                            </p:txEl>
                                          </p:spTgt>
                                        </p:tgtEl>
                                        <p:attrNameLst>
                                          <p:attrName>style.visibility</p:attrName>
                                        </p:attrNameLst>
                                      </p:cBhvr>
                                      <p:to>
                                        <p:strVal val="visible"/>
                                      </p:to>
                                    </p:set>
                                    <p:animEffect transition="in" filter="fade">
                                      <p:cBhvr>
                                        <p:cTn id="47" dur="500"/>
                                        <p:tgtEl>
                                          <p:spTgt spid="17">
                                            <p:txEl>
                                              <p:pRg st="26" end="26"/>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xEl>
                                              <p:pRg st="27" end="27"/>
                                            </p:txEl>
                                          </p:spTgt>
                                        </p:tgtEl>
                                        <p:attrNameLst>
                                          <p:attrName>style.visibility</p:attrName>
                                        </p:attrNameLst>
                                      </p:cBhvr>
                                      <p:to>
                                        <p:strVal val="visible"/>
                                      </p:to>
                                    </p:set>
                                    <p:animEffect transition="in" filter="fade">
                                      <p:cBhvr>
                                        <p:cTn id="50" dur="500"/>
                                        <p:tgtEl>
                                          <p:spTgt spid="17">
                                            <p:txEl>
                                              <p:pRg st="27" end="27"/>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xEl>
                                              <p:pRg st="28" end="28"/>
                                            </p:txEl>
                                          </p:spTgt>
                                        </p:tgtEl>
                                        <p:attrNameLst>
                                          <p:attrName>style.visibility</p:attrName>
                                        </p:attrNameLst>
                                      </p:cBhvr>
                                      <p:to>
                                        <p:strVal val="visible"/>
                                      </p:to>
                                    </p:set>
                                    <p:animEffect transition="in" filter="fade">
                                      <p:cBhvr>
                                        <p:cTn id="53" dur="500"/>
                                        <p:tgtEl>
                                          <p:spTgt spid="17">
                                            <p:txEl>
                                              <p:pRg st="28" end="28"/>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xEl>
                                              <p:pRg st="29" end="29"/>
                                            </p:txEl>
                                          </p:spTgt>
                                        </p:tgtEl>
                                        <p:attrNameLst>
                                          <p:attrName>style.visibility</p:attrName>
                                        </p:attrNameLst>
                                      </p:cBhvr>
                                      <p:to>
                                        <p:strVal val="visible"/>
                                      </p:to>
                                    </p:set>
                                    <p:animEffect transition="in" filter="fade">
                                      <p:cBhvr>
                                        <p:cTn id="56" dur="500"/>
                                        <p:tgtEl>
                                          <p:spTgt spid="17">
                                            <p:txEl>
                                              <p:pRg st="29" end="29"/>
                                            </p:txEl>
                                          </p:spTgt>
                                        </p:tgtEl>
                                      </p:cBhvr>
                                    </p:animEffect>
                                  </p:childTnLst>
                                </p:cTn>
                              </p:par>
                              <p:par>
                                <p:cTn id="57" presetID="10" presetClass="entr" presetSubtype="0" fill="hold" nodeType="withEffect">
                                  <p:stCondLst>
                                    <p:cond delay="0"/>
                                  </p:stCondLst>
                                  <p:childTnLst>
                                    <p:set>
                                      <p:cBhvr>
                                        <p:cTn id="58" dur="1" fill="hold">
                                          <p:stCondLst>
                                            <p:cond delay="0"/>
                                          </p:stCondLst>
                                        </p:cTn>
                                        <p:tgtEl>
                                          <p:spTgt spid="17">
                                            <p:txEl>
                                              <p:pRg st="30" end="30"/>
                                            </p:txEl>
                                          </p:spTgt>
                                        </p:tgtEl>
                                        <p:attrNameLst>
                                          <p:attrName>style.visibility</p:attrName>
                                        </p:attrNameLst>
                                      </p:cBhvr>
                                      <p:to>
                                        <p:strVal val="visible"/>
                                      </p:to>
                                    </p:set>
                                    <p:animEffect transition="in" filter="fade">
                                      <p:cBhvr>
                                        <p:cTn id="59" dur="500"/>
                                        <p:tgtEl>
                                          <p:spTgt spid="17">
                                            <p:txEl>
                                              <p:pRg st="30" end="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4.</a:t>
            </a:r>
            <a:r>
              <a:rPr lang="zh-CN" altLang="en-US" dirty="0">
                <a:latin typeface="黑体" panose="02010609060101010101" pitchFamily="49" charset="-122"/>
                <a:ea typeface="黑体" panose="02010609060101010101" pitchFamily="49" charset="-122"/>
                <a:sym typeface="Century Gothic" panose="020B0502020202020204" pitchFamily="34" charset="0"/>
              </a:rPr>
              <a:t>更新</a:t>
            </a:r>
            <a:r>
              <a:rPr lang="en-US" altLang="zh-CN" dirty="0">
                <a:latin typeface="黑体" panose="02010609060101010101" pitchFamily="49" charset="-122"/>
                <a:ea typeface="黑体" panose="02010609060101010101" pitchFamily="49" charset="-122"/>
                <a:sym typeface="Century Gothic" panose="020B0502020202020204" pitchFamily="34" charset="0"/>
              </a:rPr>
              <a:t>《</a:t>
            </a:r>
            <a:r>
              <a:rPr lang="zh-CN" altLang="en-US" dirty="0">
                <a:latin typeface="黑体" panose="02010609060101010101" pitchFamily="49" charset="-122"/>
                <a:ea typeface="黑体" panose="02010609060101010101" pitchFamily="49" charset="-122"/>
                <a:sym typeface="Century Gothic" panose="020B0502020202020204" pitchFamily="34" charset="0"/>
              </a:rPr>
              <a:t>学位授予和人才培养学校目录（统计用）</a:t>
            </a:r>
            <a:r>
              <a:rPr lang="en-US" altLang="zh-CN" dirty="0">
                <a:latin typeface="黑体" panose="02010609060101010101" pitchFamily="49" charset="-122"/>
                <a:ea typeface="黑体" panose="02010609060101010101" pitchFamily="49" charset="-122"/>
                <a:sym typeface="Century Gothic" panose="020B0502020202020204" pitchFamily="34" charset="0"/>
              </a:rPr>
              <a:t>》</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8" name="文本框 17">
            <a:extLst>
              <a:ext uri="{FF2B5EF4-FFF2-40B4-BE49-F238E27FC236}">
                <a16:creationId xmlns:a16="http://schemas.microsoft.com/office/drawing/2014/main" id="{F2ABEF8F-AB51-4EE2-AB19-673802E4A00E}"/>
              </a:ext>
            </a:extLst>
          </p:cNvPr>
          <p:cNvSpPr txBox="1"/>
          <p:nvPr/>
        </p:nvSpPr>
        <p:spPr>
          <a:xfrm>
            <a:off x="570563" y="1576183"/>
            <a:ext cx="11090276" cy="2031325"/>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p>
          <a:p>
            <a:pPr marL="742950" lvl="1" indent="-285750">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根据国务院学位办</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关于做好授予博士、硕士学位和培养研究生的二级学科自主设置工作的通知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有关要求，进一步规范学位授予单位二级学科数据填报。</a:t>
            </a:r>
            <a:endParaRPr lang="en-US" altLang="zh-CN" dirty="0">
              <a:latin typeface="微软雅黑" panose="020B0503020204020204" pitchFamily="34" charset="-122"/>
              <a:ea typeface="微软雅黑" panose="020B0503020204020204" pitchFamily="34" charset="-122"/>
            </a:endParaRPr>
          </a:p>
          <a:p>
            <a:pPr marL="742950" lvl="1" indent="-285750">
              <a:buFont typeface="Wingdings" panose="05000000000000000000" pitchFamily="2" charset="2"/>
              <a:buChar char="u"/>
            </a:pPr>
            <a:endParaRPr lang="en-US" altLang="zh-CN" dirty="0">
              <a:solidFill>
                <a:srgbClr val="0F6D9E"/>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参照研究生招生专业目录，在专业学位下增加专业领域（二级学科）专业和代码，具体专业名称和代码以系统为准。</a:t>
            </a:r>
            <a:endParaRPr lang="en-US" altLang="zh-CN" dirty="0">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4E3A576B-D7AC-4668-81B0-315132231C19}"/>
              </a:ext>
            </a:extLst>
          </p:cNvPr>
          <p:cNvGraphicFramePr>
            <a:graphicFrameLocks noGrp="1"/>
          </p:cNvGraphicFramePr>
          <p:nvPr>
            <p:extLst>
              <p:ext uri="{D42A27DB-BD31-4B8C-83A1-F6EECF244321}">
                <p14:modId xmlns:p14="http://schemas.microsoft.com/office/powerpoint/2010/main" val="3016274332"/>
              </p:ext>
            </p:extLst>
          </p:nvPr>
        </p:nvGraphicFramePr>
        <p:xfrm>
          <a:off x="541891" y="1455789"/>
          <a:ext cx="11050875" cy="5058639"/>
        </p:xfrm>
        <a:graphic>
          <a:graphicData uri="http://schemas.openxmlformats.org/drawingml/2006/table">
            <a:tbl>
              <a:tblPr>
                <a:tableStyleId>{5C22544A-7EE6-4342-B048-85BDC9FD1C3A}</a:tableStyleId>
              </a:tblPr>
              <a:tblGrid>
                <a:gridCol w="1365109">
                  <a:extLst>
                    <a:ext uri="{9D8B030D-6E8A-4147-A177-3AD203B41FA5}">
                      <a16:colId xmlns:a16="http://schemas.microsoft.com/office/drawing/2014/main" val="2525775618"/>
                    </a:ext>
                  </a:extLst>
                </a:gridCol>
                <a:gridCol w="4371595">
                  <a:extLst>
                    <a:ext uri="{9D8B030D-6E8A-4147-A177-3AD203B41FA5}">
                      <a16:colId xmlns:a16="http://schemas.microsoft.com/office/drawing/2014/main" val="2926041567"/>
                    </a:ext>
                  </a:extLst>
                </a:gridCol>
                <a:gridCol w="1511370">
                  <a:extLst>
                    <a:ext uri="{9D8B030D-6E8A-4147-A177-3AD203B41FA5}">
                      <a16:colId xmlns:a16="http://schemas.microsoft.com/office/drawing/2014/main" val="2421976060"/>
                    </a:ext>
                  </a:extLst>
                </a:gridCol>
                <a:gridCol w="3802801">
                  <a:extLst>
                    <a:ext uri="{9D8B030D-6E8A-4147-A177-3AD203B41FA5}">
                      <a16:colId xmlns:a16="http://schemas.microsoft.com/office/drawing/2014/main" val="1910747704"/>
                    </a:ext>
                  </a:extLst>
                </a:gridCol>
              </a:tblGrid>
              <a:tr h="161161">
                <a:tc gridSpan="4">
                  <a:txBody>
                    <a:bodyPr/>
                    <a:lstStyle/>
                    <a:p>
                      <a:pPr algn="l" fontAlgn="ctr"/>
                      <a:r>
                        <a:rPr lang="zh-CN" altLang="en-US" sz="1200" u="none" strike="noStrike">
                          <a:effectLst/>
                        </a:rPr>
                        <a:t>工程硕士领域：</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407938963"/>
                  </a:ext>
                </a:extLst>
              </a:tr>
              <a:tr h="161161">
                <a:tc>
                  <a:txBody>
                    <a:bodyPr/>
                    <a:lstStyle/>
                    <a:p>
                      <a:pPr algn="ctr" fontAlgn="ctr"/>
                      <a:r>
                        <a:rPr lang="en-US" altLang="zh-CN" sz="1200" u="none" strike="noStrike">
                          <a:effectLst/>
                        </a:rPr>
                        <a:t>01</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机械工程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21</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轻工技术与工程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2778194014"/>
                  </a:ext>
                </a:extLst>
              </a:tr>
              <a:tr h="161161">
                <a:tc>
                  <a:txBody>
                    <a:bodyPr/>
                    <a:lstStyle/>
                    <a:p>
                      <a:pPr algn="ctr" fontAlgn="ctr"/>
                      <a:r>
                        <a:rPr lang="en-US" altLang="zh-CN" sz="1200" u="none" strike="noStrike">
                          <a:effectLst/>
                        </a:rPr>
                        <a:t>02</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光学工程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22</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交通运输工程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3462262734"/>
                  </a:ext>
                </a:extLst>
              </a:tr>
              <a:tr h="161161">
                <a:tc>
                  <a:txBody>
                    <a:bodyPr/>
                    <a:lstStyle/>
                    <a:p>
                      <a:pPr algn="ctr" fontAlgn="ctr"/>
                      <a:r>
                        <a:rPr lang="en-US" altLang="zh-CN" sz="1200" u="none" strike="noStrike">
                          <a:effectLst/>
                        </a:rPr>
                        <a:t>03</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仪器仪表工程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23</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船舶与海洋工程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2272102886"/>
                  </a:ext>
                </a:extLst>
              </a:tr>
              <a:tr h="161161">
                <a:tc>
                  <a:txBody>
                    <a:bodyPr/>
                    <a:lstStyle/>
                    <a:p>
                      <a:pPr algn="ctr" fontAlgn="ctr"/>
                      <a:r>
                        <a:rPr lang="en-US" altLang="zh-CN" sz="1200" u="none" strike="noStrike">
                          <a:effectLst/>
                        </a:rPr>
                        <a:t>04</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材料工程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24</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安全工程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2514649166"/>
                  </a:ext>
                </a:extLst>
              </a:tr>
              <a:tr h="161161">
                <a:tc>
                  <a:txBody>
                    <a:bodyPr/>
                    <a:lstStyle/>
                    <a:p>
                      <a:pPr algn="ctr" fontAlgn="ctr"/>
                      <a:r>
                        <a:rPr lang="en-US" altLang="zh-CN" sz="1200" u="none" strike="noStrike">
                          <a:effectLst/>
                        </a:rPr>
                        <a:t>05</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冶金工程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25</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兵器工程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3720271900"/>
                  </a:ext>
                </a:extLst>
              </a:tr>
              <a:tr h="161161">
                <a:tc>
                  <a:txBody>
                    <a:bodyPr/>
                    <a:lstStyle/>
                    <a:p>
                      <a:pPr algn="ctr" fontAlgn="ctr"/>
                      <a:r>
                        <a:rPr lang="en-US" altLang="zh-CN" sz="1200" u="none" strike="noStrike">
                          <a:effectLst/>
                        </a:rPr>
                        <a:t>06</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动力工程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26</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核能与核技术工程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2614478702"/>
                  </a:ext>
                </a:extLst>
              </a:tr>
              <a:tr h="161161">
                <a:tc>
                  <a:txBody>
                    <a:bodyPr/>
                    <a:lstStyle/>
                    <a:p>
                      <a:pPr algn="ctr" fontAlgn="ctr"/>
                      <a:r>
                        <a:rPr lang="en-US" altLang="zh-CN" sz="1200" u="none" strike="noStrike">
                          <a:effectLst/>
                        </a:rPr>
                        <a:t>07</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电气工程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27</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农业工程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357455720"/>
                  </a:ext>
                </a:extLst>
              </a:tr>
              <a:tr h="161161">
                <a:tc>
                  <a:txBody>
                    <a:bodyPr/>
                    <a:lstStyle/>
                    <a:p>
                      <a:pPr algn="ctr" fontAlgn="ctr"/>
                      <a:r>
                        <a:rPr lang="en-US" altLang="zh-CN" sz="1200" u="none" strike="noStrike">
                          <a:effectLst/>
                        </a:rPr>
                        <a:t>08</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电子与通信工程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28</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林业工程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1979182808"/>
                  </a:ext>
                </a:extLst>
              </a:tr>
              <a:tr h="161161">
                <a:tc>
                  <a:txBody>
                    <a:bodyPr/>
                    <a:lstStyle/>
                    <a:p>
                      <a:pPr algn="ctr" fontAlgn="ctr"/>
                      <a:r>
                        <a:rPr lang="en-US" altLang="zh-CN" sz="1200" u="none" strike="noStrike">
                          <a:effectLst/>
                        </a:rPr>
                        <a:t>09</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集成电路工程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29</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环境工程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1424245699"/>
                  </a:ext>
                </a:extLst>
              </a:tr>
              <a:tr h="161161">
                <a:tc>
                  <a:txBody>
                    <a:bodyPr/>
                    <a:lstStyle/>
                    <a:p>
                      <a:pPr algn="ctr" fontAlgn="ctr"/>
                      <a:r>
                        <a:rPr lang="en-US" altLang="zh-CN" sz="1200" u="none" strike="noStrike">
                          <a:effectLst/>
                        </a:rPr>
                        <a:t>10</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控制工程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30</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生物医学工程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2148336856"/>
                  </a:ext>
                </a:extLst>
              </a:tr>
              <a:tr h="161161">
                <a:tc>
                  <a:txBody>
                    <a:bodyPr/>
                    <a:lstStyle/>
                    <a:p>
                      <a:pPr algn="ctr" fontAlgn="ctr"/>
                      <a:r>
                        <a:rPr lang="en-US" altLang="zh-CN" sz="1200" u="none" strike="noStrike">
                          <a:effectLst/>
                        </a:rPr>
                        <a:t>11</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计算机技术</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31</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食品工程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1341201789"/>
                  </a:ext>
                </a:extLst>
              </a:tr>
              <a:tr h="161161">
                <a:tc>
                  <a:txBody>
                    <a:bodyPr/>
                    <a:lstStyle/>
                    <a:p>
                      <a:pPr algn="ctr" fontAlgn="ctr"/>
                      <a:r>
                        <a:rPr lang="en-US" altLang="zh-CN" sz="1200" u="none" strike="noStrike">
                          <a:effectLst/>
                        </a:rPr>
                        <a:t>12</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软件工程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32</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航空工程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2015355484"/>
                  </a:ext>
                </a:extLst>
              </a:tr>
              <a:tr h="161161">
                <a:tc>
                  <a:txBody>
                    <a:bodyPr/>
                    <a:lstStyle/>
                    <a:p>
                      <a:pPr algn="ctr" fontAlgn="ctr"/>
                      <a:r>
                        <a:rPr lang="en-US" altLang="zh-CN" sz="1200" u="none" strike="noStrike">
                          <a:effectLst/>
                        </a:rPr>
                        <a:t>13</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建筑与土木工程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33</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航天工程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1621498972"/>
                  </a:ext>
                </a:extLst>
              </a:tr>
              <a:tr h="161161">
                <a:tc>
                  <a:txBody>
                    <a:bodyPr/>
                    <a:lstStyle/>
                    <a:p>
                      <a:pPr algn="ctr" fontAlgn="ctr"/>
                      <a:r>
                        <a:rPr lang="en-US" altLang="zh-CN" sz="1200" u="none" strike="noStrike">
                          <a:effectLst/>
                        </a:rPr>
                        <a:t>14</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水利工程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34</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车辆工程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1968720096"/>
                  </a:ext>
                </a:extLst>
              </a:tr>
              <a:tr h="161161">
                <a:tc>
                  <a:txBody>
                    <a:bodyPr/>
                    <a:lstStyle/>
                    <a:p>
                      <a:pPr algn="ctr" fontAlgn="ctr"/>
                      <a:r>
                        <a:rPr lang="en-US" altLang="zh-CN" sz="1200" u="none" strike="noStrike">
                          <a:effectLst/>
                        </a:rPr>
                        <a:t>15</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测绘工程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35</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制药工程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313462581"/>
                  </a:ext>
                </a:extLst>
              </a:tr>
              <a:tr h="161161">
                <a:tc>
                  <a:txBody>
                    <a:bodyPr/>
                    <a:lstStyle/>
                    <a:p>
                      <a:pPr algn="ctr" fontAlgn="ctr"/>
                      <a:r>
                        <a:rPr lang="en-US" altLang="zh-CN" sz="1200" u="none" strike="noStrike">
                          <a:effectLst/>
                        </a:rPr>
                        <a:t>16</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化学工程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36</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工业工程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3203791973"/>
                  </a:ext>
                </a:extLst>
              </a:tr>
              <a:tr h="161161">
                <a:tc>
                  <a:txBody>
                    <a:bodyPr/>
                    <a:lstStyle/>
                    <a:p>
                      <a:pPr algn="ctr" fontAlgn="ctr"/>
                      <a:r>
                        <a:rPr lang="en-US" altLang="zh-CN" sz="1200" u="none" strike="noStrike">
                          <a:effectLst/>
                        </a:rPr>
                        <a:t>17</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地质工程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37</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工业设计工程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475194112"/>
                  </a:ext>
                </a:extLst>
              </a:tr>
              <a:tr h="161161">
                <a:tc>
                  <a:txBody>
                    <a:bodyPr/>
                    <a:lstStyle/>
                    <a:p>
                      <a:pPr algn="ctr" fontAlgn="ctr"/>
                      <a:r>
                        <a:rPr lang="en-US" altLang="zh-CN" sz="1200" u="none" strike="noStrike">
                          <a:effectLst/>
                        </a:rPr>
                        <a:t>18</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矿业工程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38</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生物工程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3876155311"/>
                  </a:ext>
                </a:extLst>
              </a:tr>
              <a:tr h="161161">
                <a:tc>
                  <a:txBody>
                    <a:bodyPr/>
                    <a:lstStyle/>
                    <a:p>
                      <a:pPr algn="ctr" fontAlgn="ctr"/>
                      <a:r>
                        <a:rPr lang="en-US" altLang="zh-CN" sz="1200" u="none" strike="noStrike">
                          <a:effectLst/>
                        </a:rPr>
                        <a:t>19</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石油与天然气工程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39</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项目管理</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778329954"/>
                  </a:ext>
                </a:extLst>
              </a:tr>
              <a:tr h="161161">
                <a:tc>
                  <a:txBody>
                    <a:bodyPr/>
                    <a:lstStyle/>
                    <a:p>
                      <a:pPr algn="ctr" fontAlgn="ctr"/>
                      <a:r>
                        <a:rPr lang="en-US" altLang="zh-CN" sz="1200" u="none" strike="noStrike">
                          <a:effectLst/>
                        </a:rPr>
                        <a:t>20</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纺织工程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r>
                        <a:rPr lang="en-US" altLang="zh-CN" sz="1200" u="none" strike="noStrike">
                          <a:effectLst/>
                        </a:rPr>
                        <a:t>40</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物流工程</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extLst>
                  <a:ext uri="{0D108BD9-81ED-4DB2-BD59-A6C34878D82A}">
                    <a16:rowId xmlns:a16="http://schemas.microsoft.com/office/drawing/2014/main" val="4219980401"/>
                  </a:ext>
                </a:extLst>
              </a:tr>
              <a:tr h="161161">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extLst>
                  <a:ext uri="{0D108BD9-81ED-4DB2-BD59-A6C34878D82A}">
                    <a16:rowId xmlns:a16="http://schemas.microsoft.com/office/drawing/2014/main" val="3698919950"/>
                  </a:ext>
                </a:extLst>
              </a:tr>
              <a:tr h="161161">
                <a:tc gridSpan="4">
                  <a:txBody>
                    <a:bodyPr/>
                    <a:lstStyle/>
                    <a:p>
                      <a:pPr algn="l" fontAlgn="ctr"/>
                      <a:r>
                        <a:rPr lang="zh-CN" altLang="en-US" sz="1200" u="none" strike="noStrike">
                          <a:effectLst/>
                        </a:rPr>
                        <a:t>工程博士领域：</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264673590"/>
                  </a:ext>
                </a:extLst>
              </a:tr>
              <a:tr h="161161">
                <a:tc>
                  <a:txBody>
                    <a:bodyPr/>
                    <a:lstStyle/>
                    <a:p>
                      <a:pPr algn="ctr" fontAlgn="ctr"/>
                      <a:r>
                        <a:rPr lang="en-US" altLang="zh-CN" sz="1200" u="none" strike="noStrike">
                          <a:effectLst/>
                        </a:rPr>
                        <a:t>01</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电子与信息</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extLst>
                  <a:ext uri="{0D108BD9-81ED-4DB2-BD59-A6C34878D82A}">
                    <a16:rowId xmlns:a16="http://schemas.microsoft.com/office/drawing/2014/main" val="27570849"/>
                  </a:ext>
                </a:extLst>
              </a:tr>
              <a:tr h="161161">
                <a:tc>
                  <a:txBody>
                    <a:bodyPr/>
                    <a:lstStyle/>
                    <a:p>
                      <a:pPr algn="ctr" fontAlgn="ctr"/>
                      <a:r>
                        <a:rPr lang="en-US" altLang="zh-CN" sz="1200" u="none" strike="noStrike">
                          <a:effectLst/>
                        </a:rPr>
                        <a:t>02</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先进制造</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extLst>
                  <a:ext uri="{0D108BD9-81ED-4DB2-BD59-A6C34878D82A}">
                    <a16:rowId xmlns:a16="http://schemas.microsoft.com/office/drawing/2014/main" val="915743946"/>
                  </a:ext>
                </a:extLst>
              </a:tr>
              <a:tr h="161161">
                <a:tc>
                  <a:txBody>
                    <a:bodyPr/>
                    <a:lstStyle/>
                    <a:p>
                      <a:pPr algn="ctr" fontAlgn="ctr"/>
                      <a:r>
                        <a:rPr lang="en-US" altLang="zh-CN" sz="1200" u="none" strike="noStrike">
                          <a:effectLst/>
                        </a:rPr>
                        <a:t>03</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生物与医药</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extLst>
                  <a:ext uri="{0D108BD9-81ED-4DB2-BD59-A6C34878D82A}">
                    <a16:rowId xmlns:a16="http://schemas.microsoft.com/office/drawing/2014/main" val="783318148"/>
                  </a:ext>
                </a:extLst>
              </a:tr>
              <a:tr h="161161">
                <a:tc>
                  <a:txBody>
                    <a:bodyPr/>
                    <a:lstStyle/>
                    <a:p>
                      <a:pPr algn="ctr" fontAlgn="ctr"/>
                      <a:r>
                        <a:rPr lang="en-US" altLang="zh-CN" sz="1200" u="none" strike="noStrike">
                          <a:effectLst/>
                        </a:rPr>
                        <a:t>04</a:t>
                      </a:r>
                      <a:endParaRPr lang="en-US" altLang="zh-CN"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r>
                        <a:rPr lang="zh-CN" altLang="en-US" sz="1200" u="none" strike="noStrike">
                          <a:effectLst/>
                        </a:rPr>
                        <a:t>能源与环保</a:t>
                      </a:r>
                      <a:endParaRPr lang="zh-CN" altLang="en-US" sz="1200" b="0" i="0" u="none" strike="noStrike">
                        <a:solidFill>
                          <a:srgbClr val="000000"/>
                        </a:solidFill>
                        <a:effectLst/>
                        <a:latin typeface="方正仿宋简体" panose="02010601030101010101" pitchFamily="2" charset="-122"/>
                        <a:ea typeface="方正仿宋简体" panose="02010601030101010101" pitchFamily="2" charset="-122"/>
                      </a:endParaRPr>
                    </a:p>
                  </a:txBody>
                  <a:tcPr marL="4477" marR="4477" marT="4477" marB="0" anchor="ctr"/>
                </a:tc>
                <a:tc>
                  <a:txBody>
                    <a:bodyPr/>
                    <a:lstStyle/>
                    <a:p>
                      <a:pPr algn="ctr" fontAlgn="ctr"/>
                      <a:endParaRPr lang="zh-CN" altLang="en-US" sz="1200" b="0" i="0" u="none" strike="noStrike">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tc>
                  <a:txBody>
                    <a:bodyPr/>
                    <a:lstStyle/>
                    <a:p>
                      <a:pPr algn="l" fontAlgn="ctr"/>
                      <a:endParaRPr lang="zh-CN" altLang="en-US" sz="1200" b="0" i="0" u="none" strike="noStrike" dirty="0">
                        <a:solidFill>
                          <a:srgbClr val="000000"/>
                        </a:solidFill>
                        <a:effectLst/>
                        <a:latin typeface="Times New Roman" panose="02020603050405020304" pitchFamily="18" charset="0"/>
                        <a:ea typeface="宋体" panose="02010600030101010101" pitchFamily="2" charset="-122"/>
                      </a:endParaRPr>
                    </a:p>
                  </a:txBody>
                  <a:tcPr marL="4477" marR="4477" marT="4477" marB="0" anchor="ctr"/>
                </a:tc>
                <a:extLst>
                  <a:ext uri="{0D108BD9-81ED-4DB2-BD59-A6C34878D82A}">
                    <a16:rowId xmlns:a16="http://schemas.microsoft.com/office/drawing/2014/main" val="1031864187"/>
                  </a:ext>
                </a:extLst>
              </a:tr>
            </a:tbl>
          </a:graphicData>
        </a:graphic>
      </p:graphicFrame>
    </p:spTree>
    <p:extLst>
      <p:ext uri="{BB962C8B-B14F-4D97-AF65-F5344CB8AC3E}">
        <p14:creationId xmlns:p14="http://schemas.microsoft.com/office/powerpoint/2010/main" val="2123262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fade">
                                      <p:cBhvr>
                                        <p:cTn id="13" dur="500"/>
                                        <p:tgtEl>
                                          <p:spTgt spid="18">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xEl>
                                              <p:pRg st="1" end="1"/>
                                            </p:txEl>
                                          </p:spTgt>
                                        </p:tgtEl>
                                        <p:attrNameLst>
                                          <p:attrName>style.visibility</p:attrName>
                                        </p:attrNameLst>
                                      </p:cBhvr>
                                      <p:to>
                                        <p:strVal val="visible"/>
                                      </p:to>
                                    </p:set>
                                    <p:animEffect transition="in" filter="fade">
                                      <p:cBhvr>
                                        <p:cTn id="16" dur="500"/>
                                        <p:tgtEl>
                                          <p:spTgt spid="1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xEl>
                                              <p:pRg st="3" end="3"/>
                                            </p:txEl>
                                          </p:spTgt>
                                        </p:tgtEl>
                                        <p:attrNameLst>
                                          <p:attrName>style.visibility</p:attrName>
                                        </p:attrNameLst>
                                      </p:cBhvr>
                                      <p:to>
                                        <p:strVal val="visible"/>
                                      </p:to>
                                    </p:set>
                                    <p:animEffect transition="in" filter="fade">
                                      <p:cBhvr>
                                        <p:cTn id="21" dur="500"/>
                                        <p:tgtEl>
                                          <p:spTgt spid="18">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xEl>
                                              <p:pRg st="4" end="4"/>
                                            </p:txEl>
                                          </p:spTgt>
                                        </p:tgtEl>
                                        <p:attrNameLst>
                                          <p:attrName>style.visibility</p:attrName>
                                        </p:attrNameLst>
                                      </p:cBhvr>
                                      <p:to>
                                        <p:strVal val="visible"/>
                                      </p:to>
                                    </p:set>
                                    <p:animEffect transition="in" filter="fade">
                                      <p:cBhvr>
                                        <p:cTn id="24" dur="500"/>
                                        <p:tgtEl>
                                          <p:spTgt spid="18">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4.</a:t>
            </a:r>
            <a:r>
              <a:rPr lang="zh-CN" altLang="en-US" dirty="0">
                <a:latin typeface="黑体" panose="02010609060101010101" pitchFamily="49" charset="-122"/>
                <a:ea typeface="黑体" panose="02010609060101010101" pitchFamily="49" charset="-122"/>
                <a:sym typeface="Century Gothic" panose="020B0502020202020204" pitchFamily="34" charset="0"/>
              </a:rPr>
              <a:t>更新</a:t>
            </a:r>
            <a:r>
              <a:rPr lang="en-US" altLang="zh-CN" dirty="0">
                <a:latin typeface="黑体" panose="02010609060101010101" pitchFamily="49" charset="-122"/>
                <a:ea typeface="黑体" panose="02010609060101010101" pitchFamily="49" charset="-122"/>
                <a:sym typeface="Century Gothic" panose="020B0502020202020204" pitchFamily="34" charset="0"/>
              </a:rPr>
              <a:t>《</a:t>
            </a:r>
            <a:r>
              <a:rPr lang="zh-CN" altLang="en-US" dirty="0">
                <a:latin typeface="黑体" panose="02010609060101010101" pitchFamily="49" charset="-122"/>
                <a:ea typeface="黑体" panose="02010609060101010101" pitchFamily="49" charset="-122"/>
                <a:sym typeface="Century Gothic" panose="020B0502020202020204" pitchFamily="34" charset="0"/>
              </a:rPr>
              <a:t>学位授予和人才培养学校目录（统计用）</a:t>
            </a:r>
            <a:r>
              <a:rPr lang="en-US" altLang="zh-CN" dirty="0">
                <a:latin typeface="黑体" panose="02010609060101010101" pitchFamily="49" charset="-122"/>
                <a:ea typeface="黑体" panose="02010609060101010101" pitchFamily="49" charset="-122"/>
                <a:sym typeface="Century Gothic" panose="020B0502020202020204" pitchFamily="34" charset="0"/>
              </a:rPr>
              <a:t>》</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8" name="文本框 17">
            <a:extLst>
              <a:ext uri="{FF2B5EF4-FFF2-40B4-BE49-F238E27FC236}">
                <a16:creationId xmlns:a16="http://schemas.microsoft.com/office/drawing/2014/main" id="{F2ABEF8F-AB51-4EE2-AB19-673802E4A00E}"/>
              </a:ext>
            </a:extLst>
          </p:cNvPr>
          <p:cNvSpPr txBox="1"/>
          <p:nvPr/>
        </p:nvSpPr>
        <p:spPr>
          <a:xfrm>
            <a:off x="570563" y="1576183"/>
            <a:ext cx="11090276" cy="2585323"/>
          </a:xfrm>
          <a:prstGeom prst="rect">
            <a:avLst/>
          </a:prstGeom>
          <a:noFill/>
        </p:spPr>
        <p:txBody>
          <a:bodyPr wrap="square" rtlCol="0">
            <a:spAutoFit/>
          </a:bodyPr>
          <a:lstStyle/>
          <a:p>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p>
          <a:p>
            <a:pPr marL="742950" lvl="1" indent="-285750">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关于将“农业推广（暂用名）硕士”定名为“农业硕士”的通知</a:t>
            </a:r>
            <a:endParaRPr lang="en-US" altLang="zh-CN" dirty="0">
              <a:latin typeface="微软雅黑" panose="020B0503020204020204" pitchFamily="34" charset="-122"/>
              <a:ea typeface="微软雅黑" panose="020B0503020204020204" pitchFamily="34" charset="-122"/>
            </a:endParaRPr>
          </a:p>
          <a:p>
            <a:pPr lvl="1"/>
            <a:endParaRPr lang="en-US" altLang="zh-CN" dirty="0">
              <a:latin typeface="微软雅黑" panose="020B0503020204020204" pitchFamily="34" charset="-122"/>
              <a:ea typeface="微软雅黑" panose="020B0503020204020204" pitchFamily="34" charset="-122"/>
            </a:endParaRPr>
          </a:p>
          <a:p>
            <a:pPr marL="742950" lvl="1" indent="-285750">
              <a:buFont typeface="Wingdings" panose="05000000000000000000" pitchFamily="2" charset="2"/>
              <a:buChar char="u"/>
            </a:pPr>
            <a:endParaRPr lang="en-US" altLang="zh-CN" dirty="0">
              <a:solidFill>
                <a:srgbClr val="0F6D9E"/>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将“农业推广（暂用名）硕士”定名为“农业硕士”。</a:t>
            </a:r>
            <a:endParaRPr lang="zh-CN" altLang="zh-CN"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27392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xEl>
                                              <p:pRg st="2" end="2"/>
                                            </p:txEl>
                                          </p:spTgt>
                                        </p:tgtEl>
                                        <p:attrNameLst>
                                          <p:attrName>style.visibility</p:attrName>
                                        </p:attrNameLst>
                                      </p:cBhvr>
                                      <p:to>
                                        <p:strVal val="visible"/>
                                      </p:to>
                                    </p:set>
                                    <p:animEffect transition="in" filter="fade">
                                      <p:cBhvr>
                                        <p:cTn id="7" dur="500"/>
                                        <p:tgtEl>
                                          <p:spTgt spid="18">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
                                            <p:txEl>
                                              <p:pRg st="3" end="3"/>
                                            </p:txEl>
                                          </p:spTgt>
                                        </p:tgtEl>
                                        <p:attrNameLst>
                                          <p:attrName>style.visibility</p:attrName>
                                        </p:attrNameLst>
                                      </p:cBhvr>
                                      <p:to>
                                        <p:strVal val="visible"/>
                                      </p:to>
                                    </p:set>
                                    <p:animEffect transition="in" filter="fade">
                                      <p:cBhvr>
                                        <p:cTn id="10" dur="500"/>
                                        <p:tgtEl>
                                          <p:spTgt spid="18">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
                                            <p:txEl>
                                              <p:pRg st="6" end="6"/>
                                            </p:txEl>
                                          </p:spTgt>
                                        </p:tgtEl>
                                        <p:attrNameLst>
                                          <p:attrName>style.visibility</p:attrName>
                                        </p:attrNameLst>
                                      </p:cBhvr>
                                      <p:to>
                                        <p:strVal val="visible"/>
                                      </p:to>
                                    </p:set>
                                    <p:animEffect transition="in" filter="fade">
                                      <p:cBhvr>
                                        <p:cTn id="15" dur="500"/>
                                        <p:tgtEl>
                                          <p:spTgt spid="18">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xEl>
                                              <p:pRg st="7" end="7"/>
                                            </p:txEl>
                                          </p:spTgt>
                                        </p:tgtEl>
                                        <p:attrNameLst>
                                          <p:attrName>style.visibility</p:attrName>
                                        </p:attrNameLst>
                                      </p:cBhvr>
                                      <p:to>
                                        <p:strVal val="visible"/>
                                      </p:to>
                                    </p:set>
                                    <p:animEffect transition="in" filter="fade">
                                      <p:cBhvr>
                                        <p:cTn id="18" dur="500"/>
                                        <p:tgtEl>
                                          <p:spTgt spid="1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7" name="文本框 6">
            <a:extLst>
              <a:ext uri="{FF2B5EF4-FFF2-40B4-BE49-F238E27FC236}">
                <a16:creationId xmlns:a16="http://schemas.microsoft.com/office/drawing/2014/main" id="{C5F89FA1-901E-4BA8-83DF-14BAEA3FBF77}"/>
              </a:ext>
            </a:extLst>
          </p:cNvPr>
          <p:cNvSpPr txBox="1"/>
          <p:nvPr/>
        </p:nvSpPr>
        <p:spPr>
          <a:xfrm>
            <a:off x="550863" y="1640451"/>
            <a:ext cx="11090276" cy="2585323"/>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rPr>
              <a:t>修订依据</a:t>
            </a:r>
            <a:endParaRPr lang="en-US" altLang="zh-CN" dirty="0">
              <a:solidFill>
                <a:srgbClr val="0F6D9E"/>
              </a:solidFill>
            </a:endParaRPr>
          </a:p>
          <a:p>
            <a:pPr lvl="1">
              <a:lnSpc>
                <a:spcPct val="150000"/>
              </a:lnSpc>
            </a:pPr>
            <a:r>
              <a:rPr lang="zh-CN" altLang="en-US" dirty="0">
                <a:latin typeface="微软雅黑" panose="020B0503020204020204" pitchFamily="34" charset="-122"/>
                <a:ea typeface="微软雅黑" panose="020B0503020204020204" pitchFamily="34" charset="-122"/>
              </a:rPr>
              <a:t>高等教育招生制度改革需要</a:t>
            </a:r>
            <a:endParaRPr lang="en-US" altLang="zh-CN" dirty="0">
              <a:latin typeface="微软雅黑" panose="020B0503020204020204" pitchFamily="34" charset="-122"/>
              <a:ea typeface="微软雅黑" panose="020B0503020204020204" pitchFamily="34" charset="-122"/>
            </a:endParaRPr>
          </a:p>
          <a:p>
            <a:pPr lvl="1">
              <a:lnSpc>
                <a:spcPct val="150000"/>
              </a:lnSpc>
            </a:pPr>
            <a:r>
              <a:rPr lang="zh-CN" altLang="en-US" dirty="0">
                <a:latin typeface="微软雅黑" panose="020B0503020204020204" pitchFamily="34" charset="-122"/>
                <a:ea typeface="微软雅黑" panose="020B0503020204020204" pitchFamily="34" charset="-122"/>
              </a:rPr>
              <a:t>教育部办公厅关于天津等</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个省（区、市）</a:t>
            </a:r>
            <a:r>
              <a:rPr lang="en-US" altLang="zh-CN" dirty="0">
                <a:latin typeface="微软雅黑" panose="020B0503020204020204" pitchFamily="34" charset="-122"/>
                <a:ea typeface="微软雅黑" panose="020B0503020204020204" pitchFamily="34" charset="-122"/>
              </a:rPr>
              <a:t>2019</a:t>
            </a:r>
            <a:r>
              <a:rPr lang="zh-CN" altLang="en-US" dirty="0">
                <a:latin typeface="微软雅黑" panose="020B0503020204020204" pitchFamily="34" charset="-122"/>
                <a:ea typeface="微软雅黑" panose="020B0503020204020204" pitchFamily="34" charset="-122"/>
              </a:rPr>
              <a:t>年继续实施部分本科高校招收中职毕业生的意见</a:t>
            </a:r>
            <a:endParaRPr lang="en-US" altLang="zh-CN" dirty="0">
              <a:latin typeface="微软雅黑" panose="020B0503020204020204" pitchFamily="34" charset="-122"/>
              <a:ea typeface="微软雅黑" panose="020B0503020204020204" pitchFamily="34" charset="-122"/>
            </a:endParaRPr>
          </a:p>
          <a:p>
            <a:pPr lvl="1" algn="r">
              <a:lnSpc>
                <a:spcPct val="150000"/>
              </a:lnSpc>
            </a:pPr>
            <a:r>
              <a:rPr lang="zh-CN" altLang="en-US" dirty="0">
                <a:latin typeface="微软雅黑" panose="020B0503020204020204" pitchFamily="34" charset="-122"/>
                <a:ea typeface="微软雅黑" panose="020B0503020204020204" pitchFamily="34" charset="-122"/>
              </a:rPr>
              <a:t>（教学厅函</a:t>
            </a:r>
            <a:r>
              <a:rPr lang="en-US" altLang="zh-CN" dirty="0">
                <a:latin typeface="微软雅黑" panose="020B0503020204020204" pitchFamily="34" charset="-122"/>
                <a:ea typeface="微软雅黑" panose="020B0503020204020204" pitchFamily="34" charset="-122"/>
              </a:rPr>
              <a:t>〔2019〕17</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a:p>
            <a:pPr lvl="1">
              <a:lnSpc>
                <a:spcPct val="150000"/>
              </a:lnSpc>
            </a:pPr>
            <a:r>
              <a:rPr lang="zh-CN" altLang="en-US" dirty="0">
                <a:latin typeface="微软雅黑" panose="020B0503020204020204" pitchFamily="34" charset="-122"/>
                <a:ea typeface="微软雅黑" panose="020B0503020204020204" pitchFamily="34" charset="-122"/>
              </a:rPr>
              <a:t>教育部办公厅关于内蒙古等</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个省（区、市）</a:t>
            </a:r>
            <a:r>
              <a:rPr lang="en-US" altLang="zh-CN" dirty="0">
                <a:latin typeface="微软雅黑" panose="020B0503020204020204" pitchFamily="34" charset="-122"/>
                <a:ea typeface="微软雅黑" panose="020B0503020204020204" pitchFamily="34" charset="-122"/>
              </a:rPr>
              <a:t>2019</a:t>
            </a:r>
            <a:r>
              <a:rPr lang="zh-CN" altLang="en-US" dirty="0">
                <a:latin typeface="微软雅黑" panose="020B0503020204020204" pitchFamily="34" charset="-122"/>
                <a:ea typeface="微软雅黑" panose="020B0503020204020204" pitchFamily="34" charset="-122"/>
              </a:rPr>
              <a:t>年继续实施部分本科高校招收中职毕业生的意见</a:t>
            </a:r>
            <a:endParaRPr lang="en-US" altLang="zh-CN" dirty="0">
              <a:latin typeface="微软雅黑" panose="020B0503020204020204" pitchFamily="34" charset="-122"/>
              <a:ea typeface="微软雅黑" panose="020B0503020204020204" pitchFamily="34" charset="-122"/>
            </a:endParaRPr>
          </a:p>
          <a:p>
            <a:pPr lvl="1" algn="r">
              <a:lnSpc>
                <a:spcPct val="150000"/>
              </a:lnSpc>
            </a:pPr>
            <a:r>
              <a:rPr lang="zh-CN" altLang="en-US" dirty="0">
                <a:latin typeface="微软雅黑" panose="020B0503020204020204" pitchFamily="34" charset="-122"/>
                <a:ea typeface="微软雅黑" panose="020B0503020204020204" pitchFamily="34" charset="-122"/>
              </a:rPr>
              <a:t>（教学厅函</a:t>
            </a:r>
            <a:r>
              <a:rPr lang="en-US" altLang="zh-CN" dirty="0">
                <a:latin typeface="微软雅黑" panose="020B0503020204020204" pitchFamily="34" charset="-122"/>
                <a:ea typeface="微软雅黑" panose="020B0503020204020204" pitchFamily="34" charset="-122"/>
              </a:rPr>
              <a:t>〔2019〕31</a:t>
            </a:r>
            <a:r>
              <a:rPr lang="zh-CN" altLang="en-US" dirty="0">
                <a:latin typeface="微软雅黑" panose="020B0503020204020204" pitchFamily="34" charset="-122"/>
                <a:ea typeface="微软雅黑" panose="020B0503020204020204" pitchFamily="34" charset="-122"/>
              </a:rPr>
              <a:t>号</a:t>
            </a:r>
            <a:r>
              <a:rPr lang="zh-CN" altLang="en-US" dirty="0"/>
              <a:t>）</a:t>
            </a:r>
            <a:endParaRPr lang="en-US" altLang="zh-CN" dirty="0"/>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5. </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普通本科分专业学生数表增加“对口招收中职生”招生形式</a:t>
            </a:r>
          </a:p>
        </p:txBody>
      </p:sp>
      <p:sp>
        <p:nvSpPr>
          <p:cNvPr id="16" name="矩形 15">
            <a:extLst>
              <a:ext uri="{FF2B5EF4-FFF2-40B4-BE49-F238E27FC236}">
                <a16:creationId xmlns:a16="http://schemas.microsoft.com/office/drawing/2014/main" id="{2504ABEB-F5C9-4F4C-BFCB-6C7E03019B94}"/>
              </a:ext>
            </a:extLst>
          </p:cNvPr>
          <p:cNvSpPr/>
          <p:nvPr/>
        </p:nvSpPr>
        <p:spPr>
          <a:xfrm>
            <a:off x="573769" y="4255630"/>
            <a:ext cx="11111176" cy="1338828"/>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rgbClr val="0F6D9E"/>
                </a:solidFill>
              </a:rPr>
              <a:t>指标解释</a:t>
            </a:r>
            <a:endParaRPr lang="en-US" altLang="zh-CN" dirty="0">
              <a:solidFill>
                <a:srgbClr val="0F6D9E"/>
              </a:solidFill>
            </a:endParaRPr>
          </a:p>
          <a:p>
            <a:pPr>
              <a:lnSpc>
                <a:spcPct val="150000"/>
              </a:lnSpc>
            </a:pPr>
            <a:r>
              <a:rPr lang="en-US" altLang="zh-CN" dirty="0" smtClean="0">
                <a:solidFill>
                  <a:srgbClr val="0F6D9E"/>
                </a:solidFill>
              </a:rPr>
              <a:t>        </a:t>
            </a:r>
            <a:r>
              <a:rPr lang="zh-CN" altLang="en-US" dirty="0" smtClean="0"/>
              <a:t>对口招收中职</a:t>
            </a:r>
            <a:r>
              <a:rPr lang="zh-CN" altLang="en-US" dirty="0"/>
              <a:t>生</a:t>
            </a:r>
            <a:r>
              <a:rPr lang="zh-CN" altLang="en-US" dirty="0" smtClean="0"/>
              <a:t>指</a:t>
            </a:r>
            <a:r>
              <a:rPr lang="zh-CN" altLang="zh-CN" dirty="0" smtClean="0"/>
              <a:t>在</a:t>
            </a:r>
            <a:r>
              <a:rPr lang="zh-CN" altLang="zh-CN" dirty="0"/>
              <a:t>部分省（区、市）属本科高校采取“文化素质”</a:t>
            </a:r>
            <a:r>
              <a:rPr lang="en-US" altLang="zh-CN" dirty="0"/>
              <a:t>+</a:t>
            </a:r>
            <a:r>
              <a:rPr lang="zh-CN" altLang="zh-CN" dirty="0"/>
              <a:t>“职业技能”办法招收的优秀中职</a:t>
            </a:r>
            <a:r>
              <a:rPr lang="zh-CN" altLang="zh-CN" dirty="0" smtClean="0"/>
              <a:t>毕业生</a:t>
            </a:r>
            <a:r>
              <a:rPr lang="zh-CN" altLang="en-US" dirty="0" smtClean="0"/>
              <a:t>。</a:t>
            </a:r>
            <a:endParaRPr lang="en-US" altLang="zh-CN" dirty="0"/>
          </a:p>
        </p:txBody>
      </p:sp>
    </p:spTree>
    <p:extLst>
      <p:ext uri="{BB962C8B-B14F-4D97-AF65-F5344CB8AC3E}">
        <p14:creationId xmlns:p14="http://schemas.microsoft.com/office/powerpoint/2010/main" val="910258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animBg="1"/>
      <p:bldP spid="1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50863" y="1682593"/>
            <a:ext cx="11090276" cy="1338828"/>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rPr>
              <a:t>填报说明</a:t>
            </a:r>
            <a:endParaRPr lang="en-US" altLang="zh-CN" dirty="0">
              <a:solidFill>
                <a:srgbClr val="0F6D9E"/>
              </a:solidFill>
            </a:endParaRPr>
          </a:p>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本报表中，</a:t>
            </a:r>
            <a:r>
              <a:rPr lang="zh-CN" altLang="zh-CN" dirty="0" smtClean="0">
                <a:latin typeface="微软雅黑" panose="020B0503020204020204" pitchFamily="34" charset="-122"/>
                <a:ea typeface="微软雅黑" panose="020B0503020204020204" pitchFamily="34" charset="-122"/>
              </a:rPr>
              <a:t>由</a:t>
            </a:r>
            <a:r>
              <a:rPr lang="zh-CN" altLang="zh-CN" dirty="0">
                <a:latin typeface="微软雅黑" panose="020B0503020204020204" pitchFamily="34" charset="-122"/>
                <a:ea typeface="微软雅黑" panose="020B0503020204020204" pitchFamily="34" charset="-122"/>
              </a:rPr>
              <a:t>省（区、市）所属本科高校采取“文化素质</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职业技能”办法招收的优秀中职毕业生填入“对口招生中职生”。参加全国普通高等学校统一招生考试的中职毕业生填入</a:t>
            </a:r>
            <a:r>
              <a:rPr lang="zh-CN" altLang="zh-CN" dirty="0" smtClean="0">
                <a:latin typeface="微软雅黑" panose="020B0503020204020204" pitchFamily="34" charset="-122"/>
                <a:ea typeface="微软雅黑" panose="020B0503020204020204" pitchFamily="34" charset="-122"/>
              </a:rPr>
              <a:t>“高中起点本科”</a:t>
            </a:r>
            <a:r>
              <a:rPr lang="zh-CN" altLang="en-US" dirty="0" smtClean="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5. </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普通本科分专业学生数表增加“对口招收中职生”招生形式</a:t>
            </a:r>
          </a:p>
        </p:txBody>
      </p:sp>
      <p:sp>
        <p:nvSpPr>
          <p:cNvPr id="16" name="文本框 15">
            <a:extLst>
              <a:ext uri="{FF2B5EF4-FFF2-40B4-BE49-F238E27FC236}">
                <a16:creationId xmlns:a16="http://schemas.microsoft.com/office/drawing/2014/main" id="{3B2A227B-E991-4A33-883B-5D8E2028F8A6}"/>
              </a:ext>
            </a:extLst>
          </p:cNvPr>
          <p:cNvSpPr txBox="1"/>
          <p:nvPr/>
        </p:nvSpPr>
        <p:spPr>
          <a:xfrm>
            <a:off x="529962" y="4037485"/>
            <a:ext cx="11090276" cy="129663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rPr>
              <a:t>涉及调查表（基表</a:t>
            </a:r>
            <a:r>
              <a:rPr lang="en-US" altLang="zh-CN" dirty="0">
                <a:solidFill>
                  <a:srgbClr val="0F6D9E"/>
                </a:solidFill>
              </a:rPr>
              <a:t>1</a:t>
            </a:r>
            <a:r>
              <a:rPr lang="zh-CN" altLang="en-US" dirty="0">
                <a:solidFill>
                  <a:srgbClr val="0F6D9E"/>
                </a:solidFill>
              </a:rPr>
              <a:t>张和综表</a:t>
            </a:r>
            <a:r>
              <a:rPr lang="en-US" altLang="zh-CN" dirty="0">
                <a:solidFill>
                  <a:srgbClr val="0F6D9E"/>
                </a:solidFill>
              </a:rPr>
              <a:t>1</a:t>
            </a:r>
            <a:r>
              <a:rPr lang="zh-CN" altLang="en-US" dirty="0">
                <a:solidFill>
                  <a:srgbClr val="0F6D9E"/>
                </a:solidFill>
              </a:rPr>
              <a:t>张）</a:t>
            </a:r>
            <a:endParaRPr lang="en-US" altLang="zh-CN" dirty="0">
              <a:solidFill>
                <a:srgbClr val="0F6D9E"/>
              </a:solidFill>
            </a:endParaRPr>
          </a:p>
          <a:p>
            <a:pPr lvl="1">
              <a:lnSpc>
                <a:spcPct val="150000"/>
              </a:lnSpc>
            </a:pPr>
            <a:r>
              <a:rPr lang="zh-CN" altLang="en-US" dirty="0">
                <a:solidFill>
                  <a:srgbClr val="4472C4"/>
                </a:solidFill>
              </a:rPr>
              <a:t>基表：高基</a:t>
            </a:r>
            <a:r>
              <a:rPr lang="en-US" altLang="zh-CN" dirty="0">
                <a:solidFill>
                  <a:srgbClr val="4472C4"/>
                </a:solidFill>
              </a:rPr>
              <a:t>312</a:t>
            </a:r>
            <a:r>
              <a:rPr lang="zh-CN" altLang="en-US" dirty="0">
                <a:solidFill>
                  <a:srgbClr val="4472C4"/>
                </a:solidFill>
              </a:rPr>
              <a:t>普通本科分专业学生数</a:t>
            </a:r>
          </a:p>
          <a:p>
            <a:pPr lvl="1">
              <a:lnSpc>
                <a:spcPct val="150000"/>
              </a:lnSpc>
            </a:pPr>
            <a:r>
              <a:rPr lang="zh-CN" altLang="en-US" dirty="0">
                <a:solidFill>
                  <a:schemeClr val="accent2"/>
                </a:solidFill>
              </a:rPr>
              <a:t>综表：高综</a:t>
            </a:r>
            <a:r>
              <a:rPr lang="en-US" altLang="zh-CN" dirty="0">
                <a:solidFill>
                  <a:schemeClr val="accent2"/>
                </a:solidFill>
              </a:rPr>
              <a:t>3121</a:t>
            </a:r>
            <a:r>
              <a:rPr lang="zh-CN" altLang="en-US" dirty="0">
                <a:solidFill>
                  <a:schemeClr val="accent2"/>
                </a:solidFill>
              </a:rPr>
              <a:t>普通本科分形式、分学科学生数</a:t>
            </a:r>
            <a:endParaRPr lang="en-US" altLang="zh-CN" dirty="0">
              <a:solidFill>
                <a:schemeClr val="accent2"/>
              </a:solidFill>
            </a:endParaRPr>
          </a:p>
        </p:txBody>
      </p:sp>
    </p:spTree>
    <p:extLst>
      <p:ext uri="{BB962C8B-B14F-4D97-AF65-F5344CB8AC3E}">
        <p14:creationId xmlns:p14="http://schemas.microsoft.com/office/powerpoint/2010/main" val="402645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26490" y="1590097"/>
            <a:ext cx="11090276" cy="646331"/>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en-US" dirty="0">
                <a:solidFill>
                  <a:srgbClr val="C00000"/>
                </a:solidFill>
                <a:latin typeface="微软雅黑" panose="020B0503020204020204" pitchFamily="34" charset="-122"/>
                <a:ea typeface="微软雅黑" panose="020B0503020204020204" pitchFamily="34" charset="-122"/>
              </a:rPr>
              <a:t>高基</a:t>
            </a:r>
            <a:r>
              <a:rPr lang="en-US" altLang="zh-CN" dirty="0">
                <a:solidFill>
                  <a:srgbClr val="C00000"/>
                </a:solidFill>
                <a:latin typeface="微软雅黑" panose="020B0503020204020204" pitchFamily="34" charset="-122"/>
                <a:ea typeface="微软雅黑" panose="020B0503020204020204" pitchFamily="34" charset="-122"/>
              </a:rPr>
              <a:t>312</a:t>
            </a:r>
            <a:r>
              <a:rPr lang="zh-CN" altLang="en-US" dirty="0">
                <a:solidFill>
                  <a:srgbClr val="C00000"/>
                </a:solidFill>
                <a:latin typeface="微软雅黑" panose="020B0503020204020204" pitchFamily="34" charset="-122"/>
                <a:ea typeface="微软雅黑" panose="020B0503020204020204" pitchFamily="34" charset="-122"/>
              </a:rPr>
              <a:t>普通本科分专业学生数表</a:t>
            </a:r>
            <a:r>
              <a:rPr lang="zh-CN" altLang="en-US" dirty="0">
                <a:latin typeface="微软雅黑" panose="020B0503020204020204" pitchFamily="34" charset="-122"/>
                <a:ea typeface="微软雅黑" panose="020B0503020204020204" pitchFamily="34" charset="-122"/>
              </a:rPr>
              <a:t>增加“对口招收中职生”招生形式，综表根据基表体例进行修改。</a:t>
            </a:r>
            <a:endParaRPr lang="en-US" altLang="zh-CN" dirty="0">
              <a:solidFill>
                <a:srgbClr val="0F6D9E"/>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5. </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普通本科分专业学生数表增加“对口招收中职生”招生形式</a:t>
            </a:r>
          </a:p>
        </p:txBody>
      </p:sp>
      <p:graphicFrame>
        <p:nvGraphicFramePr>
          <p:cNvPr id="5" name="表格 4">
            <a:extLst>
              <a:ext uri="{FF2B5EF4-FFF2-40B4-BE49-F238E27FC236}">
                <a16:creationId xmlns:a16="http://schemas.microsoft.com/office/drawing/2014/main" id="{A7A05CF5-8B58-4726-B866-4D96F129B8A3}"/>
              </a:ext>
            </a:extLst>
          </p:cNvPr>
          <p:cNvGraphicFramePr>
            <a:graphicFrameLocks noGrp="1"/>
          </p:cNvGraphicFramePr>
          <p:nvPr>
            <p:extLst>
              <p:ext uri="{D42A27DB-BD31-4B8C-83A1-F6EECF244321}">
                <p14:modId xmlns:p14="http://schemas.microsoft.com/office/powerpoint/2010/main" val="2988774678"/>
              </p:ext>
            </p:extLst>
          </p:nvPr>
        </p:nvGraphicFramePr>
        <p:xfrm>
          <a:off x="529962" y="2516809"/>
          <a:ext cx="11090277" cy="3020808"/>
        </p:xfrm>
        <a:graphic>
          <a:graphicData uri="http://schemas.openxmlformats.org/drawingml/2006/table">
            <a:tbl>
              <a:tblPr>
                <a:tableStyleId>{5940675A-B579-460E-94D1-54222C63F5DA}</a:tableStyleId>
              </a:tblPr>
              <a:tblGrid>
                <a:gridCol w="1332364">
                  <a:extLst>
                    <a:ext uri="{9D8B030D-6E8A-4147-A177-3AD203B41FA5}">
                      <a16:colId xmlns:a16="http://schemas.microsoft.com/office/drawing/2014/main" val="2326523507"/>
                    </a:ext>
                  </a:extLst>
                </a:gridCol>
                <a:gridCol w="1321861">
                  <a:extLst>
                    <a:ext uri="{9D8B030D-6E8A-4147-A177-3AD203B41FA5}">
                      <a16:colId xmlns:a16="http://schemas.microsoft.com/office/drawing/2014/main" val="2687947622"/>
                    </a:ext>
                  </a:extLst>
                </a:gridCol>
                <a:gridCol w="1336865">
                  <a:extLst>
                    <a:ext uri="{9D8B030D-6E8A-4147-A177-3AD203B41FA5}">
                      <a16:colId xmlns:a16="http://schemas.microsoft.com/office/drawing/2014/main" val="1406503576"/>
                    </a:ext>
                  </a:extLst>
                </a:gridCol>
                <a:gridCol w="427617">
                  <a:extLst>
                    <a:ext uri="{9D8B030D-6E8A-4147-A177-3AD203B41FA5}">
                      <a16:colId xmlns:a16="http://schemas.microsoft.com/office/drawing/2014/main" val="2183440854"/>
                    </a:ext>
                  </a:extLst>
                </a:gridCol>
                <a:gridCol w="427617">
                  <a:extLst>
                    <a:ext uri="{9D8B030D-6E8A-4147-A177-3AD203B41FA5}">
                      <a16:colId xmlns:a16="http://schemas.microsoft.com/office/drawing/2014/main" val="1591283255"/>
                    </a:ext>
                  </a:extLst>
                </a:gridCol>
                <a:gridCol w="531895">
                  <a:extLst>
                    <a:ext uri="{9D8B030D-6E8A-4147-A177-3AD203B41FA5}">
                      <a16:colId xmlns:a16="http://schemas.microsoft.com/office/drawing/2014/main" val="1001678673"/>
                    </a:ext>
                  </a:extLst>
                </a:gridCol>
                <a:gridCol w="531145">
                  <a:extLst>
                    <a:ext uri="{9D8B030D-6E8A-4147-A177-3AD203B41FA5}">
                      <a16:colId xmlns:a16="http://schemas.microsoft.com/office/drawing/2014/main" val="2380252135"/>
                    </a:ext>
                  </a:extLst>
                </a:gridCol>
                <a:gridCol w="531895">
                  <a:extLst>
                    <a:ext uri="{9D8B030D-6E8A-4147-A177-3AD203B41FA5}">
                      <a16:colId xmlns:a16="http://schemas.microsoft.com/office/drawing/2014/main" val="4215745301"/>
                    </a:ext>
                  </a:extLst>
                </a:gridCol>
                <a:gridCol w="531895">
                  <a:extLst>
                    <a:ext uri="{9D8B030D-6E8A-4147-A177-3AD203B41FA5}">
                      <a16:colId xmlns:a16="http://schemas.microsoft.com/office/drawing/2014/main" val="2160547948"/>
                    </a:ext>
                  </a:extLst>
                </a:gridCol>
                <a:gridCol w="531895">
                  <a:extLst>
                    <a:ext uri="{9D8B030D-6E8A-4147-A177-3AD203B41FA5}">
                      <a16:colId xmlns:a16="http://schemas.microsoft.com/office/drawing/2014/main" val="1470146749"/>
                    </a:ext>
                  </a:extLst>
                </a:gridCol>
                <a:gridCol w="505638">
                  <a:extLst>
                    <a:ext uri="{9D8B030D-6E8A-4147-A177-3AD203B41FA5}">
                      <a16:colId xmlns:a16="http://schemas.microsoft.com/office/drawing/2014/main" val="3586966737"/>
                    </a:ext>
                  </a:extLst>
                </a:gridCol>
                <a:gridCol w="505638">
                  <a:extLst>
                    <a:ext uri="{9D8B030D-6E8A-4147-A177-3AD203B41FA5}">
                      <a16:colId xmlns:a16="http://schemas.microsoft.com/office/drawing/2014/main" val="3509162531"/>
                    </a:ext>
                  </a:extLst>
                </a:gridCol>
                <a:gridCol w="505638">
                  <a:extLst>
                    <a:ext uri="{9D8B030D-6E8A-4147-A177-3AD203B41FA5}">
                      <a16:colId xmlns:a16="http://schemas.microsoft.com/office/drawing/2014/main" val="138273689"/>
                    </a:ext>
                  </a:extLst>
                </a:gridCol>
                <a:gridCol w="505638">
                  <a:extLst>
                    <a:ext uri="{9D8B030D-6E8A-4147-A177-3AD203B41FA5}">
                      <a16:colId xmlns:a16="http://schemas.microsoft.com/office/drawing/2014/main" val="3739082306"/>
                    </a:ext>
                  </a:extLst>
                </a:gridCol>
                <a:gridCol w="505638">
                  <a:extLst>
                    <a:ext uri="{9D8B030D-6E8A-4147-A177-3AD203B41FA5}">
                      <a16:colId xmlns:a16="http://schemas.microsoft.com/office/drawing/2014/main" val="1096669662"/>
                    </a:ext>
                  </a:extLst>
                </a:gridCol>
                <a:gridCol w="505638">
                  <a:extLst>
                    <a:ext uri="{9D8B030D-6E8A-4147-A177-3AD203B41FA5}">
                      <a16:colId xmlns:a16="http://schemas.microsoft.com/office/drawing/2014/main" val="684654696"/>
                    </a:ext>
                  </a:extLst>
                </a:gridCol>
                <a:gridCol w="551400">
                  <a:extLst>
                    <a:ext uri="{9D8B030D-6E8A-4147-A177-3AD203B41FA5}">
                      <a16:colId xmlns:a16="http://schemas.microsoft.com/office/drawing/2014/main" val="2141415988"/>
                    </a:ext>
                  </a:extLst>
                </a:gridCol>
              </a:tblGrid>
              <a:tr h="253716">
                <a:tc rowSpan="3">
                  <a:txBody>
                    <a:bodyPr/>
                    <a:lstStyle/>
                    <a:p>
                      <a:pPr algn="ctr">
                        <a:lnSpc>
                          <a:spcPts val="1200"/>
                        </a:lnSpc>
                        <a:spcAft>
                          <a:spcPts val="0"/>
                        </a:spcAft>
                      </a:pPr>
                      <a:r>
                        <a:rPr lang="en-US" sz="900" kern="100">
                          <a:effectLst/>
                        </a:rPr>
                        <a:t>   </a:t>
                      </a:r>
                      <a:r>
                        <a:rPr lang="zh-CN" sz="900" kern="100">
                          <a:effectLst/>
                        </a:rPr>
                        <a:t>专业名称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a:txBody>
                    <a:bodyPr/>
                    <a:lstStyle/>
                    <a:p>
                      <a:pPr algn="ctr">
                        <a:lnSpc>
                          <a:spcPts val="1200"/>
                        </a:lnSpc>
                        <a:spcAft>
                          <a:spcPts val="0"/>
                        </a:spcAft>
                      </a:pPr>
                      <a:r>
                        <a:rPr lang="zh-CN" sz="900" kern="100">
                          <a:effectLst/>
                        </a:rPr>
                        <a:t>自主专业名称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a:txBody>
                    <a:bodyPr/>
                    <a:lstStyle/>
                    <a:p>
                      <a:pPr algn="ctr">
                        <a:lnSpc>
                          <a:spcPts val="1200"/>
                        </a:lnSpc>
                        <a:spcAft>
                          <a:spcPts val="0"/>
                        </a:spcAft>
                      </a:pPr>
                      <a:r>
                        <a:rPr lang="zh-CN" sz="900" kern="100">
                          <a:effectLst/>
                        </a:rPr>
                        <a:t>专业代码</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a:txBody>
                    <a:bodyPr/>
                    <a:lstStyle/>
                    <a:p>
                      <a:pPr algn="ctr">
                        <a:lnSpc>
                          <a:spcPts val="1200"/>
                        </a:lnSpc>
                        <a:spcAft>
                          <a:spcPts val="0"/>
                        </a:spcAft>
                      </a:pPr>
                      <a:r>
                        <a:rPr lang="zh-CN" sz="900" kern="100">
                          <a:effectLst/>
                        </a:rPr>
                        <a:t>年制</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a:txBody>
                    <a:bodyPr/>
                    <a:lstStyle/>
                    <a:p>
                      <a:pPr algn="ctr">
                        <a:lnSpc>
                          <a:spcPts val="1200"/>
                        </a:lnSpc>
                        <a:spcAft>
                          <a:spcPts val="0"/>
                        </a:spcAft>
                      </a:pPr>
                      <a:r>
                        <a:rPr lang="zh-CN" sz="900" kern="100">
                          <a:effectLst/>
                        </a:rPr>
                        <a:t>毕业生数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3">
                  <a:txBody>
                    <a:bodyPr/>
                    <a:lstStyle/>
                    <a:p>
                      <a:pPr algn="ctr">
                        <a:lnSpc>
                          <a:spcPts val="1200"/>
                        </a:lnSpc>
                        <a:spcAft>
                          <a:spcPts val="0"/>
                        </a:spcAft>
                      </a:pPr>
                      <a:r>
                        <a:rPr lang="zh-CN" sz="900" kern="100">
                          <a:effectLst/>
                        </a:rPr>
                        <a:t>授予学位数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4">
                  <a:txBody>
                    <a:bodyPr/>
                    <a:lstStyle/>
                    <a:p>
                      <a:pPr algn="ctr">
                        <a:lnSpc>
                          <a:spcPts val="1200"/>
                        </a:lnSpc>
                        <a:spcAft>
                          <a:spcPts val="0"/>
                        </a:spcAft>
                      </a:pPr>
                      <a:r>
                        <a:rPr lang="zh-CN" sz="900" kern="100">
                          <a:effectLst/>
                        </a:rPr>
                        <a:t>招生数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6">
                  <a:txBody>
                    <a:bodyPr/>
                    <a:lstStyle/>
                    <a:p>
                      <a:pPr algn="ctr">
                        <a:lnSpc>
                          <a:spcPts val="1200"/>
                        </a:lnSpc>
                        <a:spcAft>
                          <a:spcPts val="0"/>
                        </a:spcAft>
                      </a:pPr>
                      <a:r>
                        <a:rPr lang="zh-CN" sz="900" kern="100">
                          <a:effectLst/>
                        </a:rPr>
                        <a:t>在校生数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3">
                  <a:txBody>
                    <a:bodyPr/>
                    <a:lstStyle/>
                    <a:p>
                      <a:pPr algn="ctr">
                        <a:lnSpc>
                          <a:spcPts val="1200"/>
                        </a:lnSpc>
                        <a:spcAft>
                          <a:spcPts val="0"/>
                        </a:spcAft>
                      </a:pPr>
                      <a:r>
                        <a:rPr lang="zh-CN" sz="900" kern="100">
                          <a:effectLst/>
                        </a:rPr>
                        <a:t>预计毕业生数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052623903"/>
                  </a:ext>
                </a:extLst>
              </a:tr>
              <a:tr h="21407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a:lnSpc>
                          <a:spcPts val="1200"/>
                        </a:lnSpc>
                        <a:spcAft>
                          <a:spcPts val="0"/>
                        </a:spcAft>
                      </a:pPr>
                      <a:r>
                        <a:rPr lang="zh-CN" sz="900" kern="100">
                          <a:effectLst/>
                        </a:rPr>
                        <a:t>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gridSpan="3">
                  <a:txBody>
                    <a:bodyPr/>
                    <a:lstStyle/>
                    <a:p>
                      <a:pPr algn="ctr">
                        <a:lnSpc>
                          <a:spcPts val="1200"/>
                        </a:lnSpc>
                        <a:spcAft>
                          <a:spcPts val="0"/>
                        </a:spcAft>
                      </a:pPr>
                      <a:r>
                        <a:rPr lang="zh-CN" sz="900" kern="100">
                          <a:effectLst/>
                        </a:rPr>
                        <a:t>其中：</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hMerge="1">
                  <a:txBody>
                    <a:bodyPr/>
                    <a:lstStyle/>
                    <a:p>
                      <a:endParaRPr lang="zh-CN" altLang="en-US"/>
                    </a:p>
                  </a:txBody>
                  <a:tcPr/>
                </a:tc>
                <a:tc hMerge="1">
                  <a:txBody>
                    <a:bodyPr/>
                    <a:lstStyle/>
                    <a:p>
                      <a:endParaRPr lang="zh-CN" altLang="en-US"/>
                    </a:p>
                  </a:txBody>
                  <a:tcPr/>
                </a:tc>
                <a:tc rowSpan="2">
                  <a:txBody>
                    <a:bodyPr/>
                    <a:lstStyle/>
                    <a:p>
                      <a:pPr algn="ctr">
                        <a:lnSpc>
                          <a:spcPts val="1200"/>
                        </a:lnSpc>
                        <a:spcAft>
                          <a:spcPts val="0"/>
                        </a:spcAft>
                      </a:pPr>
                      <a:r>
                        <a:rPr lang="zh-CN" sz="900" kern="100">
                          <a:effectLst/>
                        </a:rPr>
                        <a:t>合计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lnSpc>
                          <a:spcPts val="1200"/>
                        </a:lnSpc>
                        <a:spcAft>
                          <a:spcPts val="0"/>
                        </a:spcAft>
                      </a:pPr>
                      <a:r>
                        <a:rPr lang="zh-CN" sz="900" kern="100">
                          <a:effectLst/>
                        </a:rPr>
                        <a:t>一年级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lnSpc>
                          <a:spcPts val="1200"/>
                        </a:lnSpc>
                        <a:spcAft>
                          <a:spcPts val="0"/>
                        </a:spcAft>
                      </a:pPr>
                      <a:r>
                        <a:rPr lang="zh-CN" sz="900" kern="100">
                          <a:effectLst/>
                        </a:rPr>
                        <a:t>二年级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lnSpc>
                          <a:spcPts val="1200"/>
                        </a:lnSpc>
                        <a:spcAft>
                          <a:spcPts val="0"/>
                        </a:spcAft>
                      </a:pPr>
                      <a:r>
                        <a:rPr lang="zh-CN" sz="900" kern="100">
                          <a:effectLst/>
                        </a:rPr>
                        <a:t>三年级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lnSpc>
                          <a:spcPts val="1200"/>
                        </a:lnSpc>
                        <a:spcAft>
                          <a:spcPts val="0"/>
                        </a:spcAft>
                      </a:pPr>
                      <a:r>
                        <a:rPr lang="zh-CN" sz="900" kern="100">
                          <a:effectLst/>
                        </a:rPr>
                        <a:t>四年级</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rowSpan="2">
                  <a:txBody>
                    <a:bodyPr/>
                    <a:lstStyle/>
                    <a:p>
                      <a:pPr algn="ctr">
                        <a:lnSpc>
                          <a:spcPts val="1200"/>
                        </a:lnSpc>
                        <a:spcAft>
                          <a:spcPts val="0"/>
                        </a:spcAft>
                      </a:pPr>
                      <a:r>
                        <a:rPr lang="zh-CN" sz="900" kern="100">
                          <a:effectLst/>
                        </a:rPr>
                        <a:t>五年级及以上</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vMerge="1">
                  <a:txBody>
                    <a:bodyPr/>
                    <a:lstStyle/>
                    <a:p>
                      <a:endParaRPr lang="zh-CN" altLang="en-US"/>
                    </a:p>
                  </a:txBody>
                  <a:tcPr/>
                </a:tc>
                <a:extLst>
                  <a:ext uri="{0D108BD9-81ED-4DB2-BD59-A6C34878D82A}">
                    <a16:rowId xmlns:a16="http://schemas.microsoft.com/office/drawing/2014/main" val="4206597875"/>
                  </a:ext>
                </a:extLst>
              </a:tr>
              <a:tr h="3710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900" kern="100">
                          <a:effectLst/>
                        </a:rPr>
                        <a:t>应届毕业生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zh-CN" sz="900" kern="100">
                          <a:effectLst/>
                        </a:rPr>
                        <a:t>春季招生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zh-CN" sz="900" kern="100">
                          <a:effectLst/>
                        </a:rPr>
                        <a:t>预科生转入</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712079239"/>
                  </a:ext>
                </a:extLst>
              </a:tr>
              <a:tr h="231516">
                <a:tc>
                  <a:txBody>
                    <a:bodyPr/>
                    <a:lstStyle/>
                    <a:p>
                      <a:pPr algn="ctr">
                        <a:lnSpc>
                          <a:spcPts val="1200"/>
                        </a:lnSpc>
                        <a:spcAft>
                          <a:spcPts val="0"/>
                        </a:spcAft>
                      </a:pPr>
                      <a:r>
                        <a:rPr lang="zh-CN" sz="900" kern="100">
                          <a:effectLst/>
                        </a:rPr>
                        <a:t>甲</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zh-CN" sz="900" kern="100">
                          <a:effectLst/>
                        </a:rPr>
                        <a:t>乙</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zh-CN" sz="900" kern="100">
                          <a:effectLst/>
                        </a:rPr>
                        <a:t>丙</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zh-CN" sz="900" kern="100">
                          <a:effectLst/>
                        </a:rPr>
                        <a:t>丁</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8</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9</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10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11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13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184660062"/>
                  </a:ext>
                </a:extLst>
              </a:tr>
              <a:tr h="225966">
                <a:tc>
                  <a:txBody>
                    <a:bodyPr/>
                    <a:lstStyle/>
                    <a:p>
                      <a:pPr indent="228600" algn="l">
                        <a:lnSpc>
                          <a:spcPts val="1200"/>
                        </a:lnSpc>
                        <a:spcAft>
                          <a:spcPts val="0"/>
                        </a:spcAft>
                      </a:pPr>
                      <a:r>
                        <a:rPr lang="zh-CN" sz="900" kern="100">
                          <a:effectLst/>
                        </a:rPr>
                        <a:t>普通本科生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indent="228600" algn="l">
                        <a:lnSpc>
                          <a:spcPts val="1200"/>
                        </a:lnSpc>
                        <a:spcAft>
                          <a:spcPts val="0"/>
                        </a:spcAft>
                      </a:pPr>
                      <a:r>
                        <a:rPr lang="zh-CN" sz="900" kern="100" dirty="0">
                          <a:effectLst/>
                        </a:rPr>
                        <a:t>普通本科生</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lnSpc>
                          <a:spcPts val="1200"/>
                        </a:lnSpc>
                        <a:spcAft>
                          <a:spcPts val="0"/>
                        </a:spcAft>
                      </a:pPr>
                      <a:r>
                        <a:rPr lang="en-US" sz="900" kern="100">
                          <a:effectLst/>
                        </a:rPr>
                        <a:t>42100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347017725"/>
                  </a:ext>
                </a:extLst>
              </a:tr>
              <a:tr h="254509">
                <a:tc>
                  <a:txBody>
                    <a:bodyPr/>
                    <a:lstStyle/>
                    <a:p>
                      <a:pPr algn="l">
                        <a:lnSpc>
                          <a:spcPts val="1200"/>
                        </a:lnSpc>
                        <a:spcAft>
                          <a:spcPts val="0"/>
                        </a:spcAft>
                      </a:pPr>
                      <a:r>
                        <a:rPr lang="en-US" sz="900" kern="100">
                          <a:effectLst/>
                        </a:rPr>
                        <a:t> </a:t>
                      </a:r>
                      <a:r>
                        <a:rPr lang="zh-CN" sz="900" kern="100">
                          <a:effectLst/>
                        </a:rPr>
                        <a:t>其中：女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l">
                        <a:lnSpc>
                          <a:spcPts val="1200"/>
                        </a:lnSpc>
                        <a:spcAft>
                          <a:spcPts val="0"/>
                        </a:spcAft>
                      </a:pPr>
                      <a:r>
                        <a:rPr lang="zh-CN" sz="900" kern="100">
                          <a:effectLst/>
                        </a:rPr>
                        <a:t>其中：女</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lnSpc>
                          <a:spcPts val="1200"/>
                        </a:lnSpc>
                        <a:spcAft>
                          <a:spcPts val="0"/>
                        </a:spcAft>
                      </a:pPr>
                      <a:r>
                        <a:rPr lang="en-US" sz="900" kern="100">
                          <a:effectLst/>
                        </a:rPr>
                        <a:t>421002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964171167"/>
                  </a:ext>
                </a:extLst>
              </a:tr>
              <a:tr h="254509">
                <a:tc>
                  <a:txBody>
                    <a:bodyPr/>
                    <a:lstStyle/>
                    <a:p>
                      <a:pPr indent="228600" algn="just">
                        <a:lnSpc>
                          <a:spcPts val="1200"/>
                        </a:lnSpc>
                        <a:spcAft>
                          <a:spcPts val="0"/>
                        </a:spcAft>
                      </a:pPr>
                      <a:r>
                        <a:rPr lang="zh-CN" sz="900" kern="100">
                          <a:effectLst/>
                        </a:rPr>
                        <a:t>高中起点本科</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indent="228600" algn="just">
                        <a:lnSpc>
                          <a:spcPts val="1200"/>
                        </a:lnSpc>
                        <a:spcAft>
                          <a:spcPts val="0"/>
                        </a:spcAft>
                      </a:pPr>
                      <a:r>
                        <a:rPr lang="zh-CN" sz="900" kern="100">
                          <a:effectLst/>
                        </a:rPr>
                        <a:t>高中起点本科</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lnSpc>
                          <a:spcPts val="1200"/>
                        </a:lnSpc>
                        <a:spcAft>
                          <a:spcPts val="0"/>
                        </a:spcAft>
                      </a:pPr>
                      <a:r>
                        <a:rPr lang="en-US" sz="900" kern="100">
                          <a:effectLst/>
                        </a:rPr>
                        <a:t>42101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328455730"/>
                  </a:ext>
                </a:extLst>
              </a:tr>
              <a:tr h="254509">
                <a:tc>
                  <a:txBody>
                    <a:bodyPr/>
                    <a:lstStyle/>
                    <a:p>
                      <a:pPr indent="342900" algn="just">
                        <a:lnSpc>
                          <a:spcPts val="1200"/>
                        </a:lnSpc>
                        <a:spcAft>
                          <a:spcPts val="0"/>
                        </a:spcAft>
                      </a:pPr>
                      <a:r>
                        <a:rPr lang="zh-CN" sz="900" kern="100">
                          <a:effectLst/>
                        </a:rPr>
                        <a:t>哲学</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indent="342900" algn="just">
                        <a:lnSpc>
                          <a:spcPts val="1200"/>
                        </a:lnSpc>
                        <a:spcAft>
                          <a:spcPts val="0"/>
                        </a:spcAft>
                      </a:pPr>
                      <a:r>
                        <a:rPr lang="zh-CN" sz="900" kern="100">
                          <a:effectLst/>
                        </a:rPr>
                        <a:t>哲学</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lnSpc>
                          <a:spcPts val="1200"/>
                        </a:lnSpc>
                        <a:spcAft>
                          <a:spcPts val="0"/>
                        </a:spcAft>
                      </a:pPr>
                      <a:r>
                        <a:rPr lang="en-US" sz="900" kern="100">
                          <a:effectLst/>
                        </a:rPr>
                        <a:t>421010101010</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690073809"/>
                  </a:ext>
                </a:extLst>
              </a:tr>
              <a:tr h="254509">
                <a:tc>
                  <a:txBody>
                    <a:bodyPr/>
                    <a:lstStyle/>
                    <a:p>
                      <a:pPr indent="228600" algn="just">
                        <a:lnSpc>
                          <a:spcPts val="1200"/>
                        </a:lnSpc>
                        <a:spcAft>
                          <a:spcPts val="0"/>
                        </a:spcAft>
                      </a:pPr>
                      <a:r>
                        <a:rPr lang="zh-CN" sz="900" kern="100">
                          <a:effectLst/>
                        </a:rPr>
                        <a:t>专科起点本科</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indent="228600" algn="just">
                        <a:lnSpc>
                          <a:spcPts val="1200"/>
                        </a:lnSpc>
                        <a:spcAft>
                          <a:spcPts val="0"/>
                        </a:spcAft>
                      </a:pPr>
                      <a:r>
                        <a:rPr lang="zh-CN" sz="900" kern="100">
                          <a:effectLst/>
                        </a:rPr>
                        <a:t>专科起点本科</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lnSpc>
                          <a:spcPts val="1200"/>
                        </a:lnSpc>
                        <a:spcAft>
                          <a:spcPts val="0"/>
                        </a:spcAft>
                      </a:pPr>
                      <a:r>
                        <a:rPr lang="en-US" sz="900" kern="100">
                          <a:effectLst/>
                        </a:rPr>
                        <a:t>42102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917109573"/>
                  </a:ext>
                </a:extLst>
              </a:tr>
              <a:tr h="254509">
                <a:tc>
                  <a:txBody>
                    <a:bodyPr/>
                    <a:lstStyle/>
                    <a:p>
                      <a:pPr indent="342900" algn="just">
                        <a:lnSpc>
                          <a:spcPts val="1200"/>
                        </a:lnSpc>
                        <a:spcAft>
                          <a:spcPts val="0"/>
                        </a:spcAft>
                      </a:pPr>
                      <a:r>
                        <a:rPr lang="zh-CN" sz="900" kern="100">
                          <a:effectLst/>
                        </a:rPr>
                        <a:t>哲学</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indent="342900" algn="just">
                        <a:lnSpc>
                          <a:spcPts val="1200"/>
                        </a:lnSpc>
                        <a:spcAft>
                          <a:spcPts val="0"/>
                        </a:spcAft>
                      </a:pPr>
                      <a:r>
                        <a:rPr lang="zh-CN" sz="900" kern="100">
                          <a:effectLst/>
                        </a:rPr>
                        <a:t>哲学</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lnSpc>
                          <a:spcPts val="1200"/>
                        </a:lnSpc>
                        <a:spcAft>
                          <a:spcPts val="0"/>
                        </a:spcAft>
                      </a:pPr>
                      <a:r>
                        <a:rPr lang="en-US" sz="900" kern="100">
                          <a:effectLst/>
                        </a:rPr>
                        <a:t>421020101010</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1191187384"/>
                  </a:ext>
                </a:extLst>
              </a:tr>
              <a:tr h="225966">
                <a:tc>
                  <a:txBody>
                    <a:bodyPr/>
                    <a:lstStyle/>
                    <a:p>
                      <a:pPr indent="228600" algn="just">
                        <a:lnSpc>
                          <a:spcPts val="1200"/>
                        </a:lnSpc>
                        <a:spcAft>
                          <a:spcPts val="0"/>
                        </a:spcAft>
                      </a:pPr>
                      <a:r>
                        <a:rPr lang="zh-CN" sz="900" kern="100">
                          <a:effectLst/>
                        </a:rPr>
                        <a:t>第二学士学位</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indent="228600" algn="just">
                        <a:lnSpc>
                          <a:spcPts val="1200"/>
                        </a:lnSpc>
                        <a:spcAft>
                          <a:spcPts val="0"/>
                        </a:spcAft>
                      </a:pPr>
                      <a:r>
                        <a:rPr lang="zh-CN" sz="900" kern="100">
                          <a:effectLst/>
                        </a:rPr>
                        <a:t>第二学士学位</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lnSpc>
                          <a:spcPts val="1200"/>
                        </a:lnSpc>
                        <a:spcAft>
                          <a:spcPts val="0"/>
                        </a:spcAft>
                      </a:pPr>
                      <a:r>
                        <a:rPr lang="en-US" sz="900" kern="100">
                          <a:effectLst/>
                        </a:rPr>
                        <a:t>42103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091193131"/>
                  </a:ext>
                </a:extLst>
              </a:tr>
              <a:tr h="225966">
                <a:tc>
                  <a:txBody>
                    <a:bodyPr/>
                    <a:lstStyle/>
                    <a:p>
                      <a:pPr indent="342900" algn="just">
                        <a:lnSpc>
                          <a:spcPts val="1200"/>
                        </a:lnSpc>
                        <a:spcAft>
                          <a:spcPts val="0"/>
                        </a:spcAft>
                      </a:pPr>
                      <a:r>
                        <a:rPr lang="zh-CN" sz="900" kern="100">
                          <a:effectLst/>
                        </a:rPr>
                        <a:t>哲学</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indent="342900" algn="just">
                        <a:lnSpc>
                          <a:spcPts val="1200"/>
                        </a:lnSpc>
                        <a:spcAft>
                          <a:spcPts val="0"/>
                        </a:spcAft>
                      </a:pPr>
                      <a:r>
                        <a:rPr lang="zh-CN" sz="900" kern="100">
                          <a:effectLst/>
                        </a:rPr>
                        <a:t>哲学</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just">
                        <a:lnSpc>
                          <a:spcPts val="1200"/>
                        </a:lnSpc>
                        <a:spcAft>
                          <a:spcPts val="0"/>
                        </a:spcAft>
                      </a:pPr>
                      <a:r>
                        <a:rPr lang="en-US" sz="900" kern="100">
                          <a:effectLst/>
                        </a:rPr>
                        <a:t>421030101010</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988997663"/>
                  </a:ext>
                </a:extLst>
              </a:tr>
            </a:tbl>
          </a:graphicData>
        </a:graphic>
      </p:graphicFrame>
      <p:sp>
        <p:nvSpPr>
          <p:cNvPr id="6" name="Rectangle 1">
            <a:extLst>
              <a:ext uri="{FF2B5EF4-FFF2-40B4-BE49-F238E27FC236}">
                <a16:creationId xmlns:a16="http://schemas.microsoft.com/office/drawing/2014/main" id="{02978761-57A5-487E-AEE1-2057E0FDE79A}"/>
              </a:ext>
            </a:extLst>
          </p:cNvPr>
          <p:cNvSpPr>
            <a:spLocks noChangeArrowheads="1"/>
          </p:cNvSpPr>
          <p:nvPr/>
        </p:nvSpPr>
        <p:spPr bwMode="auto">
          <a:xfrm>
            <a:off x="10626436" y="2105623"/>
            <a:ext cx="99380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lvl1pPr indent="3429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8" name="表格 7">
            <a:extLst>
              <a:ext uri="{FF2B5EF4-FFF2-40B4-BE49-F238E27FC236}">
                <a16:creationId xmlns:a16="http://schemas.microsoft.com/office/drawing/2014/main" id="{4A29A12D-59FD-4180-95C2-226ED753C397}"/>
              </a:ext>
            </a:extLst>
          </p:cNvPr>
          <p:cNvGraphicFramePr>
            <a:graphicFrameLocks noGrp="1"/>
          </p:cNvGraphicFramePr>
          <p:nvPr>
            <p:extLst>
              <p:ext uri="{D42A27DB-BD31-4B8C-83A1-F6EECF244321}">
                <p14:modId xmlns:p14="http://schemas.microsoft.com/office/powerpoint/2010/main" val="2229418743"/>
              </p:ext>
            </p:extLst>
          </p:nvPr>
        </p:nvGraphicFramePr>
        <p:xfrm>
          <a:off x="526489" y="5549636"/>
          <a:ext cx="11090277" cy="451932"/>
        </p:xfrm>
        <a:graphic>
          <a:graphicData uri="http://schemas.openxmlformats.org/drawingml/2006/table">
            <a:tbl>
              <a:tblPr>
                <a:tableStyleId>{5940675A-B579-460E-94D1-54222C63F5DA}</a:tableStyleId>
              </a:tblPr>
              <a:tblGrid>
                <a:gridCol w="1332364">
                  <a:extLst>
                    <a:ext uri="{9D8B030D-6E8A-4147-A177-3AD203B41FA5}">
                      <a16:colId xmlns:a16="http://schemas.microsoft.com/office/drawing/2014/main" val="320403262"/>
                    </a:ext>
                  </a:extLst>
                </a:gridCol>
                <a:gridCol w="1321861">
                  <a:extLst>
                    <a:ext uri="{9D8B030D-6E8A-4147-A177-3AD203B41FA5}">
                      <a16:colId xmlns:a16="http://schemas.microsoft.com/office/drawing/2014/main" val="1902052003"/>
                    </a:ext>
                  </a:extLst>
                </a:gridCol>
                <a:gridCol w="1336865">
                  <a:extLst>
                    <a:ext uri="{9D8B030D-6E8A-4147-A177-3AD203B41FA5}">
                      <a16:colId xmlns:a16="http://schemas.microsoft.com/office/drawing/2014/main" val="389115534"/>
                    </a:ext>
                  </a:extLst>
                </a:gridCol>
                <a:gridCol w="427617">
                  <a:extLst>
                    <a:ext uri="{9D8B030D-6E8A-4147-A177-3AD203B41FA5}">
                      <a16:colId xmlns:a16="http://schemas.microsoft.com/office/drawing/2014/main" val="3597594655"/>
                    </a:ext>
                  </a:extLst>
                </a:gridCol>
                <a:gridCol w="427617">
                  <a:extLst>
                    <a:ext uri="{9D8B030D-6E8A-4147-A177-3AD203B41FA5}">
                      <a16:colId xmlns:a16="http://schemas.microsoft.com/office/drawing/2014/main" val="3051627098"/>
                    </a:ext>
                  </a:extLst>
                </a:gridCol>
                <a:gridCol w="531895">
                  <a:extLst>
                    <a:ext uri="{9D8B030D-6E8A-4147-A177-3AD203B41FA5}">
                      <a16:colId xmlns:a16="http://schemas.microsoft.com/office/drawing/2014/main" val="2963337287"/>
                    </a:ext>
                  </a:extLst>
                </a:gridCol>
                <a:gridCol w="531145">
                  <a:extLst>
                    <a:ext uri="{9D8B030D-6E8A-4147-A177-3AD203B41FA5}">
                      <a16:colId xmlns:a16="http://schemas.microsoft.com/office/drawing/2014/main" val="560579370"/>
                    </a:ext>
                  </a:extLst>
                </a:gridCol>
                <a:gridCol w="531895">
                  <a:extLst>
                    <a:ext uri="{9D8B030D-6E8A-4147-A177-3AD203B41FA5}">
                      <a16:colId xmlns:a16="http://schemas.microsoft.com/office/drawing/2014/main" val="866908011"/>
                    </a:ext>
                  </a:extLst>
                </a:gridCol>
                <a:gridCol w="531895">
                  <a:extLst>
                    <a:ext uri="{9D8B030D-6E8A-4147-A177-3AD203B41FA5}">
                      <a16:colId xmlns:a16="http://schemas.microsoft.com/office/drawing/2014/main" val="3255247228"/>
                    </a:ext>
                  </a:extLst>
                </a:gridCol>
                <a:gridCol w="531895">
                  <a:extLst>
                    <a:ext uri="{9D8B030D-6E8A-4147-A177-3AD203B41FA5}">
                      <a16:colId xmlns:a16="http://schemas.microsoft.com/office/drawing/2014/main" val="1158992471"/>
                    </a:ext>
                  </a:extLst>
                </a:gridCol>
                <a:gridCol w="505638">
                  <a:extLst>
                    <a:ext uri="{9D8B030D-6E8A-4147-A177-3AD203B41FA5}">
                      <a16:colId xmlns:a16="http://schemas.microsoft.com/office/drawing/2014/main" val="1260971669"/>
                    </a:ext>
                  </a:extLst>
                </a:gridCol>
                <a:gridCol w="505638">
                  <a:extLst>
                    <a:ext uri="{9D8B030D-6E8A-4147-A177-3AD203B41FA5}">
                      <a16:colId xmlns:a16="http://schemas.microsoft.com/office/drawing/2014/main" val="3405082192"/>
                    </a:ext>
                  </a:extLst>
                </a:gridCol>
                <a:gridCol w="505638">
                  <a:extLst>
                    <a:ext uri="{9D8B030D-6E8A-4147-A177-3AD203B41FA5}">
                      <a16:colId xmlns:a16="http://schemas.microsoft.com/office/drawing/2014/main" val="4237590094"/>
                    </a:ext>
                  </a:extLst>
                </a:gridCol>
                <a:gridCol w="505638">
                  <a:extLst>
                    <a:ext uri="{9D8B030D-6E8A-4147-A177-3AD203B41FA5}">
                      <a16:colId xmlns:a16="http://schemas.microsoft.com/office/drawing/2014/main" val="2203626490"/>
                    </a:ext>
                  </a:extLst>
                </a:gridCol>
                <a:gridCol w="505638">
                  <a:extLst>
                    <a:ext uri="{9D8B030D-6E8A-4147-A177-3AD203B41FA5}">
                      <a16:colId xmlns:a16="http://schemas.microsoft.com/office/drawing/2014/main" val="2219562924"/>
                    </a:ext>
                  </a:extLst>
                </a:gridCol>
                <a:gridCol w="505638">
                  <a:extLst>
                    <a:ext uri="{9D8B030D-6E8A-4147-A177-3AD203B41FA5}">
                      <a16:colId xmlns:a16="http://schemas.microsoft.com/office/drawing/2014/main" val="3502917611"/>
                    </a:ext>
                  </a:extLst>
                </a:gridCol>
                <a:gridCol w="551400">
                  <a:extLst>
                    <a:ext uri="{9D8B030D-6E8A-4147-A177-3AD203B41FA5}">
                      <a16:colId xmlns:a16="http://schemas.microsoft.com/office/drawing/2014/main" val="3116549080"/>
                    </a:ext>
                  </a:extLst>
                </a:gridCol>
              </a:tblGrid>
              <a:tr h="225966">
                <a:tc>
                  <a:txBody>
                    <a:bodyPr/>
                    <a:lstStyle/>
                    <a:p>
                      <a:pPr indent="228600" algn="just">
                        <a:lnSpc>
                          <a:spcPts val="1200"/>
                        </a:lnSpc>
                        <a:spcAft>
                          <a:spcPts val="0"/>
                        </a:spcAft>
                      </a:pPr>
                      <a:r>
                        <a:rPr lang="zh-CN" sz="900" kern="100" dirty="0">
                          <a:effectLst/>
                        </a:rPr>
                        <a:t>对口</a:t>
                      </a:r>
                      <a:r>
                        <a:rPr lang="zh-CN" sz="900" kern="100" dirty="0" smtClean="0">
                          <a:effectLst/>
                        </a:rPr>
                        <a:t>招</a:t>
                      </a:r>
                      <a:r>
                        <a:rPr lang="zh-CN" altLang="en-US" sz="900" kern="100" dirty="0" smtClean="0">
                          <a:effectLst/>
                        </a:rPr>
                        <a:t>收</a:t>
                      </a:r>
                      <a:r>
                        <a:rPr lang="zh-CN" sz="900" kern="100" dirty="0" smtClean="0">
                          <a:effectLst/>
                        </a:rPr>
                        <a:t>中</a:t>
                      </a:r>
                      <a:r>
                        <a:rPr lang="zh-CN" sz="900" kern="100" dirty="0">
                          <a:effectLst/>
                        </a:rPr>
                        <a:t>职生</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indent="228600" algn="just">
                        <a:lnSpc>
                          <a:spcPts val="1200"/>
                        </a:lnSpc>
                        <a:spcAft>
                          <a:spcPts val="0"/>
                        </a:spcAft>
                      </a:pPr>
                      <a:r>
                        <a:rPr lang="zh-CN" sz="900" kern="100" dirty="0">
                          <a:effectLst/>
                        </a:rPr>
                        <a:t>对口</a:t>
                      </a:r>
                      <a:r>
                        <a:rPr lang="zh-CN" sz="900" kern="100" dirty="0" smtClean="0">
                          <a:effectLst/>
                        </a:rPr>
                        <a:t>招</a:t>
                      </a:r>
                      <a:r>
                        <a:rPr lang="zh-CN" altLang="en-US" sz="900" kern="100" dirty="0" smtClean="0">
                          <a:effectLst/>
                        </a:rPr>
                        <a:t>收</a:t>
                      </a:r>
                      <a:r>
                        <a:rPr lang="zh-CN" sz="900" kern="100" dirty="0" smtClean="0">
                          <a:effectLst/>
                        </a:rPr>
                        <a:t>中</a:t>
                      </a:r>
                      <a:r>
                        <a:rPr lang="zh-CN" sz="900" kern="100" dirty="0">
                          <a:effectLst/>
                        </a:rPr>
                        <a:t>职生</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just">
                        <a:lnSpc>
                          <a:spcPts val="1200"/>
                        </a:lnSpc>
                        <a:spcAft>
                          <a:spcPts val="0"/>
                        </a:spcAft>
                      </a:pPr>
                      <a:r>
                        <a:rPr lang="en-US" sz="900" kern="100" dirty="0">
                          <a:effectLst/>
                        </a:rPr>
                        <a:t>42104</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lnSpc>
                          <a:spcPts val="1200"/>
                        </a:lnSpc>
                        <a:spcAft>
                          <a:spcPts val="0"/>
                        </a:spcAf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934067302"/>
                  </a:ext>
                </a:extLst>
              </a:tr>
              <a:tr h="225966">
                <a:tc>
                  <a:txBody>
                    <a:bodyPr/>
                    <a:lstStyle/>
                    <a:p>
                      <a:pPr indent="342900" algn="just">
                        <a:lnSpc>
                          <a:spcPts val="1200"/>
                        </a:lnSpc>
                        <a:spcAft>
                          <a:spcPts val="0"/>
                        </a:spcAft>
                      </a:pPr>
                      <a:r>
                        <a:rPr lang="zh-CN" sz="900" kern="100">
                          <a:effectLst/>
                        </a:rPr>
                        <a:t>哲学</a:t>
                      </a:r>
                      <a:r>
                        <a:rPr lang="en-US" sz="900" kern="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indent="342900" algn="just">
                        <a:lnSpc>
                          <a:spcPts val="1200"/>
                        </a:lnSpc>
                        <a:spcAft>
                          <a:spcPts val="0"/>
                        </a:spcAft>
                      </a:pPr>
                      <a:r>
                        <a:rPr lang="zh-CN" sz="900" kern="100" dirty="0">
                          <a:effectLst/>
                        </a:rPr>
                        <a:t>哲学</a:t>
                      </a:r>
                      <a:r>
                        <a:rPr lang="en-US" sz="900" kern="0" dirty="0">
                          <a:effectLst/>
                        </a:rPr>
                        <a:t>……</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just">
                        <a:lnSpc>
                          <a:spcPts val="1200"/>
                        </a:lnSpc>
                        <a:spcAft>
                          <a:spcPts val="0"/>
                        </a:spcAft>
                      </a:pPr>
                      <a:r>
                        <a:rPr lang="en-US" sz="900" kern="100" dirty="0">
                          <a:effectLst/>
                        </a:rPr>
                        <a:t>421040101010</a:t>
                      </a:r>
                      <a:r>
                        <a:rPr lang="en-US" sz="900" kern="0" dirty="0">
                          <a:effectLst/>
                        </a:rPr>
                        <a:t>……</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lnSpc>
                          <a:spcPts val="1200"/>
                        </a:lnSpc>
                        <a:spcAft>
                          <a:spcPts val="0"/>
                        </a:spcAft>
                      </a:pPr>
                      <a:r>
                        <a:rPr lang="en-US" sz="900" kern="100" dirty="0">
                          <a:effectLst/>
                        </a:rPr>
                        <a:t>4</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lnSpc>
                          <a:spcPts val="1200"/>
                        </a:lnSpc>
                        <a:spcAft>
                          <a:spcPts val="0"/>
                        </a:spcAf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1306760662"/>
                  </a:ext>
                </a:extLst>
              </a:tr>
            </a:tbl>
          </a:graphicData>
        </a:graphic>
      </p:graphicFrame>
    </p:spTree>
    <p:extLst>
      <p:ext uri="{BB962C8B-B14F-4D97-AF65-F5344CB8AC3E}">
        <p14:creationId xmlns:p14="http://schemas.microsoft.com/office/powerpoint/2010/main" val="2112354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教育事业统计调查制度</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1. </a:t>
            </a:r>
            <a:r>
              <a:rPr lang="zh-CN" altLang="en-US" dirty="0">
                <a:latin typeface="黑体" panose="02010609060101010101" pitchFamily="49" charset="-122"/>
                <a:ea typeface="黑体" panose="02010609060101010101" pitchFamily="49" charset="-122"/>
                <a:sym typeface="Century Gothic" panose="020B0502020202020204" pitchFamily="34" charset="0"/>
              </a:rPr>
              <a:t>国家统计局关于批准执行高等教育学校（机构）等</a:t>
            </a:r>
            <a:r>
              <a:rPr lang="en-US" altLang="zh-CN" dirty="0">
                <a:latin typeface="黑体" panose="02010609060101010101" pitchFamily="49" charset="-122"/>
                <a:ea typeface="黑体" panose="02010609060101010101" pitchFamily="49" charset="-122"/>
                <a:sym typeface="Century Gothic" panose="020B0502020202020204" pitchFamily="34" charset="0"/>
              </a:rPr>
              <a:t>12</a:t>
            </a:r>
            <a:r>
              <a:rPr lang="zh-CN" altLang="en-US" dirty="0">
                <a:latin typeface="黑体" panose="02010609060101010101" pitchFamily="49" charset="-122"/>
                <a:ea typeface="黑体" panose="02010609060101010101" pitchFamily="49" charset="-122"/>
                <a:sym typeface="Century Gothic" panose="020B0502020202020204" pitchFamily="34" charset="0"/>
              </a:rPr>
              <a:t>项统计调查制度的函 </a:t>
            </a:r>
            <a:r>
              <a:rPr lang="zh-CN" altLang="en-US" dirty="0">
                <a:solidFill>
                  <a:srgbClr val="FFFF00"/>
                </a:solidFill>
                <a:latin typeface="黑体" panose="02010609060101010101" pitchFamily="49" charset="-122"/>
                <a:ea typeface="黑体" panose="02010609060101010101" pitchFamily="49" charset="-122"/>
                <a:sym typeface="Century Gothic" panose="020B0502020202020204" pitchFamily="34" charset="0"/>
              </a:rPr>
              <a:t>国统制</a:t>
            </a:r>
            <a:r>
              <a:rPr lang="en-US" altLang="zh-CN" dirty="0">
                <a:solidFill>
                  <a:srgbClr val="FFFF00"/>
                </a:solidFill>
                <a:latin typeface="黑体" panose="02010609060101010101" pitchFamily="49" charset="-122"/>
                <a:ea typeface="黑体" panose="02010609060101010101" pitchFamily="49" charset="-122"/>
                <a:sym typeface="Century Gothic" panose="020B0502020202020204" pitchFamily="34" charset="0"/>
              </a:rPr>
              <a:t>〔2018〕86</a:t>
            </a:r>
            <a:r>
              <a:rPr lang="zh-CN" altLang="en-US" dirty="0">
                <a:solidFill>
                  <a:srgbClr val="FFFF00"/>
                </a:solidFill>
                <a:latin typeface="黑体" panose="02010609060101010101" pitchFamily="49" charset="-122"/>
                <a:ea typeface="黑体" panose="02010609060101010101" pitchFamily="49" charset="-122"/>
                <a:sym typeface="Century Gothic" panose="020B0502020202020204" pitchFamily="34" charset="0"/>
              </a:rPr>
              <a:t>号</a:t>
            </a:r>
          </a:p>
        </p:txBody>
      </p:sp>
      <p:pic>
        <p:nvPicPr>
          <p:cNvPr id="5" name="图片 4">
            <a:extLst>
              <a:ext uri="{FF2B5EF4-FFF2-40B4-BE49-F238E27FC236}">
                <a16:creationId xmlns:a16="http://schemas.microsoft.com/office/drawing/2014/main" id="{4FBC909E-4933-4AF6-BF99-28624E2B7E67}"/>
              </a:ext>
            </a:extLst>
          </p:cNvPr>
          <p:cNvPicPr>
            <a:picLocks noChangeAspect="1"/>
          </p:cNvPicPr>
          <p:nvPr/>
        </p:nvPicPr>
        <p:blipFill rotWithShape="1">
          <a:blip r:embed="rId3"/>
          <a:srcRect t="1143" r="3992" b="6412"/>
          <a:stretch/>
        </p:blipFill>
        <p:spPr>
          <a:xfrm>
            <a:off x="7872548" y="1371385"/>
            <a:ext cx="3244919" cy="4674666"/>
          </a:xfrm>
          <a:prstGeom prst="rect">
            <a:avLst/>
          </a:prstGeom>
        </p:spPr>
      </p:pic>
      <p:sp>
        <p:nvSpPr>
          <p:cNvPr id="32" name="îš1iḓe">
            <a:extLst>
              <a:ext uri="{FF2B5EF4-FFF2-40B4-BE49-F238E27FC236}">
                <a16:creationId xmlns:a16="http://schemas.microsoft.com/office/drawing/2014/main" id="{5E6C2E29-31F0-405E-9F76-4F524A5AEBD9}"/>
              </a:ext>
            </a:extLst>
          </p:cNvPr>
          <p:cNvSpPr/>
          <p:nvPr/>
        </p:nvSpPr>
        <p:spPr>
          <a:xfrm>
            <a:off x="761869" y="2726077"/>
            <a:ext cx="361355" cy="376202"/>
          </a:xfrm>
          <a:custGeom>
            <a:avLst/>
            <a:gdLst>
              <a:gd name="connsiteX0" fmla="*/ 369451 w 582235"/>
              <a:gd name="connsiteY0" fmla="*/ 375761 h 606157"/>
              <a:gd name="connsiteX1" fmla="*/ 405005 w 582235"/>
              <a:gd name="connsiteY1" fmla="*/ 375761 h 606157"/>
              <a:gd name="connsiteX2" fmla="*/ 405005 w 582235"/>
              <a:gd name="connsiteY2" fmla="*/ 459340 h 606157"/>
              <a:gd name="connsiteX3" fmla="*/ 468913 w 582235"/>
              <a:gd name="connsiteY3" fmla="*/ 523147 h 606157"/>
              <a:gd name="connsiteX4" fmla="*/ 468913 w 582235"/>
              <a:gd name="connsiteY4" fmla="*/ 548310 h 606157"/>
              <a:gd name="connsiteX5" fmla="*/ 456312 w 582235"/>
              <a:gd name="connsiteY5" fmla="*/ 553553 h 606157"/>
              <a:gd name="connsiteX6" fmla="*/ 443710 w 582235"/>
              <a:gd name="connsiteY6" fmla="*/ 548310 h 606157"/>
              <a:gd name="connsiteX7" fmla="*/ 405005 w 582235"/>
              <a:gd name="connsiteY7" fmla="*/ 509666 h 606157"/>
              <a:gd name="connsiteX8" fmla="*/ 405005 w 582235"/>
              <a:gd name="connsiteY8" fmla="*/ 535729 h 606157"/>
              <a:gd name="connsiteX9" fmla="*/ 387153 w 582235"/>
              <a:gd name="connsiteY9" fmla="*/ 553553 h 606157"/>
              <a:gd name="connsiteX10" fmla="*/ 369451 w 582235"/>
              <a:gd name="connsiteY10" fmla="*/ 535729 h 606157"/>
              <a:gd name="connsiteX11" fmla="*/ 369451 w 582235"/>
              <a:gd name="connsiteY11" fmla="*/ 509666 h 606157"/>
              <a:gd name="connsiteX12" fmla="*/ 330596 w 582235"/>
              <a:gd name="connsiteY12" fmla="*/ 548310 h 606157"/>
              <a:gd name="connsiteX13" fmla="*/ 305393 w 582235"/>
              <a:gd name="connsiteY13" fmla="*/ 548310 h 606157"/>
              <a:gd name="connsiteX14" fmla="*/ 305393 w 582235"/>
              <a:gd name="connsiteY14" fmla="*/ 523147 h 606157"/>
              <a:gd name="connsiteX15" fmla="*/ 369451 w 582235"/>
              <a:gd name="connsiteY15" fmla="*/ 459340 h 606157"/>
              <a:gd name="connsiteX16" fmla="*/ 253612 w 582235"/>
              <a:gd name="connsiteY16" fmla="*/ 252130 h 606157"/>
              <a:gd name="connsiteX17" fmla="*/ 290941 w 582235"/>
              <a:gd name="connsiteY17" fmla="*/ 252130 h 606157"/>
              <a:gd name="connsiteX18" fmla="*/ 290941 w 582235"/>
              <a:gd name="connsiteY18" fmla="*/ 285719 h 606157"/>
              <a:gd name="connsiteX19" fmla="*/ 253612 w 582235"/>
              <a:gd name="connsiteY19" fmla="*/ 285719 h 606157"/>
              <a:gd name="connsiteX20" fmla="*/ 239040 w 582235"/>
              <a:gd name="connsiteY20" fmla="*/ 222935 h 606157"/>
              <a:gd name="connsiteX21" fmla="*/ 224334 w 582235"/>
              <a:gd name="connsiteY21" fmla="*/ 237616 h 606157"/>
              <a:gd name="connsiteX22" fmla="*/ 224334 w 582235"/>
              <a:gd name="connsiteY22" fmla="*/ 300384 h 606157"/>
              <a:gd name="connsiteX23" fmla="*/ 239040 w 582235"/>
              <a:gd name="connsiteY23" fmla="*/ 314915 h 606157"/>
              <a:gd name="connsiteX24" fmla="*/ 305668 w 582235"/>
              <a:gd name="connsiteY24" fmla="*/ 314915 h 606157"/>
              <a:gd name="connsiteX25" fmla="*/ 320374 w 582235"/>
              <a:gd name="connsiteY25" fmla="*/ 300384 h 606157"/>
              <a:gd name="connsiteX26" fmla="*/ 320374 w 582235"/>
              <a:gd name="connsiteY26" fmla="*/ 237616 h 606157"/>
              <a:gd name="connsiteX27" fmla="*/ 305668 w 582235"/>
              <a:gd name="connsiteY27" fmla="*/ 222935 h 606157"/>
              <a:gd name="connsiteX28" fmla="*/ 71558 w 582235"/>
              <a:gd name="connsiteY28" fmla="*/ 194196 h 606157"/>
              <a:gd name="connsiteX29" fmla="*/ 136967 w 582235"/>
              <a:gd name="connsiteY29" fmla="*/ 259511 h 606157"/>
              <a:gd name="connsiteX30" fmla="*/ 136967 w 582235"/>
              <a:gd name="connsiteY30" fmla="*/ 589079 h 606157"/>
              <a:gd name="connsiteX31" fmla="*/ 120015 w 582235"/>
              <a:gd name="connsiteY31" fmla="*/ 606157 h 606157"/>
              <a:gd name="connsiteX32" fmla="*/ 45754 w 582235"/>
              <a:gd name="connsiteY32" fmla="*/ 606157 h 606157"/>
              <a:gd name="connsiteX33" fmla="*/ 28801 w 582235"/>
              <a:gd name="connsiteY33" fmla="*/ 589079 h 606157"/>
              <a:gd name="connsiteX34" fmla="*/ 28801 w 582235"/>
              <a:gd name="connsiteY34" fmla="*/ 445268 h 606157"/>
              <a:gd name="connsiteX35" fmla="*/ 25951 w 582235"/>
              <a:gd name="connsiteY35" fmla="*/ 429238 h 606157"/>
              <a:gd name="connsiteX36" fmla="*/ 10949 w 582235"/>
              <a:gd name="connsiteY36" fmla="*/ 388342 h 606157"/>
              <a:gd name="connsiteX37" fmla="*/ 5998 w 582235"/>
              <a:gd name="connsiteY37" fmla="*/ 360778 h 606157"/>
              <a:gd name="connsiteX38" fmla="*/ 5998 w 582235"/>
              <a:gd name="connsiteY38" fmla="*/ 259511 h 606157"/>
              <a:gd name="connsiteX39" fmla="*/ 71558 w 582235"/>
              <a:gd name="connsiteY39" fmla="*/ 194196 h 606157"/>
              <a:gd name="connsiteX40" fmla="*/ 368563 w 582235"/>
              <a:gd name="connsiteY40" fmla="*/ 189398 h 606157"/>
              <a:gd name="connsiteX41" fmla="*/ 405892 w 582235"/>
              <a:gd name="connsiteY41" fmla="*/ 189398 h 606157"/>
              <a:gd name="connsiteX42" fmla="*/ 405892 w 582235"/>
              <a:gd name="connsiteY42" fmla="*/ 285720 h 606157"/>
              <a:gd name="connsiteX43" fmla="*/ 368563 w 582235"/>
              <a:gd name="connsiteY43" fmla="*/ 285720 h 606157"/>
              <a:gd name="connsiteX44" fmla="*/ 353838 w 582235"/>
              <a:gd name="connsiteY44" fmla="*/ 160167 h 606157"/>
              <a:gd name="connsiteX45" fmla="*/ 339132 w 582235"/>
              <a:gd name="connsiteY45" fmla="*/ 174698 h 606157"/>
              <a:gd name="connsiteX46" fmla="*/ 339132 w 582235"/>
              <a:gd name="connsiteY46" fmla="*/ 300384 h 606157"/>
              <a:gd name="connsiteX47" fmla="*/ 353838 w 582235"/>
              <a:gd name="connsiteY47" fmla="*/ 314915 h 606157"/>
              <a:gd name="connsiteX48" fmla="*/ 420617 w 582235"/>
              <a:gd name="connsiteY48" fmla="*/ 314915 h 606157"/>
              <a:gd name="connsiteX49" fmla="*/ 435173 w 582235"/>
              <a:gd name="connsiteY49" fmla="*/ 300384 h 606157"/>
              <a:gd name="connsiteX50" fmla="*/ 435173 w 582235"/>
              <a:gd name="connsiteY50" fmla="*/ 174698 h 606157"/>
              <a:gd name="connsiteX51" fmla="*/ 420617 w 582235"/>
              <a:gd name="connsiteY51" fmla="*/ 160167 h 606157"/>
              <a:gd name="connsiteX52" fmla="*/ 483514 w 582235"/>
              <a:gd name="connsiteY52" fmla="*/ 126594 h 606157"/>
              <a:gd name="connsiteX53" fmla="*/ 520702 w 582235"/>
              <a:gd name="connsiteY53" fmla="*/ 126594 h 606157"/>
              <a:gd name="connsiteX54" fmla="*/ 520702 w 582235"/>
              <a:gd name="connsiteY54" fmla="*/ 285719 h 606157"/>
              <a:gd name="connsiteX55" fmla="*/ 483514 w 582235"/>
              <a:gd name="connsiteY55" fmla="*/ 285719 h 606157"/>
              <a:gd name="connsiteX56" fmla="*/ 468787 w 582235"/>
              <a:gd name="connsiteY56" fmla="*/ 97399 h 606157"/>
              <a:gd name="connsiteX57" fmla="*/ 454081 w 582235"/>
              <a:gd name="connsiteY57" fmla="*/ 111930 h 606157"/>
              <a:gd name="connsiteX58" fmla="*/ 454081 w 582235"/>
              <a:gd name="connsiteY58" fmla="*/ 300384 h 606157"/>
              <a:gd name="connsiteX59" fmla="*/ 468787 w 582235"/>
              <a:gd name="connsiteY59" fmla="*/ 314915 h 606157"/>
              <a:gd name="connsiteX60" fmla="*/ 535415 w 582235"/>
              <a:gd name="connsiteY60" fmla="*/ 314915 h 606157"/>
              <a:gd name="connsiteX61" fmla="*/ 550121 w 582235"/>
              <a:gd name="connsiteY61" fmla="*/ 300384 h 606157"/>
              <a:gd name="connsiteX62" fmla="*/ 550121 w 582235"/>
              <a:gd name="connsiteY62" fmla="*/ 111930 h 606157"/>
              <a:gd name="connsiteX63" fmla="*/ 535415 w 582235"/>
              <a:gd name="connsiteY63" fmla="*/ 97399 h 606157"/>
              <a:gd name="connsiteX64" fmla="*/ 206026 w 582235"/>
              <a:gd name="connsiteY64" fmla="*/ 61745 h 606157"/>
              <a:gd name="connsiteX65" fmla="*/ 568429 w 582235"/>
              <a:gd name="connsiteY65" fmla="*/ 61745 h 606157"/>
              <a:gd name="connsiteX66" fmla="*/ 582235 w 582235"/>
              <a:gd name="connsiteY66" fmla="*/ 75527 h 606157"/>
              <a:gd name="connsiteX67" fmla="*/ 582235 w 582235"/>
              <a:gd name="connsiteY67" fmla="*/ 336787 h 606157"/>
              <a:gd name="connsiteX68" fmla="*/ 568429 w 582235"/>
              <a:gd name="connsiteY68" fmla="*/ 350569 h 606157"/>
              <a:gd name="connsiteX69" fmla="*/ 206026 w 582235"/>
              <a:gd name="connsiteY69" fmla="*/ 350569 h 606157"/>
              <a:gd name="connsiteX70" fmla="*/ 192220 w 582235"/>
              <a:gd name="connsiteY70" fmla="*/ 336787 h 606157"/>
              <a:gd name="connsiteX71" fmla="*/ 192220 w 582235"/>
              <a:gd name="connsiteY71" fmla="*/ 75527 h 606157"/>
              <a:gd name="connsiteX72" fmla="*/ 206026 w 582235"/>
              <a:gd name="connsiteY72" fmla="*/ 61745 h 606157"/>
              <a:gd name="connsiteX73" fmla="*/ 68484 w 582235"/>
              <a:gd name="connsiteY73" fmla="*/ 44809 h 606157"/>
              <a:gd name="connsiteX74" fmla="*/ 136968 w 582235"/>
              <a:gd name="connsiteY74" fmla="*/ 113187 h 606157"/>
              <a:gd name="connsiteX75" fmla="*/ 68484 w 582235"/>
              <a:gd name="connsiteY75" fmla="*/ 181565 h 606157"/>
              <a:gd name="connsiteX76" fmla="*/ 0 w 582235"/>
              <a:gd name="connsiteY76" fmla="*/ 113187 h 606157"/>
              <a:gd name="connsiteX77" fmla="*/ 68484 w 582235"/>
              <a:gd name="connsiteY77" fmla="*/ 44809 h 606157"/>
              <a:gd name="connsiteX78" fmla="*/ 387117 w 582235"/>
              <a:gd name="connsiteY78" fmla="*/ 0 h 606157"/>
              <a:gd name="connsiteX79" fmla="*/ 404975 w 582235"/>
              <a:gd name="connsiteY79" fmla="*/ 17827 h 606157"/>
              <a:gd name="connsiteX80" fmla="*/ 404975 w 582235"/>
              <a:gd name="connsiteY80" fmla="*/ 36553 h 606157"/>
              <a:gd name="connsiteX81" fmla="*/ 369410 w 582235"/>
              <a:gd name="connsiteY81" fmla="*/ 36553 h 606157"/>
              <a:gd name="connsiteX82" fmla="*/ 369410 w 582235"/>
              <a:gd name="connsiteY82" fmla="*/ 17827 h 606157"/>
              <a:gd name="connsiteX83" fmla="*/ 387117 w 582235"/>
              <a:gd name="connsiteY83" fmla="*/ 0 h 60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82235" h="606157">
                <a:moveTo>
                  <a:pt x="369451" y="375761"/>
                </a:moveTo>
                <a:lnTo>
                  <a:pt x="405005" y="375761"/>
                </a:lnTo>
                <a:lnTo>
                  <a:pt x="405005" y="459340"/>
                </a:lnTo>
                <a:lnTo>
                  <a:pt x="468913" y="523147"/>
                </a:lnTo>
                <a:cubicBezTo>
                  <a:pt x="475964" y="530187"/>
                  <a:pt x="475964" y="541420"/>
                  <a:pt x="468913" y="548310"/>
                </a:cubicBezTo>
                <a:cubicBezTo>
                  <a:pt x="465463" y="551755"/>
                  <a:pt x="460962" y="553553"/>
                  <a:pt x="456312" y="553553"/>
                </a:cubicBezTo>
                <a:cubicBezTo>
                  <a:pt x="451811" y="553553"/>
                  <a:pt x="447310" y="551755"/>
                  <a:pt x="443710" y="548310"/>
                </a:cubicBezTo>
                <a:lnTo>
                  <a:pt x="405005" y="509666"/>
                </a:lnTo>
                <a:lnTo>
                  <a:pt x="405005" y="535729"/>
                </a:lnTo>
                <a:cubicBezTo>
                  <a:pt x="405005" y="545614"/>
                  <a:pt x="397054" y="553553"/>
                  <a:pt x="387153" y="553553"/>
                </a:cubicBezTo>
                <a:cubicBezTo>
                  <a:pt x="377402" y="553553"/>
                  <a:pt x="369451" y="545614"/>
                  <a:pt x="369451" y="535729"/>
                </a:cubicBezTo>
                <a:lnTo>
                  <a:pt x="369451" y="509666"/>
                </a:lnTo>
                <a:lnTo>
                  <a:pt x="330596" y="548310"/>
                </a:lnTo>
                <a:cubicBezTo>
                  <a:pt x="323695" y="555350"/>
                  <a:pt x="312444" y="555350"/>
                  <a:pt x="305393" y="548310"/>
                </a:cubicBezTo>
                <a:cubicBezTo>
                  <a:pt x="298492" y="541420"/>
                  <a:pt x="298492" y="530187"/>
                  <a:pt x="305393" y="523147"/>
                </a:cubicBezTo>
                <a:lnTo>
                  <a:pt x="369451" y="459340"/>
                </a:lnTo>
                <a:close/>
                <a:moveTo>
                  <a:pt x="253612" y="252130"/>
                </a:moveTo>
                <a:lnTo>
                  <a:pt x="290941" y="252130"/>
                </a:lnTo>
                <a:lnTo>
                  <a:pt x="290941" y="285719"/>
                </a:lnTo>
                <a:lnTo>
                  <a:pt x="253612" y="285719"/>
                </a:lnTo>
                <a:close/>
                <a:moveTo>
                  <a:pt x="239040" y="222935"/>
                </a:moveTo>
                <a:cubicBezTo>
                  <a:pt x="230936" y="222935"/>
                  <a:pt x="224334" y="229527"/>
                  <a:pt x="224334" y="237616"/>
                </a:cubicBezTo>
                <a:lnTo>
                  <a:pt x="224334" y="300384"/>
                </a:lnTo>
                <a:cubicBezTo>
                  <a:pt x="224334" y="308474"/>
                  <a:pt x="230936" y="314915"/>
                  <a:pt x="239040" y="314915"/>
                </a:cubicBezTo>
                <a:lnTo>
                  <a:pt x="305668" y="314915"/>
                </a:lnTo>
                <a:cubicBezTo>
                  <a:pt x="313771" y="314915"/>
                  <a:pt x="320374" y="308474"/>
                  <a:pt x="320374" y="300384"/>
                </a:cubicBezTo>
                <a:lnTo>
                  <a:pt x="320374" y="237616"/>
                </a:lnTo>
                <a:cubicBezTo>
                  <a:pt x="320374" y="229527"/>
                  <a:pt x="313771" y="222935"/>
                  <a:pt x="305668" y="222935"/>
                </a:cubicBezTo>
                <a:close/>
                <a:moveTo>
                  <a:pt x="71558" y="194196"/>
                </a:moveTo>
                <a:cubicBezTo>
                  <a:pt x="107563" y="194196"/>
                  <a:pt x="136967" y="223558"/>
                  <a:pt x="136967" y="259511"/>
                </a:cubicBezTo>
                <a:lnTo>
                  <a:pt x="136967" y="589079"/>
                </a:lnTo>
                <a:cubicBezTo>
                  <a:pt x="136967" y="598517"/>
                  <a:pt x="129316" y="606157"/>
                  <a:pt x="120015" y="606157"/>
                </a:cubicBezTo>
                <a:lnTo>
                  <a:pt x="45754" y="606157"/>
                </a:lnTo>
                <a:cubicBezTo>
                  <a:pt x="36302" y="606157"/>
                  <a:pt x="28801" y="598517"/>
                  <a:pt x="28801" y="589079"/>
                </a:cubicBezTo>
                <a:lnTo>
                  <a:pt x="28801" y="445268"/>
                </a:lnTo>
                <a:cubicBezTo>
                  <a:pt x="28801" y="439725"/>
                  <a:pt x="27751" y="434482"/>
                  <a:pt x="25951" y="429238"/>
                </a:cubicBezTo>
                <a:lnTo>
                  <a:pt x="10949" y="388342"/>
                </a:lnTo>
                <a:cubicBezTo>
                  <a:pt x="7648" y="379504"/>
                  <a:pt x="5998" y="370216"/>
                  <a:pt x="5998" y="360778"/>
                </a:cubicBezTo>
                <a:lnTo>
                  <a:pt x="5998" y="259511"/>
                </a:lnTo>
                <a:cubicBezTo>
                  <a:pt x="5998" y="223558"/>
                  <a:pt x="35402" y="194196"/>
                  <a:pt x="71558" y="194196"/>
                </a:cubicBezTo>
                <a:close/>
                <a:moveTo>
                  <a:pt x="368563" y="189398"/>
                </a:moveTo>
                <a:lnTo>
                  <a:pt x="405892" y="189398"/>
                </a:lnTo>
                <a:lnTo>
                  <a:pt x="405892" y="285720"/>
                </a:lnTo>
                <a:lnTo>
                  <a:pt x="368563" y="285720"/>
                </a:lnTo>
                <a:close/>
                <a:moveTo>
                  <a:pt x="353838" y="160167"/>
                </a:moveTo>
                <a:cubicBezTo>
                  <a:pt x="345735" y="160167"/>
                  <a:pt x="339132" y="166608"/>
                  <a:pt x="339132" y="174698"/>
                </a:cubicBezTo>
                <a:lnTo>
                  <a:pt x="339132" y="300384"/>
                </a:lnTo>
                <a:cubicBezTo>
                  <a:pt x="339132" y="308474"/>
                  <a:pt x="345735" y="314915"/>
                  <a:pt x="353838" y="314915"/>
                </a:cubicBezTo>
                <a:lnTo>
                  <a:pt x="420617" y="314915"/>
                </a:lnTo>
                <a:cubicBezTo>
                  <a:pt x="428720" y="314915"/>
                  <a:pt x="435173" y="308474"/>
                  <a:pt x="435173" y="300384"/>
                </a:cubicBezTo>
                <a:lnTo>
                  <a:pt x="435173" y="174698"/>
                </a:lnTo>
                <a:cubicBezTo>
                  <a:pt x="435173" y="166608"/>
                  <a:pt x="428720" y="160167"/>
                  <a:pt x="420617" y="160167"/>
                </a:cubicBezTo>
                <a:close/>
                <a:moveTo>
                  <a:pt x="483514" y="126594"/>
                </a:moveTo>
                <a:lnTo>
                  <a:pt x="520702" y="126594"/>
                </a:lnTo>
                <a:lnTo>
                  <a:pt x="520702" y="285719"/>
                </a:lnTo>
                <a:lnTo>
                  <a:pt x="483514" y="285719"/>
                </a:lnTo>
                <a:close/>
                <a:moveTo>
                  <a:pt x="468787" y="97399"/>
                </a:moveTo>
                <a:cubicBezTo>
                  <a:pt x="460684" y="97399"/>
                  <a:pt x="454081" y="103840"/>
                  <a:pt x="454081" y="111930"/>
                </a:cubicBezTo>
                <a:lnTo>
                  <a:pt x="454081" y="300384"/>
                </a:lnTo>
                <a:cubicBezTo>
                  <a:pt x="454081" y="308474"/>
                  <a:pt x="460684" y="314915"/>
                  <a:pt x="468787" y="314915"/>
                </a:cubicBezTo>
                <a:lnTo>
                  <a:pt x="535415" y="314915"/>
                </a:lnTo>
                <a:cubicBezTo>
                  <a:pt x="543519" y="314915"/>
                  <a:pt x="550121" y="308474"/>
                  <a:pt x="550121" y="300384"/>
                </a:cubicBezTo>
                <a:lnTo>
                  <a:pt x="550121" y="111930"/>
                </a:lnTo>
                <a:cubicBezTo>
                  <a:pt x="550121" y="103840"/>
                  <a:pt x="543519" y="97399"/>
                  <a:pt x="535415" y="97399"/>
                </a:cubicBezTo>
                <a:close/>
                <a:moveTo>
                  <a:pt x="206026" y="61745"/>
                </a:moveTo>
                <a:lnTo>
                  <a:pt x="568429" y="61745"/>
                </a:lnTo>
                <a:cubicBezTo>
                  <a:pt x="575932" y="61745"/>
                  <a:pt x="582235" y="67887"/>
                  <a:pt x="582235" y="75527"/>
                </a:cubicBezTo>
                <a:lnTo>
                  <a:pt x="582235" y="336787"/>
                </a:lnTo>
                <a:cubicBezTo>
                  <a:pt x="582235" y="344427"/>
                  <a:pt x="575932" y="350569"/>
                  <a:pt x="568429" y="350569"/>
                </a:cubicBezTo>
                <a:lnTo>
                  <a:pt x="206026" y="350569"/>
                </a:lnTo>
                <a:cubicBezTo>
                  <a:pt x="198373" y="350569"/>
                  <a:pt x="192220" y="344427"/>
                  <a:pt x="192220" y="336787"/>
                </a:cubicBezTo>
                <a:lnTo>
                  <a:pt x="192220" y="75527"/>
                </a:lnTo>
                <a:cubicBezTo>
                  <a:pt x="192220" y="67887"/>
                  <a:pt x="198373" y="61745"/>
                  <a:pt x="206026" y="61745"/>
                </a:cubicBezTo>
                <a:close/>
                <a:moveTo>
                  <a:pt x="68484" y="44809"/>
                </a:moveTo>
                <a:cubicBezTo>
                  <a:pt x="106307" y="44809"/>
                  <a:pt x="136968" y="75423"/>
                  <a:pt x="136968" y="113187"/>
                </a:cubicBezTo>
                <a:cubicBezTo>
                  <a:pt x="136968" y="150951"/>
                  <a:pt x="106307" y="181565"/>
                  <a:pt x="68484" y="181565"/>
                </a:cubicBezTo>
                <a:cubicBezTo>
                  <a:pt x="30661" y="181565"/>
                  <a:pt x="0" y="150951"/>
                  <a:pt x="0" y="113187"/>
                </a:cubicBezTo>
                <a:cubicBezTo>
                  <a:pt x="0" y="75423"/>
                  <a:pt x="30661" y="44809"/>
                  <a:pt x="68484" y="44809"/>
                </a:cubicBezTo>
                <a:close/>
                <a:moveTo>
                  <a:pt x="387117" y="0"/>
                </a:moveTo>
                <a:cubicBezTo>
                  <a:pt x="397022" y="0"/>
                  <a:pt x="404975" y="7940"/>
                  <a:pt x="404975" y="17827"/>
                </a:cubicBezTo>
                <a:lnTo>
                  <a:pt x="404975" y="36553"/>
                </a:lnTo>
                <a:lnTo>
                  <a:pt x="369410" y="36553"/>
                </a:lnTo>
                <a:lnTo>
                  <a:pt x="369410" y="17827"/>
                </a:lnTo>
                <a:cubicBezTo>
                  <a:pt x="369410" y="7940"/>
                  <a:pt x="377363" y="0"/>
                  <a:pt x="387117"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6" name="文本框 5">
            <a:extLst>
              <a:ext uri="{FF2B5EF4-FFF2-40B4-BE49-F238E27FC236}">
                <a16:creationId xmlns:a16="http://schemas.microsoft.com/office/drawing/2014/main" id="{FE2076A3-567D-40EF-B512-EF603D3B40A9}"/>
              </a:ext>
            </a:extLst>
          </p:cNvPr>
          <p:cNvSpPr txBox="1"/>
          <p:nvPr/>
        </p:nvSpPr>
        <p:spPr>
          <a:xfrm>
            <a:off x="2351573" y="1901830"/>
            <a:ext cx="978922" cy="369332"/>
          </a:xfrm>
          <a:prstGeom prst="rect">
            <a:avLst/>
          </a:prstGeom>
          <a:noFill/>
        </p:spPr>
        <p:txBody>
          <a:bodyPr wrap="square" rtlCol="0">
            <a:spAutoFit/>
          </a:bodyPr>
          <a:lstStyle/>
          <a:p>
            <a:r>
              <a:rPr lang="zh-CN" altLang="en-US" b="1" dirty="0">
                <a:solidFill>
                  <a:srgbClr val="4472C4"/>
                </a:solidFill>
                <a:latin typeface="黑体" panose="02010609060101010101" pitchFamily="49" charset="-122"/>
                <a:ea typeface="黑体" panose="02010609060101010101" pitchFamily="49" charset="-122"/>
              </a:rPr>
              <a:t>总说明</a:t>
            </a:r>
          </a:p>
        </p:txBody>
      </p:sp>
      <p:sp>
        <p:nvSpPr>
          <p:cNvPr id="37" name="文本框 36">
            <a:extLst>
              <a:ext uri="{FF2B5EF4-FFF2-40B4-BE49-F238E27FC236}">
                <a16:creationId xmlns:a16="http://schemas.microsoft.com/office/drawing/2014/main" id="{F02B74E6-6AEA-4CB1-A281-9D25B9FAA1C8}"/>
              </a:ext>
            </a:extLst>
          </p:cNvPr>
          <p:cNvSpPr txBox="1"/>
          <p:nvPr/>
        </p:nvSpPr>
        <p:spPr>
          <a:xfrm>
            <a:off x="3760065" y="2499808"/>
            <a:ext cx="1118775" cy="369332"/>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rPr>
              <a:t>报表目录</a:t>
            </a:r>
          </a:p>
        </p:txBody>
      </p:sp>
      <p:sp>
        <p:nvSpPr>
          <p:cNvPr id="39" name="文本框 38">
            <a:extLst>
              <a:ext uri="{FF2B5EF4-FFF2-40B4-BE49-F238E27FC236}">
                <a16:creationId xmlns:a16="http://schemas.microsoft.com/office/drawing/2014/main" id="{E0653200-285D-4F8D-B991-DA930F054C24}"/>
              </a:ext>
            </a:extLst>
          </p:cNvPr>
          <p:cNvSpPr txBox="1"/>
          <p:nvPr/>
        </p:nvSpPr>
        <p:spPr>
          <a:xfrm>
            <a:off x="4184106" y="3274538"/>
            <a:ext cx="1118775" cy="369332"/>
          </a:xfrm>
          <a:prstGeom prst="rect">
            <a:avLst/>
          </a:prstGeom>
          <a:noFill/>
        </p:spPr>
        <p:txBody>
          <a:bodyPr wrap="square" rtlCol="0">
            <a:spAutoFit/>
          </a:bodyPr>
          <a:lstStyle/>
          <a:p>
            <a:r>
              <a:rPr lang="zh-CN" altLang="en-US" b="1" dirty="0">
                <a:solidFill>
                  <a:srgbClr val="C00000"/>
                </a:solidFill>
                <a:latin typeface="黑体" panose="02010609060101010101" pitchFamily="49" charset="-122"/>
                <a:ea typeface="黑体" panose="02010609060101010101" pitchFamily="49" charset="-122"/>
              </a:rPr>
              <a:t>调查表式</a:t>
            </a:r>
          </a:p>
        </p:txBody>
      </p:sp>
      <p:sp>
        <p:nvSpPr>
          <p:cNvPr id="40" name="文本框 39">
            <a:extLst>
              <a:ext uri="{FF2B5EF4-FFF2-40B4-BE49-F238E27FC236}">
                <a16:creationId xmlns:a16="http://schemas.microsoft.com/office/drawing/2014/main" id="{3EA2E585-9EEE-4D96-B2B0-E5EAB42E7069}"/>
              </a:ext>
            </a:extLst>
          </p:cNvPr>
          <p:cNvSpPr txBox="1"/>
          <p:nvPr/>
        </p:nvSpPr>
        <p:spPr>
          <a:xfrm>
            <a:off x="4266083" y="4068863"/>
            <a:ext cx="1118774" cy="369332"/>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rPr>
              <a:t>分类目录</a:t>
            </a:r>
          </a:p>
        </p:txBody>
      </p:sp>
      <p:sp>
        <p:nvSpPr>
          <p:cNvPr id="41" name="文本框 40">
            <a:extLst>
              <a:ext uri="{FF2B5EF4-FFF2-40B4-BE49-F238E27FC236}">
                <a16:creationId xmlns:a16="http://schemas.microsoft.com/office/drawing/2014/main" id="{4D83C723-FC13-43AA-A196-921AF69EE91D}"/>
              </a:ext>
            </a:extLst>
          </p:cNvPr>
          <p:cNvSpPr txBox="1"/>
          <p:nvPr/>
        </p:nvSpPr>
        <p:spPr>
          <a:xfrm>
            <a:off x="3774242" y="4904332"/>
            <a:ext cx="1118775" cy="369332"/>
          </a:xfrm>
          <a:prstGeom prst="rect">
            <a:avLst/>
          </a:prstGeom>
          <a:noFill/>
        </p:spPr>
        <p:txBody>
          <a:bodyPr wrap="square" rtlCol="0">
            <a:spAutoFit/>
          </a:bodyPr>
          <a:lstStyle/>
          <a:p>
            <a:r>
              <a:rPr lang="zh-CN" altLang="en-US" b="1" dirty="0">
                <a:solidFill>
                  <a:srgbClr val="5B9BD5"/>
                </a:solidFill>
                <a:latin typeface="黑体" panose="02010609060101010101" pitchFamily="49" charset="-122"/>
                <a:ea typeface="黑体" panose="02010609060101010101" pitchFamily="49" charset="-122"/>
              </a:rPr>
              <a:t>指标解释</a:t>
            </a:r>
          </a:p>
        </p:txBody>
      </p:sp>
      <p:sp>
        <p:nvSpPr>
          <p:cNvPr id="42" name="文本框 41">
            <a:extLst>
              <a:ext uri="{FF2B5EF4-FFF2-40B4-BE49-F238E27FC236}">
                <a16:creationId xmlns:a16="http://schemas.microsoft.com/office/drawing/2014/main" id="{CDB340CB-E9F2-4321-A3EF-9BC49354D6C9}"/>
              </a:ext>
            </a:extLst>
          </p:cNvPr>
          <p:cNvSpPr txBox="1"/>
          <p:nvPr/>
        </p:nvSpPr>
        <p:spPr>
          <a:xfrm>
            <a:off x="2219217" y="5638021"/>
            <a:ext cx="1846463" cy="369332"/>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rPr>
              <a:t>指标间逻辑关系</a:t>
            </a:r>
          </a:p>
        </p:txBody>
      </p:sp>
      <p:grpSp>
        <p:nvGrpSpPr>
          <p:cNvPr id="8" name="组合 7">
            <a:extLst>
              <a:ext uri="{FF2B5EF4-FFF2-40B4-BE49-F238E27FC236}">
                <a16:creationId xmlns:a16="http://schemas.microsoft.com/office/drawing/2014/main" id="{75A99701-B83B-4DFE-A93C-BCC7B69DBB78}"/>
              </a:ext>
            </a:extLst>
          </p:cNvPr>
          <p:cNvGrpSpPr/>
          <p:nvPr/>
        </p:nvGrpSpPr>
        <p:grpSpPr>
          <a:xfrm>
            <a:off x="1003496" y="2461009"/>
            <a:ext cx="2770746" cy="2770743"/>
            <a:chOff x="1003496" y="2461009"/>
            <a:chExt cx="2770746" cy="2770743"/>
          </a:xfrm>
        </p:grpSpPr>
        <p:grpSp>
          <p:nvGrpSpPr>
            <p:cNvPr id="45" name="išļîḍè">
              <a:extLst>
                <a:ext uri="{FF2B5EF4-FFF2-40B4-BE49-F238E27FC236}">
                  <a16:creationId xmlns:a16="http://schemas.microsoft.com/office/drawing/2014/main" id="{1D5FCE9F-1F63-40D7-AEFF-F426664D5983}"/>
                </a:ext>
              </a:extLst>
            </p:cNvPr>
            <p:cNvGrpSpPr/>
            <p:nvPr/>
          </p:nvGrpSpPr>
          <p:grpSpPr>
            <a:xfrm>
              <a:off x="1528168" y="2852060"/>
              <a:ext cx="1587973" cy="1869624"/>
              <a:chOff x="3371851" y="1649413"/>
              <a:chExt cx="2398713" cy="2824162"/>
            </a:xfrm>
          </p:grpSpPr>
          <p:sp>
            <p:nvSpPr>
              <p:cNvPr id="54" name="ïṥlîḑè">
                <a:extLst>
                  <a:ext uri="{FF2B5EF4-FFF2-40B4-BE49-F238E27FC236}">
                    <a16:creationId xmlns:a16="http://schemas.microsoft.com/office/drawing/2014/main" id="{075F5903-74C8-458D-8144-B4738C4D0416}"/>
                  </a:ext>
                </a:extLst>
              </p:cNvPr>
              <p:cNvSpPr/>
              <p:nvPr/>
            </p:nvSpPr>
            <p:spPr bwMode="auto">
              <a:xfrm>
                <a:off x="3775076" y="1862138"/>
                <a:ext cx="130175" cy="130175"/>
              </a:xfrm>
              <a:custGeom>
                <a:avLst/>
                <a:gdLst/>
                <a:ahLst/>
                <a:cxnLst>
                  <a:cxn ang="0">
                    <a:pos x="46" y="46"/>
                  </a:cxn>
                  <a:cxn ang="0">
                    <a:pos x="27" y="54"/>
                  </a:cxn>
                  <a:cxn ang="0">
                    <a:pos x="8" y="46"/>
                  </a:cxn>
                  <a:cxn ang="0">
                    <a:pos x="0" y="27"/>
                  </a:cxn>
                  <a:cxn ang="0">
                    <a:pos x="8" y="8"/>
                  </a:cxn>
                  <a:cxn ang="0">
                    <a:pos x="27" y="0"/>
                  </a:cxn>
                  <a:cxn ang="0">
                    <a:pos x="46" y="8"/>
                  </a:cxn>
                  <a:cxn ang="0">
                    <a:pos x="54" y="27"/>
                  </a:cxn>
                  <a:cxn ang="0">
                    <a:pos x="46" y="46"/>
                  </a:cxn>
                </a:cxnLst>
                <a:rect l="0" t="0" r="r" b="b"/>
                <a:pathLst>
                  <a:path w="54" h="54">
                    <a:moveTo>
                      <a:pt x="46" y="46"/>
                    </a:moveTo>
                    <a:cubicBezTo>
                      <a:pt x="41" y="51"/>
                      <a:pt x="34" y="54"/>
                      <a:pt x="27" y="54"/>
                    </a:cubicBezTo>
                    <a:cubicBezTo>
                      <a:pt x="20" y="54"/>
                      <a:pt x="13" y="51"/>
                      <a:pt x="8" y="46"/>
                    </a:cubicBezTo>
                    <a:cubicBezTo>
                      <a:pt x="3" y="41"/>
                      <a:pt x="0" y="34"/>
                      <a:pt x="0" y="27"/>
                    </a:cubicBezTo>
                    <a:cubicBezTo>
                      <a:pt x="0" y="20"/>
                      <a:pt x="3" y="13"/>
                      <a:pt x="8" y="8"/>
                    </a:cubicBezTo>
                    <a:cubicBezTo>
                      <a:pt x="13" y="3"/>
                      <a:pt x="20" y="0"/>
                      <a:pt x="27" y="0"/>
                    </a:cubicBezTo>
                    <a:cubicBezTo>
                      <a:pt x="34" y="0"/>
                      <a:pt x="41" y="3"/>
                      <a:pt x="46" y="8"/>
                    </a:cubicBezTo>
                    <a:cubicBezTo>
                      <a:pt x="51" y="13"/>
                      <a:pt x="54" y="20"/>
                      <a:pt x="54" y="27"/>
                    </a:cubicBezTo>
                    <a:cubicBezTo>
                      <a:pt x="54" y="34"/>
                      <a:pt x="51" y="41"/>
                      <a:pt x="46" y="46"/>
                    </a:cubicBezTo>
                    <a:close/>
                  </a:path>
                </a:pathLst>
              </a:custGeom>
              <a:solidFill>
                <a:schemeClr val="accent2"/>
              </a:solidFill>
              <a:ln w="9525">
                <a:noFill/>
                <a:round/>
                <a:headEnd/>
                <a:tailEnd/>
              </a:ln>
            </p:spPr>
            <p:txBody>
              <a:bodyPr anchor="ctr"/>
              <a:lstStyle/>
              <a:p>
                <a:pPr algn="ctr"/>
                <a:endParaRPr/>
              </a:p>
            </p:txBody>
          </p:sp>
          <p:sp>
            <p:nvSpPr>
              <p:cNvPr id="55" name="íṥḷîḍe">
                <a:extLst>
                  <a:ext uri="{FF2B5EF4-FFF2-40B4-BE49-F238E27FC236}">
                    <a16:creationId xmlns:a16="http://schemas.microsoft.com/office/drawing/2014/main" id="{460C78BE-9C56-49A8-A326-8D9B447B54DD}"/>
                  </a:ext>
                </a:extLst>
              </p:cNvPr>
              <p:cNvSpPr/>
              <p:nvPr/>
            </p:nvSpPr>
            <p:spPr bwMode="auto">
              <a:xfrm>
                <a:off x="4518026" y="1649413"/>
                <a:ext cx="188913" cy="188912"/>
              </a:xfrm>
              <a:custGeom>
                <a:avLst/>
                <a:gdLst/>
                <a:ahLst/>
                <a:cxnLst>
                  <a:cxn ang="0">
                    <a:pos x="11" y="11"/>
                  </a:cxn>
                  <a:cxn ang="0">
                    <a:pos x="39" y="0"/>
                  </a:cxn>
                  <a:cxn ang="0">
                    <a:pos x="66" y="11"/>
                  </a:cxn>
                  <a:cxn ang="0">
                    <a:pos x="78" y="39"/>
                  </a:cxn>
                  <a:cxn ang="0">
                    <a:pos x="66" y="66"/>
                  </a:cxn>
                  <a:cxn ang="0">
                    <a:pos x="39" y="78"/>
                  </a:cxn>
                  <a:cxn ang="0">
                    <a:pos x="11" y="66"/>
                  </a:cxn>
                  <a:cxn ang="0">
                    <a:pos x="0" y="39"/>
                  </a:cxn>
                  <a:cxn ang="0">
                    <a:pos x="11" y="11"/>
                  </a:cxn>
                </a:cxnLst>
                <a:rect l="0" t="0" r="r" b="b"/>
                <a:pathLst>
                  <a:path w="78" h="78">
                    <a:moveTo>
                      <a:pt x="11" y="11"/>
                    </a:moveTo>
                    <a:cubicBezTo>
                      <a:pt x="19" y="4"/>
                      <a:pt x="28" y="0"/>
                      <a:pt x="39" y="0"/>
                    </a:cubicBezTo>
                    <a:cubicBezTo>
                      <a:pt x="50" y="0"/>
                      <a:pt x="59" y="4"/>
                      <a:pt x="66" y="11"/>
                    </a:cubicBezTo>
                    <a:cubicBezTo>
                      <a:pt x="74" y="19"/>
                      <a:pt x="78" y="28"/>
                      <a:pt x="78" y="39"/>
                    </a:cubicBezTo>
                    <a:cubicBezTo>
                      <a:pt x="78" y="50"/>
                      <a:pt x="74" y="59"/>
                      <a:pt x="66" y="66"/>
                    </a:cubicBezTo>
                    <a:cubicBezTo>
                      <a:pt x="59" y="74"/>
                      <a:pt x="50" y="78"/>
                      <a:pt x="39" y="78"/>
                    </a:cubicBezTo>
                    <a:cubicBezTo>
                      <a:pt x="28" y="78"/>
                      <a:pt x="19" y="74"/>
                      <a:pt x="11" y="66"/>
                    </a:cubicBezTo>
                    <a:cubicBezTo>
                      <a:pt x="4" y="59"/>
                      <a:pt x="0" y="50"/>
                      <a:pt x="0" y="39"/>
                    </a:cubicBezTo>
                    <a:cubicBezTo>
                      <a:pt x="0" y="28"/>
                      <a:pt x="4" y="19"/>
                      <a:pt x="11" y="11"/>
                    </a:cubicBezTo>
                    <a:close/>
                  </a:path>
                </a:pathLst>
              </a:custGeom>
              <a:solidFill>
                <a:schemeClr val="accent1"/>
              </a:solidFill>
              <a:ln w="9525">
                <a:noFill/>
                <a:round/>
                <a:headEnd/>
                <a:tailEnd/>
              </a:ln>
            </p:spPr>
            <p:txBody>
              <a:bodyPr anchor="ctr"/>
              <a:lstStyle/>
              <a:p>
                <a:pPr algn="ctr"/>
                <a:endParaRPr/>
              </a:p>
            </p:txBody>
          </p:sp>
          <p:sp>
            <p:nvSpPr>
              <p:cNvPr id="56" name="iṧľíḋé">
                <a:extLst>
                  <a:ext uri="{FF2B5EF4-FFF2-40B4-BE49-F238E27FC236}">
                    <a16:creationId xmlns:a16="http://schemas.microsoft.com/office/drawing/2014/main" id="{768C72A2-D431-4132-8A4A-0FA768F4461D}"/>
                  </a:ext>
                </a:extLst>
              </p:cNvPr>
              <p:cNvSpPr/>
              <p:nvPr/>
            </p:nvSpPr>
            <p:spPr bwMode="auto">
              <a:xfrm>
                <a:off x="4252913" y="2024063"/>
                <a:ext cx="107950" cy="106362"/>
              </a:xfrm>
              <a:custGeom>
                <a:avLst/>
                <a:gdLst/>
                <a:ahLst/>
                <a:cxnLst>
                  <a:cxn ang="0">
                    <a:pos x="6" y="6"/>
                  </a:cxn>
                  <a:cxn ang="0">
                    <a:pos x="22" y="0"/>
                  </a:cxn>
                  <a:cxn ang="0">
                    <a:pos x="38" y="6"/>
                  </a:cxn>
                  <a:cxn ang="0">
                    <a:pos x="44" y="22"/>
                  </a:cxn>
                  <a:cxn ang="0">
                    <a:pos x="38" y="37"/>
                  </a:cxn>
                  <a:cxn ang="0">
                    <a:pos x="22" y="44"/>
                  </a:cxn>
                  <a:cxn ang="0">
                    <a:pos x="6" y="37"/>
                  </a:cxn>
                  <a:cxn ang="0">
                    <a:pos x="0" y="22"/>
                  </a:cxn>
                  <a:cxn ang="0">
                    <a:pos x="6" y="6"/>
                  </a:cxn>
                </a:cxnLst>
                <a:rect l="0" t="0" r="r" b="b"/>
                <a:pathLst>
                  <a:path w="44" h="44">
                    <a:moveTo>
                      <a:pt x="6" y="6"/>
                    </a:move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lose/>
                  </a:path>
                </a:pathLst>
              </a:custGeom>
              <a:solidFill>
                <a:schemeClr val="accent5"/>
              </a:solidFill>
              <a:ln w="9525">
                <a:noFill/>
                <a:round/>
                <a:headEnd/>
                <a:tailEnd/>
              </a:ln>
            </p:spPr>
            <p:txBody>
              <a:bodyPr anchor="ctr"/>
              <a:lstStyle/>
              <a:p>
                <a:pPr algn="ctr"/>
                <a:endParaRPr/>
              </a:p>
            </p:txBody>
          </p:sp>
          <p:sp>
            <p:nvSpPr>
              <p:cNvPr id="57" name="íṡlíde">
                <a:extLst>
                  <a:ext uri="{FF2B5EF4-FFF2-40B4-BE49-F238E27FC236}">
                    <a16:creationId xmlns:a16="http://schemas.microsoft.com/office/drawing/2014/main" id="{53D73049-C34B-4620-8D21-3561F7FA1A38}"/>
                  </a:ext>
                </a:extLst>
              </p:cNvPr>
              <p:cNvSpPr/>
              <p:nvPr/>
            </p:nvSpPr>
            <p:spPr bwMode="auto">
              <a:xfrm>
                <a:off x="5154613" y="1927225"/>
                <a:ext cx="106363" cy="106362"/>
              </a:xfrm>
              <a:custGeom>
                <a:avLst/>
                <a:gdLst/>
                <a:ahLst/>
                <a:cxnLst>
                  <a:cxn ang="0">
                    <a:pos x="44" y="22"/>
                  </a:cxn>
                  <a:cxn ang="0">
                    <a:pos x="38" y="37"/>
                  </a:cxn>
                  <a:cxn ang="0">
                    <a:pos x="22" y="44"/>
                  </a:cxn>
                  <a:cxn ang="0">
                    <a:pos x="6" y="37"/>
                  </a:cxn>
                  <a:cxn ang="0">
                    <a:pos x="0" y="22"/>
                  </a:cxn>
                  <a:cxn ang="0">
                    <a:pos x="6" y="6"/>
                  </a:cxn>
                  <a:cxn ang="0">
                    <a:pos x="22" y="0"/>
                  </a:cxn>
                  <a:cxn ang="0">
                    <a:pos x="38" y="6"/>
                  </a:cxn>
                  <a:cxn ang="0">
                    <a:pos x="44" y="22"/>
                  </a:cxn>
                </a:cxnLst>
                <a:rect l="0" t="0" r="r" b="b"/>
                <a:pathLst>
                  <a:path w="44" h="44">
                    <a:moveTo>
                      <a:pt x="44" y="22"/>
                    </a:move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ubicBezTo>
                      <a:pt x="11" y="2"/>
                      <a:pt x="16" y="0"/>
                      <a:pt x="22" y="0"/>
                    </a:cubicBezTo>
                    <a:cubicBezTo>
                      <a:pt x="28" y="0"/>
                      <a:pt x="33" y="2"/>
                      <a:pt x="38" y="6"/>
                    </a:cubicBezTo>
                    <a:cubicBezTo>
                      <a:pt x="42" y="11"/>
                      <a:pt x="44" y="16"/>
                      <a:pt x="44" y="22"/>
                    </a:cubicBezTo>
                    <a:close/>
                  </a:path>
                </a:pathLst>
              </a:custGeom>
              <a:solidFill>
                <a:schemeClr val="accent4"/>
              </a:solidFill>
              <a:ln w="9525">
                <a:noFill/>
                <a:round/>
                <a:headEnd/>
                <a:tailEnd/>
              </a:ln>
            </p:spPr>
            <p:txBody>
              <a:bodyPr anchor="ctr"/>
              <a:lstStyle/>
              <a:p>
                <a:pPr algn="ctr"/>
                <a:endParaRPr/>
              </a:p>
            </p:txBody>
          </p:sp>
          <p:sp>
            <p:nvSpPr>
              <p:cNvPr id="58" name="íṩļidé">
                <a:extLst>
                  <a:ext uri="{FF2B5EF4-FFF2-40B4-BE49-F238E27FC236}">
                    <a16:creationId xmlns:a16="http://schemas.microsoft.com/office/drawing/2014/main" id="{55D23CED-E76E-4A85-9A3D-25AFADDE4E67}"/>
                  </a:ext>
                </a:extLst>
              </p:cNvPr>
              <p:cNvSpPr/>
              <p:nvPr/>
            </p:nvSpPr>
            <p:spPr bwMode="auto">
              <a:xfrm>
                <a:off x="5095876" y="2333625"/>
                <a:ext cx="106363" cy="106362"/>
              </a:xfrm>
              <a:custGeom>
                <a:avLst/>
                <a:gdLst/>
                <a:ahLst/>
                <a:cxnLst>
                  <a:cxn ang="0">
                    <a:pos x="6" y="37"/>
                  </a:cxn>
                  <a:cxn ang="0">
                    <a:pos x="0" y="22"/>
                  </a:cxn>
                  <a:cxn ang="0">
                    <a:pos x="6" y="6"/>
                  </a:cxn>
                  <a:cxn ang="0">
                    <a:pos x="22" y="0"/>
                  </a:cxn>
                  <a:cxn ang="0">
                    <a:pos x="38" y="6"/>
                  </a:cxn>
                  <a:cxn ang="0">
                    <a:pos x="44" y="22"/>
                  </a:cxn>
                  <a:cxn ang="0">
                    <a:pos x="38" y="37"/>
                  </a:cxn>
                  <a:cxn ang="0">
                    <a:pos x="22" y="44"/>
                  </a:cxn>
                  <a:cxn ang="0">
                    <a:pos x="6" y="37"/>
                  </a:cxn>
                </a:cxnLst>
                <a:rect l="0" t="0" r="r" b="b"/>
                <a:pathLst>
                  <a:path w="44" h="44">
                    <a:moveTo>
                      <a:pt x="6" y="37"/>
                    </a:moveTo>
                    <a:cubicBezTo>
                      <a:pt x="2" y="33"/>
                      <a:pt x="0" y="28"/>
                      <a:pt x="0" y="22"/>
                    </a:cubicBez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lose/>
                  </a:path>
                </a:pathLst>
              </a:custGeom>
              <a:solidFill>
                <a:schemeClr val="accent3"/>
              </a:solidFill>
              <a:ln w="9525">
                <a:noFill/>
                <a:round/>
                <a:headEnd/>
                <a:tailEnd/>
              </a:ln>
            </p:spPr>
            <p:txBody>
              <a:bodyPr anchor="ctr"/>
              <a:lstStyle/>
              <a:p>
                <a:pPr algn="ctr"/>
                <a:endParaRPr/>
              </a:p>
            </p:txBody>
          </p:sp>
          <p:sp>
            <p:nvSpPr>
              <p:cNvPr id="59" name="işliḑê">
                <a:extLst>
                  <a:ext uri="{FF2B5EF4-FFF2-40B4-BE49-F238E27FC236}">
                    <a16:creationId xmlns:a16="http://schemas.microsoft.com/office/drawing/2014/main" id="{4F4807E5-07E7-4EB2-8CED-551055D3FC24}"/>
                  </a:ext>
                </a:extLst>
              </p:cNvPr>
              <p:cNvSpPr/>
              <p:nvPr/>
            </p:nvSpPr>
            <p:spPr bwMode="auto">
              <a:xfrm>
                <a:off x="5483226" y="2774950"/>
                <a:ext cx="106363" cy="106362"/>
              </a:xfrm>
              <a:custGeom>
                <a:avLst/>
                <a:gdLst/>
                <a:ahLst/>
                <a:cxnLst>
                  <a:cxn ang="0">
                    <a:pos x="0" y="22"/>
                  </a:cxn>
                  <a:cxn ang="0">
                    <a:pos x="6" y="6"/>
                  </a:cxn>
                  <a:cxn ang="0">
                    <a:pos x="22" y="0"/>
                  </a:cxn>
                  <a:cxn ang="0">
                    <a:pos x="38" y="6"/>
                  </a:cxn>
                  <a:cxn ang="0">
                    <a:pos x="44" y="22"/>
                  </a:cxn>
                  <a:cxn ang="0">
                    <a:pos x="38" y="37"/>
                  </a:cxn>
                  <a:cxn ang="0">
                    <a:pos x="22" y="44"/>
                  </a:cxn>
                  <a:cxn ang="0">
                    <a:pos x="6" y="37"/>
                  </a:cxn>
                  <a:cxn ang="0">
                    <a:pos x="0" y="22"/>
                  </a:cxn>
                </a:cxnLst>
                <a:rect l="0" t="0" r="r" b="b"/>
                <a:pathLst>
                  <a:path w="44" h="44">
                    <a:moveTo>
                      <a:pt x="0" y="22"/>
                    </a:move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lose/>
                  </a:path>
                </a:pathLst>
              </a:custGeom>
              <a:solidFill>
                <a:schemeClr val="accent1"/>
              </a:solidFill>
              <a:ln w="9525">
                <a:noFill/>
                <a:round/>
                <a:headEnd/>
                <a:tailEnd/>
              </a:ln>
            </p:spPr>
            <p:txBody>
              <a:bodyPr anchor="ctr"/>
              <a:lstStyle/>
              <a:p>
                <a:pPr algn="ctr"/>
                <a:endParaRPr/>
              </a:p>
            </p:txBody>
          </p:sp>
          <p:sp>
            <p:nvSpPr>
              <p:cNvPr id="60" name="ïṧ1îḍe">
                <a:extLst>
                  <a:ext uri="{FF2B5EF4-FFF2-40B4-BE49-F238E27FC236}">
                    <a16:creationId xmlns:a16="http://schemas.microsoft.com/office/drawing/2014/main" id="{82E5804F-1264-4199-86B7-5CB880ABA272}"/>
                  </a:ext>
                </a:extLst>
              </p:cNvPr>
              <p:cNvSpPr/>
              <p:nvPr/>
            </p:nvSpPr>
            <p:spPr bwMode="auto">
              <a:xfrm>
                <a:off x="5035551" y="2774950"/>
                <a:ext cx="106363" cy="106362"/>
              </a:xfrm>
              <a:custGeom>
                <a:avLst/>
                <a:gdLst/>
                <a:ahLst/>
                <a:cxnLst>
                  <a:cxn ang="0">
                    <a:pos x="6" y="6"/>
                  </a:cxn>
                  <a:cxn ang="0">
                    <a:pos x="22" y="0"/>
                  </a:cxn>
                  <a:cxn ang="0">
                    <a:pos x="38" y="6"/>
                  </a:cxn>
                  <a:cxn ang="0">
                    <a:pos x="44" y="22"/>
                  </a:cxn>
                  <a:cxn ang="0">
                    <a:pos x="38" y="37"/>
                  </a:cxn>
                  <a:cxn ang="0">
                    <a:pos x="22" y="44"/>
                  </a:cxn>
                  <a:cxn ang="0">
                    <a:pos x="6" y="37"/>
                  </a:cxn>
                  <a:cxn ang="0">
                    <a:pos x="0" y="22"/>
                  </a:cxn>
                  <a:cxn ang="0">
                    <a:pos x="6" y="6"/>
                  </a:cxn>
                </a:cxnLst>
                <a:rect l="0" t="0" r="r" b="b"/>
                <a:pathLst>
                  <a:path w="44" h="44">
                    <a:moveTo>
                      <a:pt x="6" y="6"/>
                    </a:move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lose/>
                  </a:path>
                </a:pathLst>
              </a:custGeom>
              <a:solidFill>
                <a:schemeClr val="accent2"/>
              </a:solidFill>
              <a:ln w="9525">
                <a:noFill/>
                <a:round/>
                <a:headEnd/>
                <a:tailEnd/>
              </a:ln>
            </p:spPr>
            <p:txBody>
              <a:bodyPr anchor="ctr"/>
              <a:lstStyle/>
              <a:p>
                <a:pPr algn="ctr"/>
                <a:endParaRPr/>
              </a:p>
            </p:txBody>
          </p:sp>
          <p:sp>
            <p:nvSpPr>
              <p:cNvPr id="61" name="ïṡlîḑè">
                <a:extLst>
                  <a:ext uri="{FF2B5EF4-FFF2-40B4-BE49-F238E27FC236}">
                    <a16:creationId xmlns:a16="http://schemas.microsoft.com/office/drawing/2014/main" id="{6D458554-3822-48C9-8319-63020E3AE188}"/>
                  </a:ext>
                </a:extLst>
              </p:cNvPr>
              <p:cNvSpPr/>
              <p:nvPr/>
            </p:nvSpPr>
            <p:spPr bwMode="auto">
              <a:xfrm>
                <a:off x="3730626" y="2779713"/>
                <a:ext cx="106363" cy="106362"/>
              </a:xfrm>
              <a:custGeom>
                <a:avLst/>
                <a:gdLst/>
                <a:ahLst/>
                <a:cxnLst>
                  <a:cxn ang="0">
                    <a:pos x="38" y="6"/>
                  </a:cxn>
                  <a:cxn ang="0">
                    <a:pos x="44" y="22"/>
                  </a:cxn>
                  <a:cxn ang="0">
                    <a:pos x="38" y="37"/>
                  </a:cxn>
                  <a:cxn ang="0">
                    <a:pos x="22" y="44"/>
                  </a:cxn>
                  <a:cxn ang="0">
                    <a:pos x="6" y="37"/>
                  </a:cxn>
                  <a:cxn ang="0">
                    <a:pos x="0" y="22"/>
                  </a:cxn>
                  <a:cxn ang="0">
                    <a:pos x="6" y="6"/>
                  </a:cxn>
                  <a:cxn ang="0">
                    <a:pos x="22" y="0"/>
                  </a:cxn>
                  <a:cxn ang="0">
                    <a:pos x="38" y="6"/>
                  </a:cxn>
                </a:cxnLst>
                <a:rect l="0" t="0" r="r" b="b"/>
                <a:pathLst>
                  <a:path w="44" h="44">
                    <a:moveTo>
                      <a:pt x="38" y="6"/>
                    </a:move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ubicBezTo>
                      <a:pt x="11" y="2"/>
                      <a:pt x="16" y="0"/>
                      <a:pt x="22" y="0"/>
                    </a:cubicBezTo>
                    <a:cubicBezTo>
                      <a:pt x="28" y="0"/>
                      <a:pt x="33" y="2"/>
                      <a:pt x="38" y="6"/>
                    </a:cubicBezTo>
                    <a:close/>
                  </a:path>
                </a:pathLst>
              </a:custGeom>
              <a:solidFill>
                <a:schemeClr val="accent3"/>
              </a:solidFill>
              <a:ln w="9525">
                <a:noFill/>
                <a:round/>
                <a:headEnd/>
                <a:tailEnd/>
              </a:ln>
            </p:spPr>
            <p:txBody>
              <a:bodyPr anchor="ctr"/>
              <a:lstStyle/>
              <a:p>
                <a:pPr algn="ctr"/>
                <a:endParaRPr/>
              </a:p>
            </p:txBody>
          </p:sp>
          <p:sp>
            <p:nvSpPr>
              <p:cNvPr id="62" name="í$ļiďè">
                <a:extLst>
                  <a:ext uri="{FF2B5EF4-FFF2-40B4-BE49-F238E27FC236}">
                    <a16:creationId xmlns:a16="http://schemas.microsoft.com/office/drawing/2014/main" id="{ADCEFA68-EB65-4965-B3FB-44037F945194}"/>
                  </a:ext>
                </a:extLst>
              </p:cNvPr>
              <p:cNvSpPr/>
              <p:nvPr/>
            </p:nvSpPr>
            <p:spPr bwMode="auto">
              <a:xfrm>
                <a:off x="4067176" y="2743200"/>
                <a:ext cx="106363" cy="106362"/>
              </a:xfrm>
              <a:custGeom>
                <a:avLst/>
                <a:gdLst/>
                <a:ahLst/>
                <a:cxnLst>
                  <a:cxn ang="0">
                    <a:pos x="6" y="37"/>
                  </a:cxn>
                  <a:cxn ang="0">
                    <a:pos x="0" y="22"/>
                  </a:cxn>
                  <a:cxn ang="0">
                    <a:pos x="6" y="6"/>
                  </a:cxn>
                  <a:cxn ang="0">
                    <a:pos x="22" y="0"/>
                  </a:cxn>
                  <a:cxn ang="0">
                    <a:pos x="38" y="6"/>
                  </a:cxn>
                  <a:cxn ang="0">
                    <a:pos x="44" y="22"/>
                  </a:cxn>
                  <a:cxn ang="0">
                    <a:pos x="38" y="37"/>
                  </a:cxn>
                  <a:cxn ang="0">
                    <a:pos x="22" y="44"/>
                  </a:cxn>
                  <a:cxn ang="0">
                    <a:pos x="6" y="37"/>
                  </a:cxn>
                </a:cxnLst>
                <a:rect l="0" t="0" r="r" b="b"/>
                <a:pathLst>
                  <a:path w="44" h="44">
                    <a:moveTo>
                      <a:pt x="6" y="37"/>
                    </a:moveTo>
                    <a:cubicBezTo>
                      <a:pt x="2" y="33"/>
                      <a:pt x="0" y="28"/>
                      <a:pt x="0" y="22"/>
                    </a:cubicBez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lose/>
                  </a:path>
                </a:pathLst>
              </a:custGeom>
              <a:solidFill>
                <a:schemeClr val="accent2"/>
              </a:solidFill>
              <a:ln w="9525">
                <a:noFill/>
                <a:round/>
                <a:headEnd/>
                <a:tailEnd/>
              </a:ln>
            </p:spPr>
            <p:txBody>
              <a:bodyPr anchor="ctr"/>
              <a:lstStyle/>
              <a:p>
                <a:pPr algn="ctr"/>
                <a:endParaRPr/>
              </a:p>
            </p:txBody>
          </p:sp>
          <p:sp>
            <p:nvSpPr>
              <p:cNvPr id="63" name="ïṡľiḍe">
                <a:extLst>
                  <a:ext uri="{FF2B5EF4-FFF2-40B4-BE49-F238E27FC236}">
                    <a16:creationId xmlns:a16="http://schemas.microsoft.com/office/drawing/2014/main" id="{6D88FAE5-48F2-4600-B76B-8CF79599D063}"/>
                  </a:ext>
                </a:extLst>
              </p:cNvPr>
              <p:cNvSpPr/>
              <p:nvPr/>
            </p:nvSpPr>
            <p:spPr bwMode="auto">
              <a:xfrm>
                <a:off x="4638676" y="3135313"/>
                <a:ext cx="174625" cy="174625"/>
              </a:xfrm>
              <a:custGeom>
                <a:avLst/>
                <a:gdLst/>
                <a:ahLst/>
                <a:cxnLst>
                  <a:cxn ang="0">
                    <a:pos x="0" y="36"/>
                  </a:cxn>
                  <a:cxn ang="0">
                    <a:pos x="11" y="10"/>
                  </a:cxn>
                  <a:cxn ang="0">
                    <a:pos x="36" y="0"/>
                  </a:cxn>
                  <a:cxn ang="0">
                    <a:pos x="62" y="10"/>
                  </a:cxn>
                  <a:cxn ang="0">
                    <a:pos x="72" y="36"/>
                  </a:cxn>
                  <a:cxn ang="0">
                    <a:pos x="62" y="61"/>
                  </a:cxn>
                  <a:cxn ang="0">
                    <a:pos x="36" y="72"/>
                  </a:cxn>
                  <a:cxn ang="0">
                    <a:pos x="11" y="61"/>
                  </a:cxn>
                  <a:cxn ang="0">
                    <a:pos x="0" y="36"/>
                  </a:cxn>
                </a:cxnLst>
                <a:rect l="0" t="0" r="r" b="b"/>
                <a:pathLst>
                  <a:path w="72" h="72">
                    <a:moveTo>
                      <a:pt x="0" y="36"/>
                    </a:moveTo>
                    <a:cubicBezTo>
                      <a:pt x="0" y="26"/>
                      <a:pt x="4" y="17"/>
                      <a:pt x="11" y="10"/>
                    </a:cubicBezTo>
                    <a:cubicBezTo>
                      <a:pt x="18" y="3"/>
                      <a:pt x="26" y="0"/>
                      <a:pt x="36" y="0"/>
                    </a:cubicBezTo>
                    <a:cubicBezTo>
                      <a:pt x="46" y="0"/>
                      <a:pt x="55" y="3"/>
                      <a:pt x="62" y="10"/>
                    </a:cubicBezTo>
                    <a:cubicBezTo>
                      <a:pt x="69" y="17"/>
                      <a:pt x="72" y="26"/>
                      <a:pt x="72" y="36"/>
                    </a:cubicBezTo>
                    <a:cubicBezTo>
                      <a:pt x="72" y="46"/>
                      <a:pt x="69" y="54"/>
                      <a:pt x="62" y="61"/>
                    </a:cubicBezTo>
                    <a:cubicBezTo>
                      <a:pt x="55" y="68"/>
                      <a:pt x="46" y="72"/>
                      <a:pt x="36" y="72"/>
                    </a:cubicBezTo>
                    <a:cubicBezTo>
                      <a:pt x="26" y="72"/>
                      <a:pt x="18" y="68"/>
                      <a:pt x="11" y="61"/>
                    </a:cubicBezTo>
                    <a:cubicBezTo>
                      <a:pt x="4" y="54"/>
                      <a:pt x="0" y="46"/>
                      <a:pt x="0" y="36"/>
                    </a:cubicBezTo>
                    <a:close/>
                  </a:path>
                </a:pathLst>
              </a:custGeom>
              <a:solidFill>
                <a:schemeClr val="accent6"/>
              </a:solidFill>
              <a:ln w="9525">
                <a:noFill/>
                <a:round/>
                <a:headEnd/>
                <a:tailEnd/>
              </a:ln>
            </p:spPr>
            <p:txBody>
              <a:bodyPr anchor="ctr"/>
              <a:lstStyle/>
              <a:p>
                <a:pPr algn="ctr"/>
                <a:endParaRPr/>
              </a:p>
            </p:txBody>
          </p:sp>
          <p:sp>
            <p:nvSpPr>
              <p:cNvPr id="64" name="ïśļiḓè">
                <a:extLst>
                  <a:ext uri="{FF2B5EF4-FFF2-40B4-BE49-F238E27FC236}">
                    <a16:creationId xmlns:a16="http://schemas.microsoft.com/office/drawing/2014/main" id="{33319CF4-61F1-465C-B8AF-D15DF4550BEC}"/>
                  </a:ext>
                </a:extLst>
              </p:cNvPr>
              <p:cNvSpPr/>
              <p:nvPr/>
            </p:nvSpPr>
            <p:spPr bwMode="auto">
              <a:xfrm>
                <a:off x="5183188" y="3182938"/>
                <a:ext cx="106363" cy="107950"/>
              </a:xfrm>
              <a:custGeom>
                <a:avLst/>
                <a:gdLst/>
                <a:ahLst/>
                <a:cxnLst>
                  <a:cxn ang="0">
                    <a:pos x="38" y="6"/>
                  </a:cxn>
                  <a:cxn ang="0">
                    <a:pos x="44" y="22"/>
                  </a:cxn>
                  <a:cxn ang="0">
                    <a:pos x="38" y="37"/>
                  </a:cxn>
                  <a:cxn ang="0">
                    <a:pos x="22" y="44"/>
                  </a:cxn>
                  <a:cxn ang="0">
                    <a:pos x="6" y="37"/>
                  </a:cxn>
                  <a:cxn ang="0">
                    <a:pos x="0" y="22"/>
                  </a:cxn>
                  <a:cxn ang="0">
                    <a:pos x="6" y="6"/>
                  </a:cxn>
                  <a:cxn ang="0">
                    <a:pos x="22" y="0"/>
                  </a:cxn>
                  <a:cxn ang="0">
                    <a:pos x="38" y="6"/>
                  </a:cxn>
                </a:cxnLst>
                <a:rect l="0" t="0" r="r" b="b"/>
                <a:pathLst>
                  <a:path w="44" h="44">
                    <a:moveTo>
                      <a:pt x="38" y="6"/>
                    </a:move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ubicBezTo>
                      <a:pt x="11" y="2"/>
                      <a:pt x="16" y="0"/>
                      <a:pt x="22" y="0"/>
                    </a:cubicBezTo>
                    <a:cubicBezTo>
                      <a:pt x="28" y="0"/>
                      <a:pt x="33" y="2"/>
                      <a:pt x="38" y="6"/>
                    </a:cubicBezTo>
                    <a:close/>
                  </a:path>
                </a:pathLst>
              </a:custGeom>
              <a:solidFill>
                <a:schemeClr val="accent5"/>
              </a:solidFill>
              <a:ln w="9525">
                <a:noFill/>
                <a:round/>
                <a:headEnd/>
                <a:tailEnd/>
              </a:ln>
            </p:spPr>
            <p:txBody>
              <a:bodyPr anchor="ctr"/>
              <a:lstStyle/>
              <a:p>
                <a:pPr algn="ctr"/>
                <a:endParaRPr/>
              </a:p>
            </p:txBody>
          </p:sp>
          <p:sp>
            <p:nvSpPr>
              <p:cNvPr id="65" name="ïşlîḑè">
                <a:extLst>
                  <a:ext uri="{FF2B5EF4-FFF2-40B4-BE49-F238E27FC236}">
                    <a16:creationId xmlns:a16="http://schemas.microsoft.com/office/drawing/2014/main" id="{27BC8902-EB22-47F9-8235-A8D86382F079}"/>
                  </a:ext>
                </a:extLst>
              </p:cNvPr>
              <p:cNvSpPr/>
              <p:nvPr/>
            </p:nvSpPr>
            <p:spPr bwMode="auto">
              <a:xfrm>
                <a:off x="5491163" y="3333750"/>
                <a:ext cx="76200" cy="77787"/>
              </a:xfrm>
              <a:custGeom>
                <a:avLst/>
                <a:gdLst/>
                <a:ahLst/>
                <a:cxnLst>
                  <a:cxn ang="0">
                    <a:pos x="5" y="27"/>
                  </a:cxn>
                  <a:cxn ang="0">
                    <a:pos x="0" y="16"/>
                  </a:cxn>
                  <a:cxn ang="0">
                    <a:pos x="5" y="4"/>
                  </a:cxn>
                  <a:cxn ang="0">
                    <a:pos x="16" y="0"/>
                  </a:cxn>
                  <a:cxn ang="0">
                    <a:pos x="27" y="4"/>
                  </a:cxn>
                  <a:cxn ang="0">
                    <a:pos x="32" y="16"/>
                  </a:cxn>
                  <a:cxn ang="0">
                    <a:pos x="27" y="27"/>
                  </a:cxn>
                  <a:cxn ang="0">
                    <a:pos x="16" y="32"/>
                  </a:cxn>
                  <a:cxn ang="0">
                    <a:pos x="5" y="27"/>
                  </a:cxn>
                </a:cxnLst>
                <a:rect l="0" t="0" r="r" b="b"/>
                <a:pathLst>
                  <a:path w="32" h="32">
                    <a:moveTo>
                      <a:pt x="5" y="27"/>
                    </a:moveTo>
                    <a:cubicBezTo>
                      <a:pt x="1" y="24"/>
                      <a:pt x="0" y="20"/>
                      <a:pt x="0" y="16"/>
                    </a:cubicBezTo>
                    <a:cubicBezTo>
                      <a:pt x="0" y="11"/>
                      <a:pt x="1" y="8"/>
                      <a:pt x="5" y="4"/>
                    </a:cubicBezTo>
                    <a:cubicBezTo>
                      <a:pt x="8" y="1"/>
                      <a:pt x="12" y="0"/>
                      <a:pt x="16" y="0"/>
                    </a:cubicBezTo>
                    <a:cubicBezTo>
                      <a:pt x="20" y="0"/>
                      <a:pt x="24" y="1"/>
                      <a:pt x="27" y="4"/>
                    </a:cubicBezTo>
                    <a:cubicBezTo>
                      <a:pt x="30" y="8"/>
                      <a:pt x="32" y="11"/>
                      <a:pt x="32" y="16"/>
                    </a:cubicBezTo>
                    <a:cubicBezTo>
                      <a:pt x="32" y="20"/>
                      <a:pt x="30" y="24"/>
                      <a:pt x="27" y="27"/>
                    </a:cubicBezTo>
                    <a:cubicBezTo>
                      <a:pt x="24" y="30"/>
                      <a:pt x="20" y="32"/>
                      <a:pt x="16" y="32"/>
                    </a:cubicBezTo>
                    <a:cubicBezTo>
                      <a:pt x="12" y="32"/>
                      <a:pt x="8" y="30"/>
                      <a:pt x="5" y="27"/>
                    </a:cubicBezTo>
                    <a:close/>
                  </a:path>
                </a:pathLst>
              </a:custGeom>
              <a:solidFill>
                <a:schemeClr val="accent2"/>
              </a:solidFill>
              <a:ln w="9525">
                <a:noFill/>
                <a:round/>
                <a:headEnd/>
                <a:tailEnd/>
              </a:ln>
            </p:spPr>
            <p:txBody>
              <a:bodyPr anchor="ctr"/>
              <a:lstStyle/>
              <a:p>
                <a:pPr algn="ctr"/>
                <a:endParaRPr/>
              </a:p>
            </p:txBody>
          </p:sp>
          <p:sp>
            <p:nvSpPr>
              <p:cNvPr id="66" name="îŝḻiḍé">
                <a:extLst>
                  <a:ext uri="{FF2B5EF4-FFF2-40B4-BE49-F238E27FC236}">
                    <a16:creationId xmlns:a16="http://schemas.microsoft.com/office/drawing/2014/main" id="{D6415F66-40CD-4E38-A190-105AAE04AC80}"/>
                  </a:ext>
                </a:extLst>
              </p:cNvPr>
              <p:cNvSpPr/>
              <p:nvPr/>
            </p:nvSpPr>
            <p:spPr bwMode="auto">
              <a:xfrm>
                <a:off x="3490913" y="3154363"/>
                <a:ext cx="106363" cy="106362"/>
              </a:xfrm>
              <a:custGeom>
                <a:avLst/>
                <a:gdLst/>
                <a:ahLst/>
                <a:cxnLst>
                  <a:cxn ang="0">
                    <a:pos x="0" y="22"/>
                  </a:cxn>
                  <a:cxn ang="0">
                    <a:pos x="6" y="6"/>
                  </a:cxn>
                  <a:cxn ang="0">
                    <a:pos x="22" y="0"/>
                  </a:cxn>
                  <a:cxn ang="0">
                    <a:pos x="38" y="6"/>
                  </a:cxn>
                  <a:cxn ang="0">
                    <a:pos x="44" y="22"/>
                  </a:cxn>
                  <a:cxn ang="0">
                    <a:pos x="38" y="37"/>
                  </a:cxn>
                  <a:cxn ang="0">
                    <a:pos x="22" y="44"/>
                  </a:cxn>
                  <a:cxn ang="0">
                    <a:pos x="6" y="37"/>
                  </a:cxn>
                  <a:cxn ang="0">
                    <a:pos x="0" y="22"/>
                  </a:cxn>
                </a:cxnLst>
                <a:rect l="0" t="0" r="r" b="b"/>
                <a:pathLst>
                  <a:path w="44" h="44">
                    <a:moveTo>
                      <a:pt x="0" y="22"/>
                    </a:move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lose/>
                  </a:path>
                </a:pathLst>
              </a:custGeom>
              <a:solidFill>
                <a:schemeClr val="accent4"/>
              </a:solidFill>
              <a:ln w="9525">
                <a:noFill/>
                <a:round/>
                <a:headEnd/>
                <a:tailEnd/>
              </a:ln>
            </p:spPr>
            <p:txBody>
              <a:bodyPr anchor="ctr"/>
              <a:lstStyle/>
              <a:p>
                <a:pPr algn="ctr"/>
                <a:endParaRPr/>
              </a:p>
            </p:txBody>
          </p:sp>
          <p:sp>
            <p:nvSpPr>
              <p:cNvPr id="67" name="ïṣḻiḓê">
                <a:extLst>
                  <a:ext uri="{FF2B5EF4-FFF2-40B4-BE49-F238E27FC236}">
                    <a16:creationId xmlns:a16="http://schemas.microsoft.com/office/drawing/2014/main" id="{2B6178FD-572B-483F-B18C-AD8FB169AF89}"/>
                  </a:ext>
                </a:extLst>
              </p:cNvPr>
              <p:cNvSpPr/>
              <p:nvPr/>
            </p:nvSpPr>
            <p:spPr bwMode="auto">
              <a:xfrm>
                <a:off x="3810001" y="3529013"/>
                <a:ext cx="147638" cy="147637"/>
              </a:xfrm>
              <a:custGeom>
                <a:avLst/>
                <a:gdLst/>
                <a:ahLst/>
                <a:cxnLst>
                  <a:cxn ang="0">
                    <a:pos x="31" y="0"/>
                  </a:cxn>
                  <a:cxn ang="0">
                    <a:pos x="52" y="9"/>
                  </a:cxn>
                  <a:cxn ang="0">
                    <a:pos x="61" y="30"/>
                  </a:cxn>
                  <a:cxn ang="0">
                    <a:pos x="52" y="52"/>
                  </a:cxn>
                  <a:cxn ang="0">
                    <a:pos x="31" y="61"/>
                  </a:cxn>
                  <a:cxn ang="0">
                    <a:pos x="9" y="52"/>
                  </a:cxn>
                  <a:cxn ang="0">
                    <a:pos x="0" y="30"/>
                  </a:cxn>
                  <a:cxn ang="0">
                    <a:pos x="9" y="9"/>
                  </a:cxn>
                  <a:cxn ang="0">
                    <a:pos x="31" y="0"/>
                  </a:cxn>
                </a:cxnLst>
                <a:rect l="0" t="0" r="r" b="b"/>
                <a:pathLst>
                  <a:path w="61" h="61">
                    <a:moveTo>
                      <a:pt x="31" y="0"/>
                    </a:moveTo>
                    <a:cubicBezTo>
                      <a:pt x="39" y="0"/>
                      <a:pt x="46" y="3"/>
                      <a:pt x="52" y="9"/>
                    </a:cubicBezTo>
                    <a:cubicBezTo>
                      <a:pt x="58" y="15"/>
                      <a:pt x="61" y="22"/>
                      <a:pt x="61" y="30"/>
                    </a:cubicBezTo>
                    <a:cubicBezTo>
                      <a:pt x="61" y="39"/>
                      <a:pt x="58" y="46"/>
                      <a:pt x="52" y="52"/>
                    </a:cubicBezTo>
                    <a:cubicBezTo>
                      <a:pt x="46" y="58"/>
                      <a:pt x="39" y="61"/>
                      <a:pt x="31" y="61"/>
                    </a:cubicBezTo>
                    <a:cubicBezTo>
                      <a:pt x="22" y="61"/>
                      <a:pt x="15" y="58"/>
                      <a:pt x="9" y="52"/>
                    </a:cubicBezTo>
                    <a:cubicBezTo>
                      <a:pt x="3" y="46"/>
                      <a:pt x="0" y="39"/>
                      <a:pt x="0" y="30"/>
                    </a:cubicBezTo>
                    <a:cubicBezTo>
                      <a:pt x="0" y="22"/>
                      <a:pt x="3" y="15"/>
                      <a:pt x="9" y="9"/>
                    </a:cubicBezTo>
                    <a:cubicBezTo>
                      <a:pt x="15" y="3"/>
                      <a:pt x="22" y="0"/>
                      <a:pt x="31" y="0"/>
                    </a:cubicBezTo>
                    <a:close/>
                  </a:path>
                </a:pathLst>
              </a:custGeom>
              <a:solidFill>
                <a:schemeClr val="accent2"/>
              </a:solidFill>
              <a:ln w="9525">
                <a:noFill/>
                <a:round/>
                <a:headEnd/>
                <a:tailEnd/>
              </a:ln>
            </p:spPr>
            <p:txBody>
              <a:bodyPr anchor="ctr"/>
              <a:lstStyle/>
              <a:p>
                <a:pPr algn="ctr"/>
                <a:endParaRPr/>
              </a:p>
            </p:txBody>
          </p:sp>
          <p:sp>
            <p:nvSpPr>
              <p:cNvPr id="68" name="ïS1ïḋe">
                <a:extLst>
                  <a:ext uri="{FF2B5EF4-FFF2-40B4-BE49-F238E27FC236}">
                    <a16:creationId xmlns:a16="http://schemas.microsoft.com/office/drawing/2014/main" id="{56C34EF2-645A-49A7-892E-0B964B0CCBF2}"/>
                  </a:ext>
                </a:extLst>
              </p:cNvPr>
              <p:cNvSpPr/>
              <p:nvPr/>
            </p:nvSpPr>
            <p:spPr bwMode="auto">
              <a:xfrm>
                <a:off x="4268788" y="3529013"/>
                <a:ext cx="147638" cy="147637"/>
              </a:xfrm>
              <a:custGeom>
                <a:avLst/>
                <a:gdLst/>
                <a:ahLst/>
                <a:cxnLst>
                  <a:cxn ang="0">
                    <a:pos x="31" y="0"/>
                  </a:cxn>
                  <a:cxn ang="0">
                    <a:pos x="52" y="9"/>
                  </a:cxn>
                  <a:cxn ang="0">
                    <a:pos x="61" y="30"/>
                  </a:cxn>
                  <a:cxn ang="0">
                    <a:pos x="52" y="52"/>
                  </a:cxn>
                  <a:cxn ang="0">
                    <a:pos x="31" y="61"/>
                  </a:cxn>
                  <a:cxn ang="0">
                    <a:pos x="9" y="52"/>
                  </a:cxn>
                  <a:cxn ang="0">
                    <a:pos x="0" y="30"/>
                  </a:cxn>
                  <a:cxn ang="0">
                    <a:pos x="9" y="9"/>
                  </a:cxn>
                  <a:cxn ang="0">
                    <a:pos x="31" y="0"/>
                  </a:cxn>
                </a:cxnLst>
                <a:rect l="0" t="0" r="r" b="b"/>
                <a:pathLst>
                  <a:path w="61" h="61">
                    <a:moveTo>
                      <a:pt x="31" y="0"/>
                    </a:moveTo>
                    <a:cubicBezTo>
                      <a:pt x="39" y="0"/>
                      <a:pt x="46" y="3"/>
                      <a:pt x="52" y="9"/>
                    </a:cubicBezTo>
                    <a:cubicBezTo>
                      <a:pt x="58" y="15"/>
                      <a:pt x="61" y="22"/>
                      <a:pt x="61" y="30"/>
                    </a:cubicBezTo>
                    <a:cubicBezTo>
                      <a:pt x="61" y="39"/>
                      <a:pt x="58" y="46"/>
                      <a:pt x="52" y="52"/>
                    </a:cubicBezTo>
                    <a:cubicBezTo>
                      <a:pt x="46" y="58"/>
                      <a:pt x="39" y="61"/>
                      <a:pt x="31" y="61"/>
                    </a:cubicBezTo>
                    <a:cubicBezTo>
                      <a:pt x="22" y="61"/>
                      <a:pt x="15" y="58"/>
                      <a:pt x="9" y="52"/>
                    </a:cubicBezTo>
                    <a:cubicBezTo>
                      <a:pt x="3" y="46"/>
                      <a:pt x="0" y="39"/>
                      <a:pt x="0" y="30"/>
                    </a:cubicBezTo>
                    <a:cubicBezTo>
                      <a:pt x="0" y="22"/>
                      <a:pt x="3" y="15"/>
                      <a:pt x="9" y="9"/>
                    </a:cubicBezTo>
                    <a:cubicBezTo>
                      <a:pt x="15" y="3"/>
                      <a:pt x="22" y="0"/>
                      <a:pt x="31" y="0"/>
                    </a:cubicBezTo>
                    <a:close/>
                  </a:path>
                </a:pathLst>
              </a:custGeom>
              <a:solidFill>
                <a:schemeClr val="accent1"/>
              </a:solidFill>
              <a:ln w="9525">
                <a:noFill/>
                <a:round/>
                <a:headEnd/>
                <a:tailEnd/>
              </a:ln>
            </p:spPr>
            <p:txBody>
              <a:bodyPr anchor="ctr"/>
              <a:lstStyle/>
              <a:p>
                <a:pPr algn="ctr"/>
                <a:endParaRPr/>
              </a:p>
            </p:txBody>
          </p:sp>
          <p:sp>
            <p:nvSpPr>
              <p:cNvPr id="69" name="íṧľïḓe">
                <a:extLst>
                  <a:ext uri="{FF2B5EF4-FFF2-40B4-BE49-F238E27FC236}">
                    <a16:creationId xmlns:a16="http://schemas.microsoft.com/office/drawing/2014/main" id="{0FA9BDA3-9E31-4865-8976-C5D19A4D648D}"/>
                  </a:ext>
                </a:extLst>
              </p:cNvPr>
              <p:cNvSpPr/>
              <p:nvPr/>
            </p:nvSpPr>
            <p:spPr bwMode="auto">
              <a:xfrm>
                <a:off x="4081463" y="3079750"/>
                <a:ext cx="171450" cy="171450"/>
              </a:xfrm>
              <a:custGeom>
                <a:avLst/>
                <a:gdLst/>
                <a:ahLst/>
                <a:cxnLst>
                  <a:cxn ang="0">
                    <a:pos x="61" y="10"/>
                  </a:cxn>
                  <a:cxn ang="0">
                    <a:pos x="71" y="35"/>
                  </a:cxn>
                  <a:cxn ang="0">
                    <a:pos x="61" y="60"/>
                  </a:cxn>
                  <a:cxn ang="0">
                    <a:pos x="36" y="71"/>
                  </a:cxn>
                  <a:cxn ang="0">
                    <a:pos x="10" y="60"/>
                  </a:cxn>
                  <a:cxn ang="0">
                    <a:pos x="0" y="35"/>
                  </a:cxn>
                  <a:cxn ang="0">
                    <a:pos x="10" y="10"/>
                  </a:cxn>
                  <a:cxn ang="0">
                    <a:pos x="36" y="0"/>
                  </a:cxn>
                  <a:cxn ang="0">
                    <a:pos x="61" y="10"/>
                  </a:cxn>
                </a:cxnLst>
                <a:rect l="0" t="0" r="r" b="b"/>
                <a:pathLst>
                  <a:path w="71" h="71">
                    <a:moveTo>
                      <a:pt x="61" y="10"/>
                    </a:moveTo>
                    <a:cubicBezTo>
                      <a:pt x="68" y="17"/>
                      <a:pt x="71" y="26"/>
                      <a:pt x="71" y="35"/>
                    </a:cubicBezTo>
                    <a:cubicBezTo>
                      <a:pt x="71" y="45"/>
                      <a:pt x="68" y="54"/>
                      <a:pt x="61" y="60"/>
                    </a:cubicBezTo>
                    <a:cubicBezTo>
                      <a:pt x="54" y="68"/>
                      <a:pt x="45" y="71"/>
                      <a:pt x="36" y="71"/>
                    </a:cubicBezTo>
                    <a:cubicBezTo>
                      <a:pt x="26" y="71"/>
                      <a:pt x="17" y="68"/>
                      <a:pt x="10" y="60"/>
                    </a:cubicBezTo>
                    <a:cubicBezTo>
                      <a:pt x="3" y="54"/>
                      <a:pt x="0" y="45"/>
                      <a:pt x="0" y="35"/>
                    </a:cubicBezTo>
                    <a:cubicBezTo>
                      <a:pt x="0" y="26"/>
                      <a:pt x="3" y="17"/>
                      <a:pt x="10" y="10"/>
                    </a:cubicBezTo>
                    <a:cubicBezTo>
                      <a:pt x="17" y="3"/>
                      <a:pt x="26" y="0"/>
                      <a:pt x="36" y="0"/>
                    </a:cubicBezTo>
                    <a:cubicBezTo>
                      <a:pt x="45" y="0"/>
                      <a:pt x="54" y="3"/>
                      <a:pt x="61" y="10"/>
                    </a:cubicBezTo>
                    <a:close/>
                  </a:path>
                </a:pathLst>
              </a:custGeom>
              <a:solidFill>
                <a:schemeClr val="accent5"/>
              </a:solidFill>
              <a:ln w="9525">
                <a:noFill/>
                <a:round/>
                <a:headEnd/>
                <a:tailEnd/>
              </a:ln>
            </p:spPr>
            <p:txBody>
              <a:bodyPr anchor="ctr"/>
              <a:lstStyle/>
              <a:p>
                <a:pPr algn="ctr"/>
                <a:endParaRPr/>
              </a:p>
            </p:txBody>
          </p:sp>
          <p:sp>
            <p:nvSpPr>
              <p:cNvPr id="70" name="îṧḷïďé">
                <a:extLst>
                  <a:ext uri="{FF2B5EF4-FFF2-40B4-BE49-F238E27FC236}">
                    <a16:creationId xmlns:a16="http://schemas.microsoft.com/office/drawing/2014/main" id="{AAE6E8C9-36BC-4274-A787-CC88FE71670B}"/>
                  </a:ext>
                </a:extLst>
              </p:cNvPr>
              <p:cNvSpPr/>
              <p:nvPr/>
            </p:nvSpPr>
            <p:spPr bwMode="auto">
              <a:xfrm>
                <a:off x="5405438" y="3943350"/>
                <a:ext cx="77788" cy="77787"/>
              </a:xfrm>
              <a:custGeom>
                <a:avLst/>
                <a:gdLst/>
                <a:ahLst/>
                <a:cxnLst>
                  <a:cxn ang="0">
                    <a:pos x="0" y="16"/>
                  </a:cxn>
                  <a:cxn ang="0">
                    <a:pos x="5" y="4"/>
                  </a:cxn>
                  <a:cxn ang="0">
                    <a:pos x="16" y="0"/>
                  </a:cxn>
                  <a:cxn ang="0">
                    <a:pos x="27" y="4"/>
                  </a:cxn>
                  <a:cxn ang="0">
                    <a:pos x="32" y="16"/>
                  </a:cxn>
                  <a:cxn ang="0">
                    <a:pos x="27" y="27"/>
                  </a:cxn>
                  <a:cxn ang="0">
                    <a:pos x="16" y="32"/>
                  </a:cxn>
                  <a:cxn ang="0">
                    <a:pos x="5" y="27"/>
                  </a:cxn>
                  <a:cxn ang="0">
                    <a:pos x="0" y="16"/>
                  </a:cxn>
                </a:cxnLst>
                <a:rect l="0" t="0" r="r" b="b"/>
                <a:pathLst>
                  <a:path w="32" h="32">
                    <a:moveTo>
                      <a:pt x="0" y="16"/>
                    </a:moveTo>
                    <a:cubicBezTo>
                      <a:pt x="0" y="11"/>
                      <a:pt x="2" y="8"/>
                      <a:pt x="5" y="4"/>
                    </a:cubicBezTo>
                    <a:cubicBezTo>
                      <a:pt x="8" y="1"/>
                      <a:pt x="12" y="0"/>
                      <a:pt x="16" y="0"/>
                    </a:cubicBezTo>
                    <a:cubicBezTo>
                      <a:pt x="20" y="0"/>
                      <a:pt x="24" y="1"/>
                      <a:pt x="27" y="4"/>
                    </a:cubicBezTo>
                    <a:cubicBezTo>
                      <a:pt x="30" y="8"/>
                      <a:pt x="32" y="11"/>
                      <a:pt x="32" y="16"/>
                    </a:cubicBezTo>
                    <a:cubicBezTo>
                      <a:pt x="32" y="20"/>
                      <a:pt x="30" y="24"/>
                      <a:pt x="27" y="27"/>
                    </a:cubicBezTo>
                    <a:cubicBezTo>
                      <a:pt x="24" y="30"/>
                      <a:pt x="20" y="32"/>
                      <a:pt x="16" y="32"/>
                    </a:cubicBezTo>
                    <a:cubicBezTo>
                      <a:pt x="12" y="32"/>
                      <a:pt x="8" y="30"/>
                      <a:pt x="5" y="27"/>
                    </a:cubicBezTo>
                    <a:cubicBezTo>
                      <a:pt x="2" y="24"/>
                      <a:pt x="0" y="20"/>
                      <a:pt x="0" y="16"/>
                    </a:cubicBezTo>
                    <a:close/>
                  </a:path>
                </a:pathLst>
              </a:custGeom>
              <a:solidFill>
                <a:schemeClr val="accent1"/>
              </a:solidFill>
              <a:ln w="9525">
                <a:noFill/>
                <a:round/>
                <a:headEnd/>
                <a:tailEnd/>
              </a:ln>
            </p:spPr>
            <p:txBody>
              <a:bodyPr anchor="ctr"/>
              <a:lstStyle/>
              <a:p>
                <a:pPr algn="ctr"/>
                <a:endParaRPr/>
              </a:p>
            </p:txBody>
          </p:sp>
          <p:sp>
            <p:nvSpPr>
              <p:cNvPr id="71" name="iŝļiḍe">
                <a:extLst>
                  <a:ext uri="{FF2B5EF4-FFF2-40B4-BE49-F238E27FC236}">
                    <a16:creationId xmlns:a16="http://schemas.microsoft.com/office/drawing/2014/main" id="{CAE5A031-5611-4A65-98EF-34E388D709FB}"/>
                  </a:ext>
                </a:extLst>
              </p:cNvPr>
              <p:cNvSpPr/>
              <p:nvPr/>
            </p:nvSpPr>
            <p:spPr bwMode="auto">
              <a:xfrm>
                <a:off x="4638676" y="3560763"/>
                <a:ext cx="77788" cy="77787"/>
              </a:xfrm>
              <a:custGeom>
                <a:avLst/>
                <a:gdLst/>
                <a:ahLst/>
                <a:cxnLst>
                  <a:cxn ang="0">
                    <a:pos x="5" y="4"/>
                  </a:cxn>
                  <a:cxn ang="0">
                    <a:pos x="16" y="0"/>
                  </a:cxn>
                  <a:cxn ang="0">
                    <a:pos x="27" y="4"/>
                  </a:cxn>
                  <a:cxn ang="0">
                    <a:pos x="32" y="16"/>
                  </a:cxn>
                  <a:cxn ang="0">
                    <a:pos x="27" y="27"/>
                  </a:cxn>
                  <a:cxn ang="0">
                    <a:pos x="16" y="32"/>
                  </a:cxn>
                  <a:cxn ang="0">
                    <a:pos x="5" y="27"/>
                  </a:cxn>
                  <a:cxn ang="0">
                    <a:pos x="0" y="16"/>
                  </a:cxn>
                  <a:cxn ang="0">
                    <a:pos x="5" y="4"/>
                  </a:cxn>
                </a:cxnLst>
                <a:rect l="0" t="0" r="r" b="b"/>
                <a:pathLst>
                  <a:path w="32" h="32">
                    <a:moveTo>
                      <a:pt x="5" y="4"/>
                    </a:moveTo>
                    <a:cubicBezTo>
                      <a:pt x="8" y="1"/>
                      <a:pt x="12" y="0"/>
                      <a:pt x="16" y="0"/>
                    </a:cubicBezTo>
                    <a:cubicBezTo>
                      <a:pt x="20" y="0"/>
                      <a:pt x="24" y="1"/>
                      <a:pt x="27" y="4"/>
                    </a:cubicBezTo>
                    <a:cubicBezTo>
                      <a:pt x="30" y="8"/>
                      <a:pt x="32" y="11"/>
                      <a:pt x="32" y="16"/>
                    </a:cubicBezTo>
                    <a:cubicBezTo>
                      <a:pt x="32" y="20"/>
                      <a:pt x="30" y="24"/>
                      <a:pt x="27" y="27"/>
                    </a:cubicBezTo>
                    <a:cubicBezTo>
                      <a:pt x="24" y="30"/>
                      <a:pt x="20" y="32"/>
                      <a:pt x="16" y="32"/>
                    </a:cubicBezTo>
                    <a:cubicBezTo>
                      <a:pt x="12" y="32"/>
                      <a:pt x="8" y="30"/>
                      <a:pt x="5" y="27"/>
                    </a:cubicBezTo>
                    <a:cubicBezTo>
                      <a:pt x="2" y="24"/>
                      <a:pt x="0" y="20"/>
                      <a:pt x="0" y="16"/>
                    </a:cubicBezTo>
                    <a:cubicBezTo>
                      <a:pt x="0" y="11"/>
                      <a:pt x="2" y="8"/>
                      <a:pt x="5" y="4"/>
                    </a:cubicBezTo>
                    <a:close/>
                  </a:path>
                </a:pathLst>
              </a:custGeom>
              <a:solidFill>
                <a:schemeClr val="accent3"/>
              </a:solidFill>
              <a:ln w="9525">
                <a:noFill/>
                <a:round/>
                <a:headEnd/>
                <a:tailEnd/>
              </a:ln>
            </p:spPr>
            <p:txBody>
              <a:bodyPr anchor="ctr"/>
              <a:lstStyle/>
              <a:p>
                <a:pPr algn="ctr"/>
                <a:endParaRPr/>
              </a:p>
            </p:txBody>
          </p:sp>
          <p:sp>
            <p:nvSpPr>
              <p:cNvPr id="72" name="íŝḻîdê">
                <a:extLst>
                  <a:ext uri="{FF2B5EF4-FFF2-40B4-BE49-F238E27FC236}">
                    <a16:creationId xmlns:a16="http://schemas.microsoft.com/office/drawing/2014/main" id="{7AB9832A-9E21-494A-B940-2FBBDBC8DDC4}"/>
                  </a:ext>
                </a:extLst>
              </p:cNvPr>
              <p:cNvSpPr/>
              <p:nvPr/>
            </p:nvSpPr>
            <p:spPr bwMode="auto">
              <a:xfrm>
                <a:off x="4984751" y="3536950"/>
                <a:ext cx="125413" cy="125412"/>
              </a:xfrm>
              <a:custGeom>
                <a:avLst/>
                <a:gdLst/>
                <a:ahLst/>
                <a:cxnLst>
                  <a:cxn ang="0">
                    <a:pos x="44" y="7"/>
                  </a:cxn>
                  <a:cxn ang="0">
                    <a:pos x="52" y="26"/>
                  </a:cxn>
                  <a:cxn ang="0">
                    <a:pos x="44" y="44"/>
                  </a:cxn>
                  <a:cxn ang="0">
                    <a:pos x="26" y="52"/>
                  </a:cxn>
                  <a:cxn ang="0">
                    <a:pos x="7" y="44"/>
                  </a:cxn>
                  <a:cxn ang="0">
                    <a:pos x="0" y="26"/>
                  </a:cxn>
                  <a:cxn ang="0">
                    <a:pos x="7" y="7"/>
                  </a:cxn>
                  <a:cxn ang="0">
                    <a:pos x="26" y="0"/>
                  </a:cxn>
                  <a:cxn ang="0">
                    <a:pos x="44" y="7"/>
                  </a:cxn>
                </a:cxnLst>
                <a:rect l="0" t="0" r="r" b="b"/>
                <a:pathLst>
                  <a:path w="52" h="52">
                    <a:moveTo>
                      <a:pt x="44" y="7"/>
                    </a:moveTo>
                    <a:cubicBezTo>
                      <a:pt x="49" y="12"/>
                      <a:pt x="52" y="19"/>
                      <a:pt x="52" y="26"/>
                    </a:cubicBezTo>
                    <a:cubicBezTo>
                      <a:pt x="52" y="33"/>
                      <a:pt x="49" y="39"/>
                      <a:pt x="44" y="44"/>
                    </a:cubicBezTo>
                    <a:cubicBezTo>
                      <a:pt x="39" y="49"/>
                      <a:pt x="33" y="52"/>
                      <a:pt x="26" y="52"/>
                    </a:cubicBezTo>
                    <a:cubicBezTo>
                      <a:pt x="19" y="52"/>
                      <a:pt x="13" y="49"/>
                      <a:pt x="7" y="44"/>
                    </a:cubicBezTo>
                    <a:cubicBezTo>
                      <a:pt x="2" y="39"/>
                      <a:pt x="0" y="33"/>
                      <a:pt x="0" y="26"/>
                    </a:cubicBezTo>
                    <a:cubicBezTo>
                      <a:pt x="0" y="19"/>
                      <a:pt x="2" y="12"/>
                      <a:pt x="7" y="7"/>
                    </a:cubicBezTo>
                    <a:cubicBezTo>
                      <a:pt x="13" y="2"/>
                      <a:pt x="19" y="0"/>
                      <a:pt x="26" y="0"/>
                    </a:cubicBezTo>
                    <a:cubicBezTo>
                      <a:pt x="33" y="0"/>
                      <a:pt x="39" y="2"/>
                      <a:pt x="44" y="7"/>
                    </a:cubicBezTo>
                    <a:close/>
                  </a:path>
                </a:pathLst>
              </a:custGeom>
              <a:solidFill>
                <a:schemeClr val="accent4"/>
              </a:solidFill>
              <a:ln w="9525">
                <a:noFill/>
                <a:round/>
                <a:headEnd/>
                <a:tailEnd/>
              </a:ln>
            </p:spPr>
            <p:txBody>
              <a:bodyPr anchor="ctr"/>
              <a:lstStyle/>
              <a:p>
                <a:pPr algn="ctr"/>
                <a:endParaRPr/>
              </a:p>
            </p:txBody>
          </p:sp>
          <p:sp>
            <p:nvSpPr>
              <p:cNvPr id="73" name="íṧļîḋé">
                <a:extLst>
                  <a:ext uri="{FF2B5EF4-FFF2-40B4-BE49-F238E27FC236}">
                    <a16:creationId xmlns:a16="http://schemas.microsoft.com/office/drawing/2014/main" id="{A10CF87D-9CD2-47FB-9ACB-335F57A2CAAF}"/>
                  </a:ext>
                </a:extLst>
              </p:cNvPr>
              <p:cNvSpPr/>
              <p:nvPr/>
            </p:nvSpPr>
            <p:spPr bwMode="auto">
              <a:xfrm>
                <a:off x="5049838" y="3921125"/>
                <a:ext cx="125413" cy="127000"/>
              </a:xfrm>
              <a:custGeom>
                <a:avLst/>
                <a:gdLst/>
                <a:ahLst/>
                <a:cxnLst>
                  <a:cxn ang="0">
                    <a:pos x="44" y="44"/>
                  </a:cxn>
                  <a:cxn ang="0">
                    <a:pos x="26" y="52"/>
                  </a:cxn>
                  <a:cxn ang="0">
                    <a:pos x="7" y="44"/>
                  </a:cxn>
                  <a:cxn ang="0">
                    <a:pos x="0" y="26"/>
                  </a:cxn>
                  <a:cxn ang="0">
                    <a:pos x="7" y="7"/>
                  </a:cxn>
                  <a:cxn ang="0">
                    <a:pos x="26" y="0"/>
                  </a:cxn>
                  <a:cxn ang="0">
                    <a:pos x="44" y="7"/>
                  </a:cxn>
                  <a:cxn ang="0">
                    <a:pos x="52" y="26"/>
                  </a:cxn>
                  <a:cxn ang="0">
                    <a:pos x="44" y="44"/>
                  </a:cxn>
                </a:cxnLst>
                <a:rect l="0" t="0" r="r" b="b"/>
                <a:pathLst>
                  <a:path w="52" h="52">
                    <a:moveTo>
                      <a:pt x="44" y="44"/>
                    </a:moveTo>
                    <a:cubicBezTo>
                      <a:pt x="39" y="49"/>
                      <a:pt x="33" y="52"/>
                      <a:pt x="26" y="52"/>
                    </a:cubicBezTo>
                    <a:cubicBezTo>
                      <a:pt x="19" y="52"/>
                      <a:pt x="13" y="49"/>
                      <a:pt x="7" y="44"/>
                    </a:cubicBezTo>
                    <a:cubicBezTo>
                      <a:pt x="2" y="39"/>
                      <a:pt x="0" y="33"/>
                      <a:pt x="0" y="26"/>
                    </a:cubicBezTo>
                    <a:cubicBezTo>
                      <a:pt x="0" y="19"/>
                      <a:pt x="2" y="12"/>
                      <a:pt x="7" y="7"/>
                    </a:cubicBezTo>
                    <a:cubicBezTo>
                      <a:pt x="13" y="2"/>
                      <a:pt x="19" y="0"/>
                      <a:pt x="26" y="0"/>
                    </a:cubicBezTo>
                    <a:cubicBezTo>
                      <a:pt x="33" y="0"/>
                      <a:pt x="39" y="2"/>
                      <a:pt x="44" y="7"/>
                    </a:cubicBezTo>
                    <a:cubicBezTo>
                      <a:pt x="49" y="12"/>
                      <a:pt x="52" y="19"/>
                      <a:pt x="52" y="26"/>
                    </a:cubicBezTo>
                    <a:cubicBezTo>
                      <a:pt x="52" y="33"/>
                      <a:pt x="49" y="39"/>
                      <a:pt x="44" y="44"/>
                    </a:cubicBezTo>
                    <a:close/>
                  </a:path>
                </a:pathLst>
              </a:custGeom>
              <a:solidFill>
                <a:schemeClr val="accent1"/>
              </a:solidFill>
              <a:ln w="9525">
                <a:noFill/>
                <a:round/>
                <a:headEnd/>
                <a:tailEnd/>
              </a:ln>
            </p:spPr>
            <p:txBody>
              <a:bodyPr anchor="ctr"/>
              <a:lstStyle/>
              <a:p>
                <a:pPr algn="ctr"/>
                <a:endParaRPr/>
              </a:p>
            </p:txBody>
          </p:sp>
          <p:sp>
            <p:nvSpPr>
              <p:cNvPr id="74" name="íşḷiḋê">
                <a:extLst>
                  <a:ext uri="{FF2B5EF4-FFF2-40B4-BE49-F238E27FC236}">
                    <a16:creationId xmlns:a16="http://schemas.microsoft.com/office/drawing/2014/main" id="{DBD801EE-A301-44D1-BE35-7F0D9CDD038E}"/>
                  </a:ext>
                </a:extLst>
              </p:cNvPr>
              <p:cNvSpPr/>
              <p:nvPr/>
            </p:nvSpPr>
            <p:spPr bwMode="auto">
              <a:xfrm>
                <a:off x="4551363" y="3967163"/>
                <a:ext cx="155575" cy="155575"/>
              </a:xfrm>
              <a:custGeom>
                <a:avLst/>
                <a:gdLst/>
                <a:ahLst/>
                <a:cxnLst>
                  <a:cxn ang="0">
                    <a:pos x="32" y="64"/>
                  </a:cxn>
                  <a:cxn ang="0">
                    <a:pos x="9" y="54"/>
                  </a:cxn>
                  <a:cxn ang="0">
                    <a:pos x="0" y="32"/>
                  </a:cxn>
                  <a:cxn ang="0">
                    <a:pos x="9" y="9"/>
                  </a:cxn>
                  <a:cxn ang="0">
                    <a:pos x="32" y="0"/>
                  </a:cxn>
                  <a:cxn ang="0">
                    <a:pos x="54" y="9"/>
                  </a:cxn>
                  <a:cxn ang="0">
                    <a:pos x="64" y="32"/>
                  </a:cxn>
                  <a:cxn ang="0">
                    <a:pos x="54" y="54"/>
                  </a:cxn>
                  <a:cxn ang="0">
                    <a:pos x="32" y="64"/>
                  </a:cxn>
                </a:cxnLst>
                <a:rect l="0" t="0" r="r" b="b"/>
                <a:pathLst>
                  <a:path w="64" h="64">
                    <a:moveTo>
                      <a:pt x="32" y="64"/>
                    </a:moveTo>
                    <a:cubicBezTo>
                      <a:pt x="23" y="64"/>
                      <a:pt x="16" y="61"/>
                      <a:pt x="9" y="54"/>
                    </a:cubicBezTo>
                    <a:cubicBezTo>
                      <a:pt x="3" y="48"/>
                      <a:pt x="0" y="40"/>
                      <a:pt x="0" y="32"/>
                    </a:cubicBezTo>
                    <a:cubicBezTo>
                      <a:pt x="0" y="23"/>
                      <a:pt x="3" y="15"/>
                      <a:pt x="9" y="9"/>
                    </a:cubicBezTo>
                    <a:cubicBezTo>
                      <a:pt x="16" y="3"/>
                      <a:pt x="23" y="0"/>
                      <a:pt x="32" y="0"/>
                    </a:cubicBezTo>
                    <a:cubicBezTo>
                      <a:pt x="41" y="0"/>
                      <a:pt x="48" y="3"/>
                      <a:pt x="54" y="9"/>
                    </a:cubicBezTo>
                    <a:cubicBezTo>
                      <a:pt x="61" y="15"/>
                      <a:pt x="64" y="23"/>
                      <a:pt x="64" y="32"/>
                    </a:cubicBezTo>
                    <a:cubicBezTo>
                      <a:pt x="64" y="40"/>
                      <a:pt x="61" y="48"/>
                      <a:pt x="54" y="54"/>
                    </a:cubicBezTo>
                    <a:cubicBezTo>
                      <a:pt x="48" y="61"/>
                      <a:pt x="41" y="64"/>
                      <a:pt x="32" y="64"/>
                    </a:cubicBezTo>
                    <a:close/>
                  </a:path>
                </a:pathLst>
              </a:custGeom>
              <a:solidFill>
                <a:schemeClr val="accent2"/>
              </a:solidFill>
              <a:ln w="9525">
                <a:noFill/>
                <a:round/>
                <a:headEnd/>
                <a:tailEnd/>
              </a:ln>
            </p:spPr>
            <p:txBody>
              <a:bodyPr anchor="ctr"/>
              <a:lstStyle/>
              <a:p>
                <a:pPr algn="ctr"/>
                <a:endParaRPr/>
              </a:p>
            </p:txBody>
          </p:sp>
          <p:sp>
            <p:nvSpPr>
              <p:cNvPr id="75" name="ïŝḻïḍé">
                <a:extLst>
                  <a:ext uri="{FF2B5EF4-FFF2-40B4-BE49-F238E27FC236}">
                    <a16:creationId xmlns:a16="http://schemas.microsoft.com/office/drawing/2014/main" id="{571297C9-EF3A-4C2E-9481-16FA2B0A8AE4}"/>
                  </a:ext>
                </a:extLst>
              </p:cNvPr>
              <p:cNvSpPr/>
              <p:nvPr/>
            </p:nvSpPr>
            <p:spPr bwMode="auto">
              <a:xfrm>
                <a:off x="5451476" y="3625850"/>
                <a:ext cx="120650" cy="122237"/>
              </a:xfrm>
              <a:custGeom>
                <a:avLst/>
                <a:gdLst/>
                <a:ahLst/>
                <a:cxnLst>
                  <a:cxn ang="0">
                    <a:pos x="42" y="7"/>
                  </a:cxn>
                  <a:cxn ang="0">
                    <a:pos x="50" y="25"/>
                  </a:cxn>
                  <a:cxn ang="0">
                    <a:pos x="42" y="42"/>
                  </a:cxn>
                  <a:cxn ang="0">
                    <a:pos x="25" y="50"/>
                  </a:cxn>
                  <a:cxn ang="0">
                    <a:pos x="7" y="42"/>
                  </a:cxn>
                  <a:cxn ang="0">
                    <a:pos x="0" y="25"/>
                  </a:cxn>
                  <a:cxn ang="0">
                    <a:pos x="7" y="7"/>
                  </a:cxn>
                  <a:cxn ang="0">
                    <a:pos x="25" y="0"/>
                  </a:cxn>
                  <a:cxn ang="0">
                    <a:pos x="42" y="7"/>
                  </a:cxn>
                </a:cxnLst>
                <a:rect l="0" t="0" r="r" b="b"/>
                <a:pathLst>
                  <a:path w="50" h="50">
                    <a:moveTo>
                      <a:pt x="42" y="7"/>
                    </a:moveTo>
                    <a:cubicBezTo>
                      <a:pt x="47" y="12"/>
                      <a:pt x="50" y="18"/>
                      <a:pt x="50" y="25"/>
                    </a:cubicBezTo>
                    <a:cubicBezTo>
                      <a:pt x="50" y="32"/>
                      <a:pt x="47" y="37"/>
                      <a:pt x="42" y="42"/>
                    </a:cubicBezTo>
                    <a:cubicBezTo>
                      <a:pt x="38" y="47"/>
                      <a:pt x="32" y="50"/>
                      <a:pt x="25" y="50"/>
                    </a:cubicBezTo>
                    <a:cubicBezTo>
                      <a:pt x="18" y="50"/>
                      <a:pt x="12" y="47"/>
                      <a:pt x="7" y="42"/>
                    </a:cubicBezTo>
                    <a:cubicBezTo>
                      <a:pt x="2" y="37"/>
                      <a:pt x="0" y="32"/>
                      <a:pt x="0" y="25"/>
                    </a:cubicBezTo>
                    <a:cubicBezTo>
                      <a:pt x="0" y="18"/>
                      <a:pt x="2" y="12"/>
                      <a:pt x="7" y="7"/>
                    </a:cubicBezTo>
                    <a:cubicBezTo>
                      <a:pt x="12" y="2"/>
                      <a:pt x="18" y="0"/>
                      <a:pt x="25" y="0"/>
                    </a:cubicBezTo>
                    <a:cubicBezTo>
                      <a:pt x="32" y="0"/>
                      <a:pt x="38" y="2"/>
                      <a:pt x="42" y="7"/>
                    </a:cubicBezTo>
                    <a:close/>
                  </a:path>
                </a:pathLst>
              </a:custGeom>
              <a:solidFill>
                <a:schemeClr val="accent3"/>
              </a:solidFill>
              <a:ln w="9525">
                <a:noFill/>
                <a:round/>
                <a:headEnd/>
                <a:tailEnd/>
              </a:ln>
            </p:spPr>
            <p:txBody>
              <a:bodyPr anchor="ctr"/>
              <a:lstStyle/>
              <a:p>
                <a:pPr algn="ctr"/>
                <a:endParaRPr/>
              </a:p>
            </p:txBody>
          </p:sp>
          <p:sp>
            <p:nvSpPr>
              <p:cNvPr id="76" name="isḷídê">
                <a:extLst>
                  <a:ext uri="{FF2B5EF4-FFF2-40B4-BE49-F238E27FC236}">
                    <a16:creationId xmlns:a16="http://schemas.microsoft.com/office/drawing/2014/main" id="{D219F9DA-63C4-43B6-B423-48177D09A351}"/>
                  </a:ext>
                </a:extLst>
              </p:cNvPr>
              <p:cNvSpPr/>
              <p:nvPr/>
            </p:nvSpPr>
            <p:spPr bwMode="auto">
              <a:xfrm>
                <a:off x="4192588" y="3921125"/>
                <a:ext cx="114300" cy="114300"/>
              </a:xfrm>
              <a:custGeom>
                <a:avLst/>
                <a:gdLst/>
                <a:ahLst/>
                <a:cxnLst>
                  <a:cxn ang="0">
                    <a:pos x="40" y="6"/>
                  </a:cxn>
                  <a:cxn ang="0">
                    <a:pos x="47" y="23"/>
                  </a:cxn>
                  <a:cxn ang="0">
                    <a:pos x="40" y="40"/>
                  </a:cxn>
                  <a:cxn ang="0">
                    <a:pos x="24" y="47"/>
                  </a:cxn>
                  <a:cxn ang="0">
                    <a:pos x="7" y="40"/>
                  </a:cxn>
                  <a:cxn ang="0">
                    <a:pos x="0" y="23"/>
                  </a:cxn>
                  <a:cxn ang="0">
                    <a:pos x="7" y="6"/>
                  </a:cxn>
                  <a:cxn ang="0">
                    <a:pos x="24" y="0"/>
                  </a:cxn>
                  <a:cxn ang="0">
                    <a:pos x="40" y="6"/>
                  </a:cxn>
                </a:cxnLst>
                <a:rect l="0" t="0" r="r" b="b"/>
                <a:pathLst>
                  <a:path w="47" h="47">
                    <a:moveTo>
                      <a:pt x="40" y="6"/>
                    </a:moveTo>
                    <a:cubicBezTo>
                      <a:pt x="45" y="11"/>
                      <a:pt x="47" y="17"/>
                      <a:pt x="47" y="23"/>
                    </a:cubicBezTo>
                    <a:cubicBezTo>
                      <a:pt x="47" y="30"/>
                      <a:pt x="45" y="35"/>
                      <a:pt x="40" y="40"/>
                    </a:cubicBezTo>
                    <a:cubicBezTo>
                      <a:pt x="36" y="45"/>
                      <a:pt x="30" y="47"/>
                      <a:pt x="24" y="47"/>
                    </a:cubicBezTo>
                    <a:cubicBezTo>
                      <a:pt x="17" y="47"/>
                      <a:pt x="12" y="45"/>
                      <a:pt x="7" y="40"/>
                    </a:cubicBezTo>
                    <a:cubicBezTo>
                      <a:pt x="2" y="35"/>
                      <a:pt x="0" y="30"/>
                      <a:pt x="0" y="23"/>
                    </a:cubicBezTo>
                    <a:cubicBezTo>
                      <a:pt x="0" y="17"/>
                      <a:pt x="2" y="11"/>
                      <a:pt x="7" y="6"/>
                    </a:cubicBezTo>
                    <a:cubicBezTo>
                      <a:pt x="12" y="2"/>
                      <a:pt x="17" y="0"/>
                      <a:pt x="24" y="0"/>
                    </a:cubicBezTo>
                    <a:cubicBezTo>
                      <a:pt x="30" y="0"/>
                      <a:pt x="36" y="2"/>
                      <a:pt x="40" y="6"/>
                    </a:cubicBezTo>
                    <a:close/>
                  </a:path>
                </a:pathLst>
              </a:custGeom>
              <a:solidFill>
                <a:schemeClr val="accent3"/>
              </a:solidFill>
              <a:ln w="9525">
                <a:noFill/>
                <a:round/>
                <a:headEnd/>
                <a:tailEnd/>
              </a:ln>
            </p:spPr>
            <p:txBody>
              <a:bodyPr anchor="ctr"/>
              <a:lstStyle/>
              <a:p>
                <a:pPr algn="ctr"/>
                <a:endParaRPr/>
              </a:p>
            </p:txBody>
          </p:sp>
          <p:sp>
            <p:nvSpPr>
              <p:cNvPr id="77" name="iṧļïḑé">
                <a:extLst>
                  <a:ext uri="{FF2B5EF4-FFF2-40B4-BE49-F238E27FC236}">
                    <a16:creationId xmlns:a16="http://schemas.microsoft.com/office/drawing/2014/main" id="{5B1EE6B0-B5D7-44CB-94AC-BF87B2932D61}"/>
                  </a:ext>
                </a:extLst>
              </p:cNvPr>
              <p:cNvSpPr/>
              <p:nvPr/>
            </p:nvSpPr>
            <p:spPr bwMode="auto">
              <a:xfrm>
                <a:off x="4895851" y="4352925"/>
                <a:ext cx="112713" cy="112712"/>
              </a:xfrm>
              <a:custGeom>
                <a:avLst/>
                <a:gdLst/>
                <a:ahLst/>
                <a:cxnLst>
                  <a:cxn ang="0">
                    <a:pos x="47" y="23"/>
                  </a:cxn>
                  <a:cxn ang="0">
                    <a:pos x="40" y="40"/>
                  </a:cxn>
                  <a:cxn ang="0">
                    <a:pos x="24" y="47"/>
                  </a:cxn>
                  <a:cxn ang="0">
                    <a:pos x="7" y="40"/>
                  </a:cxn>
                  <a:cxn ang="0">
                    <a:pos x="0" y="23"/>
                  </a:cxn>
                  <a:cxn ang="0">
                    <a:pos x="7" y="6"/>
                  </a:cxn>
                  <a:cxn ang="0">
                    <a:pos x="24" y="0"/>
                  </a:cxn>
                  <a:cxn ang="0">
                    <a:pos x="40" y="6"/>
                  </a:cxn>
                  <a:cxn ang="0">
                    <a:pos x="47" y="23"/>
                  </a:cxn>
                </a:cxnLst>
                <a:rect l="0" t="0" r="r" b="b"/>
                <a:pathLst>
                  <a:path w="47" h="47">
                    <a:moveTo>
                      <a:pt x="47" y="23"/>
                    </a:moveTo>
                    <a:cubicBezTo>
                      <a:pt x="47" y="30"/>
                      <a:pt x="45" y="35"/>
                      <a:pt x="40" y="40"/>
                    </a:cubicBezTo>
                    <a:cubicBezTo>
                      <a:pt x="35" y="45"/>
                      <a:pt x="30" y="47"/>
                      <a:pt x="24" y="47"/>
                    </a:cubicBezTo>
                    <a:cubicBezTo>
                      <a:pt x="17" y="47"/>
                      <a:pt x="11" y="45"/>
                      <a:pt x="7" y="40"/>
                    </a:cubicBezTo>
                    <a:cubicBezTo>
                      <a:pt x="2" y="35"/>
                      <a:pt x="0" y="30"/>
                      <a:pt x="0" y="23"/>
                    </a:cubicBezTo>
                    <a:cubicBezTo>
                      <a:pt x="0" y="17"/>
                      <a:pt x="2" y="11"/>
                      <a:pt x="7" y="6"/>
                    </a:cubicBezTo>
                    <a:cubicBezTo>
                      <a:pt x="11" y="2"/>
                      <a:pt x="17" y="0"/>
                      <a:pt x="24" y="0"/>
                    </a:cubicBezTo>
                    <a:cubicBezTo>
                      <a:pt x="30" y="0"/>
                      <a:pt x="35" y="2"/>
                      <a:pt x="40" y="6"/>
                    </a:cubicBezTo>
                    <a:cubicBezTo>
                      <a:pt x="45" y="11"/>
                      <a:pt x="47" y="17"/>
                      <a:pt x="47" y="23"/>
                    </a:cubicBezTo>
                    <a:close/>
                  </a:path>
                </a:pathLst>
              </a:custGeom>
              <a:solidFill>
                <a:schemeClr val="accent3"/>
              </a:solidFill>
              <a:ln w="9525">
                <a:noFill/>
                <a:round/>
                <a:headEnd/>
                <a:tailEnd/>
              </a:ln>
            </p:spPr>
            <p:txBody>
              <a:bodyPr anchor="ctr"/>
              <a:lstStyle/>
              <a:p>
                <a:pPr algn="ctr"/>
                <a:endParaRPr/>
              </a:p>
            </p:txBody>
          </p:sp>
          <p:sp>
            <p:nvSpPr>
              <p:cNvPr id="78" name="iṣḷîḑe">
                <a:extLst>
                  <a:ext uri="{FF2B5EF4-FFF2-40B4-BE49-F238E27FC236}">
                    <a16:creationId xmlns:a16="http://schemas.microsoft.com/office/drawing/2014/main" id="{254B9135-CD8A-4A8F-9CE5-110F65E27080}"/>
                  </a:ext>
                </a:extLst>
              </p:cNvPr>
              <p:cNvSpPr/>
              <p:nvPr/>
            </p:nvSpPr>
            <p:spPr bwMode="auto">
              <a:xfrm>
                <a:off x="3905251" y="4006850"/>
                <a:ext cx="98425" cy="98425"/>
              </a:xfrm>
              <a:custGeom>
                <a:avLst/>
                <a:gdLst/>
                <a:ahLst/>
                <a:cxnLst>
                  <a:cxn ang="0">
                    <a:pos x="41" y="20"/>
                  </a:cxn>
                  <a:cxn ang="0">
                    <a:pos x="35" y="35"/>
                  </a:cxn>
                  <a:cxn ang="0">
                    <a:pos x="21" y="41"/>
                  </a:cxn>
                  <a:cxn ang="0">
                    <a:pos x="6" y="35"/>
                  </a:cxn>
                  <a:cxn ang="0">
                    <a:pos x="0" y="20"/>
                  </a:cxn>
                  <a:cxn ang="0">
                    <a:pos x="6" y="6"/>
                  </a:cxn>
                  <a:cxn ang="0">
                    <a:pos x="21" y="0"/>
                  </a:cxn>
                  <a:cxn ang="0">
                    <a:pos x="35" y="6"/>
                  </a:cxn>
                  <a:cxn ang="0">
                    <a:pos x="41" y="20"/>
                  </a:cxn>
                </a:cxnLst>
                <a:rect l="0" t="0" r="r" b="b"/>
                <a:pathLst>
                  <a:path w="41" h="41">
                    <a:moveTo>
                      <a:pt x="41" y="20"/>
                    </a:moveTo>
                    <a:cubicBezTo>
                      <a:pt x="41" y="26"/>
                      <a:pt x="39" y="31"/>
                      <a:pt x="35" y="35"/>
                    </a:cubicBezTo>
                    <a:cubicBezTo>
                      <a:pt x="31" y="39"/>
                      <a:pt x="26" y="41"/>
                      <a:pt x="21" y="41"/>
                    </a:cubicBezTo>
                    <a:cubicBezTo>
                      <a:pt x="15" y="41"/>
                      <a:pt x="10" y="39"/>
                      <a:pt x="6" y="35"/>
                    </a:cubicBezTo>
                    <a:cubicBezTo>
                      <a:pt x="2" y="31"/>
                      <a:pt x="0" y="26"/>
                      <a:pt x="0" y="20"/>
                    </a:cubicBezTo>
                    <a:cubicBezTo>
                      <a:pt x="0" y="15"/>
                      <a:pt x="2" y="10"/>
                      <a:pt x="6" y="6"/>
                    </a:cubicBezTo>
                    <a:cubicBezTo>
                      <a:pt x="10" y="2"/>
                      <a:pt x="15" y="0"/>
                      <a:pt x="21" y="0"/>
                    </a:cubicBezTo>
                    <a:cubicBezTo>
                      <a:pt x="26" y="0"/>
                      <a:pt x="31" y="2"/>
                      <a:pt x="35" y="6"/>
                    </a:cubicBezTo>
                    <a:cubicBezTo>
                      <a:pt x="39" y="10"/>
                      <a:pt x="41" y="15"/>
                      <a:pt x="41" y="20"/>
                    </a:cubicBezTo>
                    <a:close/>
                  </a:path>
                </a:pathLst>
              </a:custGeom>
              <a:solidFill>
                <a:schemeClr val="accent4"/>
              </a:solidFill>
              <a:ln w="9525">
                <a:noFill/>
                <a:round/>
                <a:headEnd/>
                <a:tailEnd/>
              </a:ln>
            </p:spPr>
            <p:txBody>
              <a:bodyPr anchor="ctr"/>
              <a:lstStyle/>
              <a:p>
                <a:pPr algn="ctr"/>
                <a:endParaRPr/>
              </a:p>
            </p:txBody>
          </p:sp>
          <p:sp>
            <p:nvSpPr>
              <p:cNvPr id="79" name="îSļïḍê">
                <a:extLst>
                  <a:ext uri="{FF2B5EF4-FFF2-40B4-BE49-F238E27FC236}">
                    <a16:creationId xmlns:a16="http://schemas.microsoft.com/office/drawing/2014/main" id="{EFDA092B-C100-46CF-83CF-65836D4B5DE6}"/>
                  </a:ext>
                </a:extLst>
              </p:cNvPr>
              <p:cNvSpPr/>
              <p:nvPr/>
            </p:nvSpPr>
            <p:spPr bwMode="auto">
              <a:xfrm>
                <a:off x="4192588" y="4367213"/>
                <a:ext cx="100013" cy="98425"/>
              </a:xfrm>
              <a:custGeom>
                <a:avLst/>
                <a:gdLst/>
                <a:ahLst/>
                <a:cxnLst>
                  <a:cxn ang="0">
                    <a:pos x="35" y="6"/>
                  </a:cxn>
                  <a:cxn ang="0">
                    <a:pos x="41" y="20"/>
                  </a:cxn>
                  <a:cxn ang="0">
                    <a:pos x="35" y="35"/>
                  </a:cxn>
                  <a:cxn ang="0">
                    <a:pos x="21" y="41"/>
                  </a:cxn>
                  <a:cxn ang="0">
                    <a:pos x="6" y="35"/>
                  </a:cxn>
                  <a:cxn ang="0">
                    <a:pos x="0" y="20"/>
                  </a:cxn>
                  <a:cxn ang="0">
                    <a:pos x="6" y="6"/>
                  </a:cxn>
                  <a:cxn ang="0">
                    <a:pos x="21" y="0"/>
                  </a:cxn>
                  <a:cxn ang="0">
                    <a:pos x="35" y="6"/>
                  </a:cxn>
                </a:cxnLst>
                <a:rect l="0" t="0" r="r" b="b"/>
                <a:pathLst>
                  <a:path w="41" h="41">
                    <a:moveTo>
                      <a:pt x="35" y="6"/>
                    </a:moveTo>
                    <a:cubicBezTo>
                      <a:pt x="39" y="10"/>
                      <a:pt x="41" y="15"/>
                      <a:pt x="41" y="20"/>
                    </a:cubicBezTo>
                    <a:cubicBezTo>
                      <a:pt x="41" y="26"/>
                      <a:pt x="39" y="31"/>
                      <a:pt x="35" y="35"/>
                    </a:cubicBezTo>
                    <a:cubicBezTo>
                      <a:pt x="31" y="39"/>
                      <a:pt x="26" y="41"/>
                      <a:pt x="21" y="41"/>
                    </a:cubicBezTo>
                    <a:cubicBezTo>
                      <a:pt x="15" y="41"/>
                      <a:pt x="10" y="39"/>
                      <a:pt x="6" y="35"/>
                    </a:cubicBezTo>
                    <a:cubicBezTo>
                      <a:pt x="2" y="31"/>
                      <a:pt x="0" y="26"/>
                      <a:pt x="0" y="20"/>
                    </a:cubicBezTo>
                    <a:cubicBezTo>
                      <a:pt x="0" y="15"/>
                      <a:pt x="2" y="10"/>
                      <a:pt x="6" y="6"/>
                    </a:cubicBezTo>
                    <a:cubicBezTo>
                      <a:pt x="10" y="2"/>
                      <a:pt x="15" y="0"/>
                      <a:pt x="21" y="0"/>
                    </a:cubicBezTo>
                    <a:cubicBezTo>
                      <a:pt x="26" y="0"/>
                      <a:pt x="31" y="2"/>
                      <a:pt x="35" y="6"/>
                    </a:cubicBezTo>
                    <a:close/>
                  </a:path>
                </a:pathLst>
              </a:custGeom>
              <a:solidFill>
                <a:schemeClr val="accent6"/>
              </a:solidFill>
              <a:ln w="9525">
                <a:noFill/>
                <a:round/>
                <a:headEnd/>
                <a:tailEnd/>
              </a:ln>
            </p:spPr>
            <p:txBody>
              <a:bodyPr anchor="ctr"/>
              <a:lstStyle/>
              <a:p>
                <a:pPr algn="ctr"/>
                <a:endParaRPr/>
              </a:p>
            </p:txBody>
          </p:sp>
          <p:sp>
            <p:nvSpPr>
              <p:cNvPr id="80" name="ïşľïḋé">
                <a:extLst>
                  <a:ext uri="{FF2B5EF4-FFF2-40B4-BE49-F238E27FC236}">
                    <a16:creationId xmlns:a16="http://schemas.microsoft.com/office/drawing/2014/main" id="{81A0CD3F-1C3E-4872-8A2A-D2FFB4A5E24A}"/>
                  </a:ext>
                </a:extLst>
              </p:cNvPr>
              <p:cNvSpPr/>
              <p:nvPr/>
            </p:nvSpPr>
            <p:spPr bwMode="auto">
              <a:xfrm>
                <a:off x="4522788" y="4367213"/>
                <a:ext cx="98425" cy="98425"/>
              </a:xfrm>
              <a:custGeom>
                <a:avLst/>
                <a:gdLst/>
                <a:ahLst/>
                <a:cxnLst>
                  <a:cxn ang="0">
                    <a:pos x="0" y="20"/>
                  </a:cxn>
                  <a:cxn ang="0">
                    <a:pos x="6" y="6"/>
                  </a:cxn>
                  <a:cxn ang="0">
                    <a:pos x="21" y="0"/>
                  </a:cxn>
                  <a:cxn ang="0">
                    <a:pos x="35" y="6"/>
                  </a:cxn>
                  <a:cxn ang="0">
                    <a:pos x="41" y="20"/>
                  </a:cxn>
                  <a:cxn ang="0">
                    <a:pos x="35" y="35"/>
                  </a:cxn>
                  <a:cxn ang="0">
                    <a:pos x="21" y="41"/>
                  </a:cxn>
                  <a:cxn ang="0">
                    <a:pos x="6" y="35"/>
                  </a:cxn>
                  <a:cxn ang="0">
                    <a:pos x="0" y="20"/>
                  </a:cxn>
                </a:cxnLst>
                <a:rect l="0" t="0" r="r" b="b"/>
                <a:pathLst>
                  <a:path w="41" h="41">
                    <a:moveTo>
                      <a:pt x="0" y="20"/>
                    </a:moveTo>
                    <a:cubicBezTo>
                      <a:pt x="0" y="15"/>
                      <a:pt x="2" y="10"/>
                      <a:pt x="6" y="6"/>
                    </a:cubicBezTo>
                    <a:cubicBezTo>
                      <a:pt x="10" y="2"/>
                      <a:pt x="15" y="0"/>
                      <a:pt x="21" y="0"/>
                    </a:cubicBezTo>
                    <a:cubicBezTo>
                      <a:pt x="26" y="0"/>
                      <a:pt x="31" y="2"/>
                      <a:pt x="35" y="6"/>
                    </a:cubicBezTo>
                    <a:cubicBezTo>
                      <a:pt x="39" y="10"/>
                      <a:pt x="41" y="15"/>
                      <a:pt x="41" y="20"/>
                    </a:cubicBezTo>
                    <a:cubicBezTo>
                      <a:pt x="41" y="26"/>
                      <a:pt x="39" y="31"/>
                      <a:pt x="35" y="35"/>
                    </a:cubicBezTo>
                    <a:cubicBezTo>
                      <a:pt x="31" y="39"/>
                      <a:pt x="26" y="41"/>
                      <a:pt x="21" y="41"/>
                    </a:cubicBezTo>
                    <a:cubicBezTo>
                      <a:pt x="15" y="41"/>
                      <a:pt x="10" y="39"/>
                      <a:pt x="6" y="35"/>
                    </a:cubicBezTo>
                    <a:cubicBezTo>
                      <a:pt x="2" y="31"/>
                      <a:pt x="0" y="26"/>
                      <a:pt x="0" y="20"/>
                    </a:cubicBezTo>
                    <a:close/>
                  </a:path>
                </a:pathLst>
              </a:custGeom>
              <a:solidFill>
                <a:schemeClr val="accent1"/>
              </a:solidFill>
              <a:ln w="9525">
                <a:noFill/>
                <a:round/>
                <a:headEnd/>
                <a:tailEnd/>
              </a:ln>
            </p:spPr>
            <p:txBody>
              <a:bodyPr anchor="ctr"/>
              <a:lstStyle/>
              <a:p>
                <a:pPr algn="ctr"/>
                <a:endParaRPr/>
              </a:p>
            </p:txBody>
          </p:sp>
          <p:sp>
            <p:nvSpPr>
              <p:cNvPr id="81" name="iṩľiḓê">
                <a:extLst>
                  <a:ext uri="{FF2B5EF4-FFF2-40B4-BE49-F238E27FC236}">
                    <a16:creationId xmlns:a16="http://schemas.microsoft.com/office/drawing/2014/main" id="{B6F485E4-BB6A-49BC-8432-75E341DA1E1B}"/>
                  </a:ext>
                </a:extLst>
              </p:cNvPr>
              <p:cNvSpPr/>
              <p:nvPr/>
            </p:nvSpPr>
            <p:spPr bwMode="auto">
              <a:xfrm>
                <a:off x="5664201" y="3195638"/>
                <a:ext cx="106363" cy="106362"/>
              </a:xfrm>
              <a:custGeom>
                <a:avLst/>
                <a:gdLst/>
                <a:ahLst/>
                <a:cxnLst>
                  <a:cxn ang="0">
                    <a:pos x="6" y="37"/>
                  </a:cxn>
                  <a:cxn ang="0">
                    <a:pos x="0" y="22"/>
                  </a:cxn>
                  <a:cxn ang="0">
                    <a:pos x="6" y="6"/>
                  </a:cxn>
                  <a:cxn ang="0">
                    <a:pos x="22" y="0"/>
                  </a:cxn>
                  <a:cxn ang="0">
                    <a:pos x="38" y="6"/>
                  </a:cxn>
                  <a:cxn ang="0">
                    <a:pos x="44" y="22"/>
                  </a:cxn>
                  <a:cxn ang="0">
                    <a:pos x="38" y="37"/>
                  </a:cxn>
                  <a:cxn ang="0">
                    <a:pos x="22" y="44"/>
                  </a:cxn>
                  <a:cxn ang="0">
                    <a:pos x="6" y="37"/>
                  </a:cxn>
                </a:cxnLst>
                <a:rect l="0" t="0" r="r" b="b"/>
                <a:pathLst>
                  <a:path w="44" h="44">
                    <a:moveTo>
                      <a:pt x="6" y="37"/>
                    </a:moveTo>
                    <a:cubicBezTo>
                      <a:pt x="2" y="33"/>
                      <a:pt x="0" y="28"/>
                      <a:pt x="0" y="22"/>
                    </a:cubicBez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lose/>
                  </a:path>
                </a:pathLst>
              </a:custGeom>
              <a:solidFill>
                <a:schemeClr val="accent6"/>
              </a:solidFill>
              <a:ln w="9525">
                <a:noFill/>
                <a:round/>
                <a:headEnd/>
                <a:tailEnd/>
              </a:ln>
            </p:spPr>
            <p:txBody>
              <a:bodyPr anchor="ctr"/>
              <a:lstStyle/>
              <a:p>
                <a:pPr algn="ctr"/>
                <a:endParaRPr/>
              </a:p>
            </p:txBody>
          </p:sp>
          <p:sp>
            <p:nvSpPr>
              <p:cNvPr id="82" name="iSḷîḍé">
                <a:extLst>
                  <a:ext uri="{FF2B5EF4-FFF2-40B4-BE49-F238E27FC236}">
                    <a16:creationId xmlns:a16="http://schemas.microsoft.com/office/drawing/2014/main" id="{A25F493F-ABB7-4371-BA29-BC73DD0C23F9}"/>
                  </a:ext>
                </a:extLst>
              </p:cNvPr>
              <p:cNvSpPr/>
              <p:nvPr/>
            </p:nvSpPr>
            <p:spPr bwMode="auto">
              <a:xfrm>
                <a:off x="5422901" y="2373313"/>
                <a:ext cx="144463" cy="144462"/>
              </a:xfrm>
              <a:custGeom>
                <a:avLst/>
                <a:gdLst/>
                <a:ahLst/>
                <a:cxnLst>
                  <a:cxn ang="0">
                    <a:pos x="9" y="51"/>
                  </a:cxn>
                  <a:cxn ang="0">
                    <a:pos x="0" y="30"/>
                  </a:cxn>
                  <a:cxn ang="0">
                    <a:pos x="9" y="8"/>
                  </a:cxn>
                  <a:cxn ang="0">
                    <a:pos x="30" y="0"/>
                  </a:cxn>
                  <a:cxn ang="0">
                    <a:pos x="51" y="8"/>
                  </a:cxn>
                  <a:cxn ang="0">
                    <a:pos x="60" y="30"/>
                  </a:cxn>
                  <a:cxn ang="0">
                    <a:pos x="51" y="51"/>
                  </a:cxn>
                  <a:cxn ang="0">
                    <a:pos x="30" y="60"/>
                  </a:cxn>
                  <a:cxn ang="0">
                    <a:pos x="9" y="51"/>
                  </a:cxn>
                </a:cxnLst>
                <a:rect l="0" t="0" r="r" b="b"/>
                <a:pathLst>
                  <a:path w="60" h="60">
                    <a:moveTo>
                      <a:pt x="9" y="51"/>
                    </a:moveTo>
                    <a:cubicBezTo>
                      <a:pt x="3" y="45"/>
                      <a:pt x="0" y="38"/>
                      <a:pt x="0" y="30"/>
                    </a:cubicBezTo>
                    <a:cubicBezTo>
                      <a:pt x="0" y="22"/>
                      <a:pt x="3" y="14"/>
                      <a:pt x="9" y="8"/>
                    </a:cubicBezTo>
                    <a:cubicBezTo>
                      <a:pt x="15" y="3"/>
                      <a:pt x="22" y="0"/>
                      <a:pt x="30" y="0"/>
                    </a:cubicBezTo>
                    <a:cubicBezTo>
                      <a:pt x="38" y="0"/>
                      <a:pt x="45" y="3"/>
                      <a:pt x="51" y="8"/>
                    </a:cubicBezTo>
                    <a:cubicBezTo>
                      <a:pt x="57" y="14"/>
                      <a:pt x="60" y="22"/>
                      <a:pt x="60" y="30"/>
                    </a:cubicBezTo>
                    <a:cubicBezTo>
                      <a:pt x="60" y="38"/>
                      <a:pt x="57" y="45"/>
                      <a:pt x="51" y="51"/>
                    </a:cubicBezTo>
                    <a:cubicBezTo>
                      <a:pt x="45" y="57"/>
                      <a:pt x="38" y="60"/>
                      <a:pt x="30" y="60"/>
                    </a:cubicBezTo>
                    <a:cubicBezTo>
                      <a:pt x="22" y="60"/>
                      <a:pt x="15" y="57"/>
                      <a:pt x="9" y="51"/>
                    </a:cubicBezTo>
                    <a:close/>
                  </a:path>
                </a:pathLst>
              </a:custGeom>
              <a:solidFill>
                <a:schemeClr val="accent5"/>
              </a:solidFill>
              <a:ln w="9525">
                <a:noFill/>
                <a:round/>
                <a:headEnd/>
                <a:tailEnd/>
              </a:ln>
            </p:spPr>
            <p:txBody>
              <a:bodyPr anchor="ctr"/>
              <a:lstStyle/>
              <a:p>
                <a:pPr algn="ctr"/>
                <a:endParaRPr/>
              </a:p>
            </p:txBody>
          </p:sp>
          <p:sp>
            <p:nvSpPr>
              <p:cNvPr id="83" name="iṥľiďé">
                <a:extLst>
                  <a:ext uri="{FF2B5EF4-FFF2-40B4-BE49-F238E27FC236}">
                    <a16:creationId xmlns:a16="http://schemas.microsoft.com/office/drawing/2014/main" id="{65CBAA18-5450-4AC8-9239-560A4CA27988}"/>
                  </a:ext>
                </a:extLst>
              </p:cNvPr>
              <p:cNvSpPr/>
              <p:nvPr/>
            </p:nvSpPr>
            <p:spPr bwMode="auto">
              <a:xfrm>
                <a:off x="4624388" y="2185988"/>
                <a:ext cx="203200" cy="203200"/>
              </a:xfrm>
              <a:custGeom>
                <a:avLst/>
                <a:gdLst/>
                <a:ahLst/>
                <a:cxnLst>
                  <a:cxn ang="0">
                    <a:pos x="72" y="12"/>
                  </a:cxn>
                  <a:cxn ang="0">
                    <a:pos x="84" y="42"/>
                  </a:cxn>
                  <a:cxn ang="0">
                    <a:pos x="72" y="71"/>
                  </a:cxn>
                  <a:cxn ang="0">
                    <a:pos x="42" y="84"/>
                  </a:cxn>
                  <a:cxn ang="0">
                    <a:pos x="12" y="71"/>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1"/>
                    </a:cubicBezTo>
                    <a:cubicBezTo>
                      <a:pt x="64" y="80"/>
                      <a:pt x="54" y="84"/>
                      <a:pt x="42" y="84"/>
                    </a:cubicBezTo>
                    <a:cubicBezTo>
                      <a:pt x="31" y="84"/>
                      <a:pt x="21" y="80"/>
                      <a:pt x="12" y="71"/>
                    </a:cubicBezTo>
                    <a:cubicBezTo>
                      <a:pt x="4" y="63"/>
                      <a:pt x="0" y="53"/>
                      <a:pt x="0" y="42"/>
                    </a:cubicBezTo>
                    <a:cubicBezTo>
                      <a:pt x="0" y="30"/>
                      <a:pt x="4" y="20"/>
                      <a:pt x="12" y="12"/>
                    </a:cubicBezTo>
                    <a:cubicBezTo>
                      <a:pt x="21" y="4"/>
                      <a:pt x="31" y="0"/>
                      <a:pt x="42" y="0"/>
                    </a:cubicBezTo>
                    <a:cubicBezTo>
                      <a:pt x="54" y="0"/>
                      <a:pt x="64" y="4"/>
                      <a:pt x="72" y="12"/>
                    </a:cubicBezTo>
                    <a:close/>
                  </a:path>
                </a:pathLst>
              </a:custGeom>
              <a:solidFill>
                <a:schemeClr val="accent6"/>
              </a:solidFill>
              <a:ln w="9525">
                <a:noFill/>
                <a:round/>
                <a:headEnd/>
                <a:tailEnd/>
              </a:ln>
            </p:spPr>
            <p:txBody>
              <a:bodyPr anchor="ctr"/>
              <a:lstStyle/>
              <a:p>
                <a:pPr algn="ctr"/>
                <a:endParaRPr/>
              </a:p>
            </p:txBody>
          </p:sp>
          <p:sp>
            <p:nvSpPr>
              <p:cNvPr id="84" name="iś1ïḋè">
                <a:extLst>
                  <a:ext uri="{FF2B5EF4-FFF2-40B4-BE49-F238E27FC236}">
                    <a16:creationId xmlns:a16="http://schemas.microsoft.com/office/drawing/2014/main" id="{6BC80FF8-2EEE-4B0B-BB0B-D8F0098BADCB}"/>
                  </a:ext>
                </a:extLst>
              </p:cNvPr>
              <p:cNvSpPr/>
              <p:nvPr/>
            </p:nvSpPr>
            <p:spPr bwMode="auto">
              <a:xfrm>
                <a:off x="3937001" y="2338388"/>
                <a:ext cx="203200" cy="203200"/>
              </a:xfrm>
              <a:custGeom>
                <a:avLst/>
                <a:gdLst/>
                <a:ahLst/>
                <a:cxnLst>
                  <a:cxn ang="0">
                    <a:pos x="84" y="42"/>
                  </a:cxn>
                  <a:cxn ang="0">
                    <a:pos x="72" y="71"/>
                  </a:cxn>
                  <a:cxn ang="0">
                    <a:pos x="42" y="84"/>
                  </a:cxn>
                  <a:cxn ang="0">
                    <a:pos x="12" y="71"/>
                  </a:cxn>
                  <a:cxn ang="0">
                    <a:pos x="0" y="42"/>
                  </a:cxn>
                  <a:cxn ang="0">
                    <a:pos x="12" y="12"/>
                  </a:cxn>
                  <a:cxn ang="0">
                    <a:pos x="42" y="0"/>
                  </a:cxn>
                  <a:cxn ang="0">
                    <a:pos x="72" y="12"/>
                  </a:cxn>
                  <a:cxn ang="0">
                    <a:pos x="84" y="42"/>
                  </a:cxn>
                </a:cxnLst>
                <a:rect l="0" t="0" r="r" b="b"/>
                <a:pathLst>
                  <a:path w="84" h="84">
                    <a:moveTo>
                      <a:pt x="84" y="42"/>
                    </a:moveTo>
                    <a:cubicBezTo>
                      <a:pt x="84" y="53"/>
                      <a:pt x="80" y="63"/>
                      <a:pt x="72" y="71"/>
                    </a:cubicBezTo>
                    <a:cubicBezTo>
                      <a:pt x="64" y="80"/>
                      <a:pt x="54" y="84"/>
                      <a:pt x="42" y="84"/>
                    </a:cubicBezTo>
                    <a:cubicBezTo>
                      <a:pt x="31" y="84"/>
                      <a:pt x="21" y="80"/>
                      <a:pt x="12" y="71"/>
                    </a:cubicBezTo>
                    <a:cubicBezTo>
                      <a:pt x="4" y="63"/>
                      <a:pt x="0" y="53"/>
                      <a:pt x="0" y="42"/>
                    </a:cubicBezTo>
                    <a:cubicBezTo>
                      <a:pt x="0" y="30"/>
                      <a:pt x="4" y="20"/>
                      <a:pt x="12" y="12"/>
                    </a:cubicBezTo>
                    <a:cubicBezTo>
                      <a:pt x="21" y="4"/>
                      <a:pt x="31" y="0"/>
                      <a:pt x="42" y="0"/>
                    </a:cubicBezTo>
                    <a:cubicBezTo>
                      <a:pt x="54" y="0"/>
                      <a:pt x="64" y="4"/>
                      <a:pt x="72" y="12"/>
                    </a:cubicBezTo>
                    <a:cubicBezTo>
                      <a:pt x="80" y="20"/>
                      <a:pt x="84" y="30"/>
                      <a:pt x="84" y="42"/>
                    </a:cubicBezTo>
                    <a:close/>
                  </a:path>
                </a:pathLst>
              </a:custGeom>
              <a:solidFill>
                <a:schemeClr val="accent4"/>
              </a:solidFill>
              <a:ln w="9525">
                <a:noFill/>
                <a:round/>
                <a:headEnd/>
                <a:tailEnd/>
              </a:ln>
            </p:spPr>
            <p:txBody>
              <a:bodyPr anchor="ctr"/>
              <a:lstStyle/>
              <a:p>
                <a:pPr algn="ctr"/>
                <a:endParaRPr/>
              </a:p>
            </p:txBody>
          </p:sp>
          <p:sp>
            <p:nvSpPr>
              <p:cNvPr id="85" name="iSḷïḍe">
                <a:extLst>
                  <a:ext uri="{FF2B5EF4-FFF2-40B4-BE49-F238E27FC236}">
                    <a16:creationId xmlns:a16="http://schemas.microsoft.com/office/drawing/2014/main" id="{296BE997-815C-443D-ADA5-CD3A67483A63}"/>
                  </a:ext>
                </a:extLst>
              </p:cNvPr>
              <p:cNvSpPr/>
              <p:nvPr/>
            </p:nvSpPr>
            <p:spPr bwMode="auto">
              <a:xfrm>
                <a:off x="3371851" y="2474913"/>
                <a:ext cx="147638" cy="147637"/>
              </a:xfrm>
              <a:custGeom>
                <a:avLst/>
                <a:gdLst/>
                <a:ahLst/>
                <a:cxnLst>
                  <a:cxn ang="0">
                    <a:pos x="9" y="52"/>
                  </a:cxn>
                  <a:cxn ang="0">
                    <a:pos x="0" y="30"/>
                  </a:cxn>
                  <a:cxn ang="0">
                    <a:pos x="9" y="8"/>
                  </a:cxn>
                  <a:cxn ang="0">
                    <a:pos x="31" y="0"/>
                  </a:cxn>
                  <a:cxn ang="0">
                    <a:pos x="52" y="8"/>
                  </a:cxn>
                  <a:cxn ang="0">
                    <a:pos x="61" y="30"/>
                  </a:cxn>
                  <a:cxn ang="0">
                    <a:pos x="52" y="52"/>
                  </a:cxn>
                  <a:cxn ang="0">
                    <a:pos x="31" y="61"/>
                  </a:cxn>
                  <a:cxn ang="0">
                    <a:pos x="9" y="52"/>
                  </a:cxn>
                </a:cxnLst>
                <a:rect l="0" t="0" r="r" b="b"/>
                <a:pathLst>
                  <a:path w="61" h="61">
                    <a:moveTo>
                      <a:pt x="9" y="52"/>
                    </a:moveTo>
                    <a:cubicBezTo>
                      <a:pt x="3" y="46"/>
                      <a:pt x="0" y="39"/>
                      <a:pt x="0" y="30"/>
                    </a:cubicBezTo>
                    <a:cubicBezTo>
                      <a:pt x="0" y="22"/>
                      <a:pt x="3" y="15"/>
                      <a:pt x="9" y="8"/>
                    </a:cubicBezTo>
                    <a:cubicBezTo>
                      <a:pt x="15" y="3"/>
                      <a:pt x="22" y="0"/>
                      <a:pt x="31" y="0"/>
                    </a:cubicBezTo>
                    <a:cubicBezTo>
                      <a:pt x="39" y="0"/>
                      <a:pt x="46" y="3"/>
                      <a:pt x="52" y="8"/>
                    </a:cubicBezTo>
                    <a:cubicBezTo>
                      <a:pt x="58" y="15"/>
                      <a:pt x="61" y="22"/>
                      <a:pt x="61" y="30"/>
                    </a:cubicBezTo>
                    <a:cubicBezTo>
                      <a:pt x="61" y="39"/>
                      <a:pt x="58" y="46"/>
                      <a:pt x="52" y="52"/>
                    </a:cubicBezTo>
                    <a:cubicBezTo>
                      <a:pt x="46" y="58"/>
                      <a:pt x="39" y="61"/>
                      <a:pt x="31" y="61"/>
                    </a:cubicBezTo>
                    <a:cubicBezTo>
                      <a:pt x="22" y="61"/>
                      <a:pt x="15" y="58"/>
                      <a:pt x="9" y="52"/>
                    </a:cubicBezTo>
                    <a:close/>
                  </a:path>
                </a:pathLst>
              </a:custGeom>
              <a:solidFill>
                <a:schemeClr val="accent3"/>
              </a:solidFill>
              <a:ln w="9525">
                <a:noFill/>
                <a:round/>
                <a:headEnd/>
                <a:tailEnd/>
              </a:ln>
            </p:spPr>
            <p:txBody>
              <a:bodyPr anchor="ctr"/>
              <a:lstStyle/>
              <a:p>
                <a:pPr algn="ctr"/>
                <a:endParaRPr/>
              </a:p>
            </p:txBody>
          </p:sp>
          <p:sp>
            <p:nvSpPr>
              <p:cNvPr id="86" name="îśľïḑe">
                <a:extLst>
                  <a:ext uri="{FF2B5EF4-FFF2-40B4-BE49-F238E27FC236}">
                    <a16:creationId xmlns:a16="http://schemas.microsoft.com/office/drawing/2014/main" id="{2867DBEE-073E-4228-B1A5-F55DE7F77FEA}"/>
                  </a:ext>
                </a:extLst>
              </p:cNvPr>
              <p:cNvSpPr/>
              <p:nvPr/>
            </p:nvSpPr>
            <p:spPr bwMode="auto">
              <a:xfrm>
                <a:off x="4446588" y="2628900"/>
                <a:ext cx="204788" cy="203200"/>
              </a:xfrm>
              <a:custGeom>
                <a:avLst/>
                <a:gdLst/>
                <a:ahLst/>
                <a:cxnLst>
                  <a:cxn ang="0">
                    <a:pos x="12" y="71"/>
                  </a:cxn>
                  <a:cxn ang="0">
                    <a:pos x="0" y="42"/>
                  </a:cxn>
                  <a:cxn ang="0">
                    <a:pos x="12" y="12"/>
                  </a:cxn>
                  <a:cxn ang="0">
                    <a:pos x="42" y="0"/>
                  </a:cxn>
                  <a:cxn ang="0">
                    <a:pos x="72" y="12"/>
                  </a:cxn>
                  <a:cxn ang="0">
                    <a:pos x="84" y="42"/>
                  </a:cxn>
                  <a:cxn ang="0">
                    <a:pos x="72" y="71"/>
                  </a:cxn>
                  <a:cxn ang="0">
                    <a:pos x="42" y="84"/>
                  </a:cxn>
                  <a:cxn ang="0">
                    <a:pos x="12" y="71"/>
                  </a:cxn>
                </a:cxnLst>
                <a:rect l="0" t="0" r="r" b="b"/>
                <a:pathLst>
                  <a:path w="84" h="84">
                    <a:moveTo>
                      <a:pt x="12" y="71"/>
                    </a:moveTo>
                    <a:cubicBezTo>
                      <a:pt x="4" y="63"/>
                      <a:pt x="0" y="53"/>
                      <a:pt x="0" y="42"/>
                    </a:cubicBezTo>
                    <a:cubicBezTo>
                      <a:pt x="0" y="30"/>
                      <a:pt x="4" y="20"/>
                      <a:pt x="12" y="12"/>
                    </a:cubicBezTo>
                    <a:cubicBezTo>
                      <a:pt x="21" y="4"/>
                      <a:pt x="31" y="0"/>
                      <a:pt x="42" y="0"/>
                    </a:cubicBezTo>
                    <a:cubicBezTo>
                      <a:pt x="54" y="0"/>
                      <a:pt x="64" y="4"/>
                      <a:pt x="72" y="12"/>
                    </a:cubicBezTo>
                    <a:cubicBezTo>
                      <a:pt x="80" y="20"/>
                      <a:pt x="84" y="30"/>
                      <a:pt x="84" y="42"/>
                    </a:cubicBezTo>
                    <a:cubicBezTo>
                      <a:pt x="84" y="53"/>
                      <a:pt x="80" y="63"/>
                      <a:pt x="72" y="71"/>
                    </a:cubicBezTo>
                    <a:cubicBezTo>
                      <a:pt x="64" y="80"/>
                      <a:pt x="54" y="84"/>
                      <a:pt x="42" y="84"/>
                    </a:cubicBezTo>
                    <a:cubicBezTo>
                      <a:pt x="31" y="84"/>
                      <a:pt x="21" y="80"/>
                      <a:pt x="12" y="71"/>
                    </a:cubicBezTo>
                    <a:close/>
                  </a:path>
                </a:pathLst>
              </a:custGeom>
              <a:solidFill>
                <a:schemeClr val="accent1"/>
              </a:solidFill>
              <a:ln w="9525">
                <a:noFill/>
                <a:round/>
                <a:headEnd/>
                <a:tailEnd/>
              </a:ln>
            </p:spPr>
            <p:txBody>
              <a:bodyPr anchor="ctr"/>
              <a:lstStyle/>
              <a:p>
                <a:pPr algn="ctr"/>
                <a:endParaRPr/>
              </a:p>
            </p:txBody>
          </p:sp>
          <p:sp>
            <p:nvSpPr>
              <p:cNvPr id="87" name="işḻîḑé">
                <a:extLst>
                  <a:ext uri="{FF2B5EF4-FFF2-40B4-BE49-F238E27FC236}">
                    <a16:creationId xmlns:a16="http://schemas.microsoft.com/office/drawing/2014/main" id="{AEDA366B-2AC0-435D-8306-4EC3AD836053}"/>
                  </a:ext>
                </a:extLst>
              </p:cNvPr>
              <p:cNvSpPr/>
              <p:nvPr/>
            </p:nvSpPr>
            <p:spPr bwMode="auto">
              <a:xfrm>
                <a:off x="3881438" y="4359275"/>
                <a:ext cx="112713" cy="114300"/>
              </a:xfrm>
              <a:custGeom>
                <a:avLst/>
                <a:gdLst/>
                <a:ahLst/>
                <a:cxnLst>
                  <a:cxn ang="0">
                    <a:pos x="47" y="23"/>
                  </a:cxn>
                  <a:cxn ang="0">
                    <a:pos x="40" y="40"/>
                  </a:cxn>
                  <a:cxn ang="0">
                    <a:pos x="24" y="47"/>
                  </a:cxn>
                  <a:cxn ang="0">
                    <a:pos x="7" y="40"/>
                  </a:cxn>
                  <a:cxn ang="0">
                    <a:pos x="0" y="23"/>
                  </a:cxn>
                  <a:cxn ang="0">
                    <a:pos x="7" y="6"/>
                  </a:cxn>
                  <a:cxn ang="0">
                    <a:pos x="24" y="0"/>
                  </a:cxn>
                  <a:cxn ang="0">
                    <a:pos x="40" y="6"/>
                  </a:cxn>
                  <a:cxn ang="0">
                    <a:pos x="47" y="23"/>
                  </a:cxn>
                </a:cxnLst>
                <a:rect l="0" t="0" r="r" b="b"/>
                <a:pathLst>
                  <a:path w="47" h="47">
                    <a:moveTo>
                      <a:pt x="47" y="23"/>
                    </a:moveTo>
                    <a:cubicBezTo>
                      <a:pt x="47" y="30"/>
                      <a:pt x="45" y="35"/>
                      <a:pt x="40" y="40"/>
                    </a:cubicBezTo>
                    <a:cubicBezTo>
                      <a:pt x="35" y="45"/>
                      <a:pt x="30" y="47"/>
                      <a:pt x="24" y="47"/>
                    </a:cubicBezTo>
                    <a:cubicBezTo>
                      <a:pt x="17" y="47"/>
                      <a:pt x="11" y="45"/>
                      <a:pt x="7" y="40"/>
                    </a:cubicBezTo>
                    <a:cubicBezTo>
                      <a:pt x="2" y="35"/>
                      <a:pt x="0" y="30"/>
                      <a:pt x="0" y="23"/>
                    </a:cubicBezTo>
                    <a:cubicBezTo>
                      <a:pt x="0" y="17"/>
                      <a:pt x="2" y="11"/>
                      <a:pt x="7" y="6"/>
                    </a:cubicBezTo>
                    <a:cubicBezTo>
                      <a:pt x="11" y="2"/>
                      <a:pt x="17" y="0"/>
                      <a:pt x="24" y="0"/>
                    </a:cubicBezTo>
                    <a:cubicBezTo>
                      <a:pt x="30" y="0"/>
                      <a:pt x="35" y="2"/>
                      <a:pt x="40" y="6"/>
                    </a:cubicBezTo>
                    <a:cubicBezTo>
                      <a:pt x="45" y="11"/>
                      <a:pt x="47" y="17"/>
                      <a:pt x="47" y="23"/>
                    </a:cubicBezTo>
                    <a:close/>
                  </a:path>
                </a:pathLst>
              </a:custGeom>
              <a:solidFill>
                <a:schemeClr val="accent5"/>
              </a:solidFill>
              <a:ln w="9525">
                <a:noFill/>
                <a:round/>
                <a:headEnd/>
                <a:tailEnd/>
              </a:ln>
            </p:spPr>
            <p:txBody>
              <a:bodyPr anchor="ctr"/>
              <a:lstStyle/>
              <a:p>
                <a:pPr algn="ctr"/>
                <a:endParaRPr/>
              </a:p>
            </p:txBody>
          </p:sp>
        </p:grpSp>
        <p:grpSp>
          <p:nvGrpSpPr>
            <p:cNvPr id="7" name="组合 6">
              <a:extLst>
                <a:ext uri="{FF2B5EF4-FFF2-40B4-BE49-F238E27FC236}">
                  <a16:creationId xmlns:a16="http://schemas.microsoft.com/office/drawing/2014/main" id="{498D849C-755F-4169-B2DC-AFA01AB06149}"/>
                </a:ext>
              </a:extLst>
            </p:cNvPr>
            <p:cNvGrpSpPr/>
            <p:nvPr/>
          </p:nvGrpSpPr>
          <p:grpSpPr>
            <a:xfrm>
              <a:off x="1003496" y="2461009"/>
              <a:ext cx="2770746" cy="2770743"/>
              <a:chOff x="1003496" y="2461009"/>
              <a:chExt cx="2770746" cy="2770743"/>
            </a:xfrm>
          </p:grpSpPr>
          <p:sp>
            <p:nvSpPr>
              <p:cNvPr id="44" name="îŝḷíḓe">
                <a:extLst>
                  <a:ext uri="{FF2B5EF4-FFF2-40B4-BE49-F238E27FC236}">
                    <a16:creationId xmlns:a16="http://schemas.microsoft.com/office/drawing/2014/main" id="{756B6892-A238-485A-A2E9-AF90E256F4D7}"/>
                  </a:ext>
                </a:extLst>
              </p:cNvPr>
              <p:cNvSpPr/>
              <p:nvPr/>
            </p:nvSpPr>
            <p:spPr bwMode="auto">
              <a:xfrm>
                <a:off x="1578616" y="2904607"/>
                <a:ext cx="1502848" cy="1778193"/>
              </a:xfrm>
              <a:custGeom>
                <a:avLst/>
                <a:gdLst/>
                <a:ahLst/>
                <a:cxnLst>
                  <a:cxn ang="0">
                    <a:pos x="1032" y="692"/>
                  </a:cxn>
                  <a:cxn ang="0">
                    <a:pos x="1034" y="692"/>
                  </a:cxn>
                  <a:cxn ang="0">
                    <a:pos x="693" y="631"/>
                  </a:cxn>
                  <a:cxn ang="0">
                    <a:pos x="1034" y="692"/>
                  </a:cxn>
                  <a:cxn ang="0">
                    <a:pos x="1030" y="688"/>
                  </a:cxn>
                  <a:cxn ang="0">
                    <a:pos x="1311" y="688"/>
                  </a:cxn>
                  <a:cxn ang="0">
                    <a:pos x="797" y="352"/>
                  </a:cxn>
                  <a:cxn ang="0">
                    <a:pos x="1070" y="423"/>
                  </a:cxn>
                  <a:cxn ang="0">
                    <a:pos x="1430" y="958"/>
                  </a:cxn>
                  <a:cxn ang="0">
                    <a:pos x="1258" y="1420"/>
                  </a:cxn>
                  <a:cxn ang="0">
                    <a:pos x="709" y="1686"/>
                  </a:cxn>
                  <a:cxn ang="0">
                    <a:pos x="320" y="1465"/>
                  </a:cxn>
                  <a:cxn ang="0">
                    <a:pos x="0" y="516"/>
                  </a:cxn>
                  <a:cxn ang="0">
                    <a:pos x="1108" y="159"/>
                  </a:cxn>
                  <a:cxn ang="0">
                    <a:pos x="1127" y="950"/>
                  </a:cxn>
                  <a:cxn ang="0">
                    <a:pos x="1258" y="1420"/>
                  </a:cxn>
                  <a:cxn ang="0">
                    <a:pos x="1430" y="958"/>
                  </a:cxn>
                  <a:cxn ang="0">
                    <a:pos x="543" y="218"/>
                  </a:cxn>
                  <a:cxn ang="0">
                    <a:pos x="797" y="352"/>
                  </a:cxn>
                  <a:cxn ang="0">
                    <a:pos x="370" y="444"/>
                  </a:cxn>
                  <a:cxn ang="0">
                    <a:pos x="800" y="355"/>
                  </a:cxn>
                  <a:cxn ang="0">
                    <a:pos x="800" y="355"/>
                  </a:cxn>
                  <a:cxn ang="0">
                    <a:pos x="370" y="447"/>
                  </a:cxn>
                  <a:cxn ang="0">
                    <a:pos x="424" y="673"/>
                  </a:cxn>
                  <a:cxn ang="0">
                    <a:pos x="361" y="450"/>
                  </a:cxn>
                  <a:cxn ang="0">
                    <a:pos x="213" y="694"/>
                  </a:cxn>
                  <a:cxn ang="0">
                    <a:pos x="364" y="450"/>
                  </a:cxn>
                  <a:cxn ang="0">
                    <a:pos x="372" y="448"/>
                  </a:cxn>
                  <a:cxn ang="0">
                    <a:pos x="372" y="448"/>
                  </a:cxn>
                  <a:cxn ang="0">
                    <a:pos x="453" y="901"/>
                  </a:cxn>
                  <a:cxn ang="0">
                    <a:pos x="244" y="124"/>
                  </a:cxn>
                  <a:cxn ang="0">
                    <a:pos x="774" y="1179"/>
                  </a:cxn>
                  <a:cxn ang="0">
                    <a:pos x="564" y="1180"/>
                  </a:cxn>
                  <a:cxn ang="0">
                    <a:pos x="744" y="1453"/>
                  </a:cxn>
                  <a:cxn ang="0">
                    <a:pos x="774" y="1179"/>
                  </a:cxn>
                  <a:cxn ang="0">
                    <a:pos x="805" y="941"/>
                  </a:cxn>
                  <a:cxn ang="0">
                    <a:pos x="564" y="1180"/>
                  </a:cxn>
                  <a:cxn ang="0">
                    <a:pos x="454" y="904"/>
                  </a:cxn>
                  <a:cxn ang="0">
                    <a:pos x="446" y="915"/>
                  </a:cxn>
                  <a:cxn ang="0">
                    <a:pos x="744" y="1459"/>
                  </a:cxn>
                  <a:cxn ang="0">
                    <a:pos x="744" y="1459"/>
                  </a:cxn>
                  <a:cxn ang="0">
                    <a:pos x="456" y="903"/>
                  </a:cxn>
                  <a:cxn ang="0">
                    <a:pos x="442" y="904"/>
                  </a:cxn>
                  <a:cxn ang="0">
                    <a:pos x="506" y="1416"/>
                  </a:cxn>
                  <a:cxn ang="0">
                    <a:pos x="501" y="1686"/>
                  </a:cxn>
                  <a:cxn ang="0">
                    <a:pos x="805" y="941"/>
                  </a:cxn>
                </a:cxnLst>
                <a:rect l="0" t="0" r="r" b="b"/>
                <a:pathLst>
                  <a:path w="1430" h="1692">
                    <a:moveTo>
                      <a:pt x="1032" y="694"/>
                    </a:moveTo>
                    <a:lnTo>
                      <a:pt x="1034" y="692"/>
                    </a:lnTo>
                    <a:lnTo>
                      <a:pt x="1032" y="692"/>
                    </a:lnTo>
                    <a:lnTo>
                      <a:pt x="1032" y="694"/>
                    </a:lnTo>
                    <a:lnTo>
                      <a:pt x="1127" y="950"/>
                    </a:lnTo>
                    <a:moveTo>
                      <a:pt x="1034" y="692"/>
                    </a:moveTo>
                    <a:lnTo>
                      <a:pt x="1030" y="688"/>
                    </a:lnTo>
                    <a:lnTo>
                      <a:pt x="1032" y="692"/>
                    </a:lnTo>
                    <a:lnTo>
                      <a:pt x="693" y="631"/>
                    </a:lnTo>
                    <a:lnTo>
                      <a:pt x="803" y="358"/>
                    </a:lnTo>
                    <a:lnTo>
                      <a:pt x="1030" y="688"/>
                    </a:lnTo>
                    <a:moveTo>
                      <a:pt x="1034" y="692"/>
                    </a:moveTo>
                    <a:lnTo>
                      <a:pt x="1290" y="451"/>
                    </a:lnTo>
                    <a:lnTo>
                      <a:pt x="1070" y="423"/>
                    </a:lnTo>
                    <a:lnTo>
                      <a:pt x="1030" y="688"/>
                    </a:lnTo>
                    <a:lnTo>
                      <a:pt x="1030" y="688"/>
                    </a:lnTo>
                    <a:moveTo>
                      <a:pt x="1034" y="692"/>
                    </a:moveTo>
                    <a:lnTo>
                      <a:pt x="1311" y="688"/>
                    </a:lnTo>
                    <a:lnTo>
                      <a:pt x="1290" y="451"/>
                    </a:lnTo>
                    <a:moveTo>
                      <a:pt x="1108" y="159"/>
                    </a:moveTo>
                    <a:lnTo>
                      <a:pt x="797" y="352"/>
                    </a:lnTo>
                    <a:lnTo>
                      <a:pt x="799" y="352"/>
                    </a:lnTo>
                    <a:lnTo>
                      <a:pt x="805" y="354"/>
                    </a:lnTo>
                    <a:lnTo>
                      <a:pt x="1070" y="423"/>
                    </a:lnTo>
                    <a:lnTo>
                      <a:pt x="1108" y="159"/>
                    </a:lnTo>
                    <a:moveTo>
                      <a:pt x="1311" y="688"/>
                    </a:moveTo>
                    <a:lnTo>
                      <a:pt x="1430" y="958"/>
                    </a:lnTo>
                    <a:lnTo>
                      <a:pt x="1311" y="1035"/>
                    </a:lnTo>
                    <a:lnTo>
                      <a:pt x="1300" y="1234"/>
                    </a:lnTo>
                    <a:lnTo>
                      <a:pt x="1258" y="1420"/>
                    </a:lnTo>
                    <a:lnTo>
                      <a:pt x="1049" y="1421"/>
                    </a:lnTo>
                    <a:lnTo>
                      <a:pt x="948" y="1688"/>
                    </a:lnTo>
                    <a:lnTo>
                      <a:pt x="709" y="1686"/>
                    </a:lnTo>
                    <a:lnTo>
                      <a:pt x="501" y="1686"/>
                    </a:lnTo>
                    <a:lnTo>
                      <a:pt x="309" y="1692"/>
                    </a:lnTo>
                    <a:lnTo>
                      <a:pt x="320" y="1465"/>
                    </a:lnTo>
                    <a:lnTo>
                      <a:pt x="276" y="1180"/>
                    </a:lnTo>
                    <a:lnTo>
                      <a:pt x="61" y="932"/>
                    </a:lnTo>
                    <a:lnTo>
                      <a:pt x="0" y="516"/>
                    </a:lnTo>
                    <a:lnTo>
                      <a:pt x="244" y="124"/>
                    </a:lnTo>
                    <a:lnTo>
                      <a:pt x="745" y="0"/>
                    </a:lnTo>
                    <a:lnTo>
                      <a:pt x="1108" y="159"/>
                    </a:lnTo>
                    <a:lnTo>
                      <a:pt x="1290" y="451"/>
                    </a:lnTo>
                    <a:moveTo>
                      <a:pt x="1311" y="1035"/>
                    </a:moveTo>
                    <a:lnTo>
                      <a:pt x="1127" y="950"/>
                    </a:lnTo>
                    <a:lnTo>
                      <a:pt x="1300" y="1234"/>
                    </a:lnTo>
                    <a:lnTo>
                      <a:pt x="1008" y="1179"/>
                    </a:lnTo>
                    <a:lnTo>
                      <a:pt x="1258" y="1420"/>
                    </a:lnTo>
                    <a:moveTo>
                      <a:pt x="1311" y="688"/>
                    </a:moveTo>
                    <a:lnTo>
                      <a:pt x="1127" y="950"/>
                    </a:lnTo>
                    <a:lnTo>
                      <a:pt x="1430" y="958"/>
                    </a:lnTo>
                    <a:moveTo>
                      <a:pt x="244" y="124"/>
                    </a:moveTo>
                    <a:lnTo>
                      <a:pt x="541" y="220"/>
                    </a:lnTo>
                    <a:lnTo>
                      <a:pt x="543" y="218"/>
                    </a:lnTo>
                    <a:lnTo>
                      <a:pt x="745" y="0"/>
                    </a:lnTo>
                    <a:lnTo>
                      <a:pt x="797" y="352"/>
                    </a:lnTo>
                    <a:moveTo>
                      <a:pt x="797" y="352"/>
                    </a:moveTo>
                    <a:lnTo>
                      <a:pt x="797" y="352"/>
                    </a:lnTo>
                    <a:lnTo>
                      <a:pt x="541" y="220"/>
                    </a:lnTo>
                    <a:lnTo>
                      <a:pt x="370" y="444"/>
                    </a:lnTo>
                    <a:lnTo>
                      <a:pt x="370" y="447"/>
                    </a:lnTo>
                    <a:lnTo>
                      <a:pt x="372" y="447"/>
                    </a:lnTo>
                    <a:lnTo>
                      <a:pt x="800" y="355"/>
                    </a:lnTo>
                    <a:lnTo>
                      <a:pt x="799" y="352"/>
                    </a:lnTo>
                    <a:lnTo>
                      <a:pt x="803" y="354"/>
                    </a:lnTo>
                    <a:lnTo>
                      <a:pt x="800" y="355"/>
                    </a:lnTo>
                    <a:lnTo>
                      <a:pt x="803" y="358"/>
                    </a:lnTo>
                    <a:lnTo>
                      <a:pt x="805" y="354"/>
                    </a:lnTo>
                    <a:moveTo>
                      <a:pt x="370" y="447"/>
                    </a:moveTo>
                    <a:lnTo>
                      <a:pt x="372" y="448"/>
                    </a:lnTo>
                    <a:lnTo>
                      <a:pt x="372" y="448"/>
                    </a:lnTo>
                    <a:lnTo>
                      <a:pt x="424" y="673"/>
                    </a:lnTo>
                    <a:lnTo>
                      <a:pt x="693" y="631"/>
                    </a:lnTo>
                    <a:lnTo>
                      <a:pt x="372" y="447"/>
                    </a:lnTo>
                    <a:moveTo>
                      <a:pt x="361" y="450"/>
                    </a:moveTo>
                    <a:lnTo>
                      <a:pt x="0" y="516"/>
                    </a:lnTo>
                    <a:lnTo>
                      <a:pt x="212" y="695"/>
                    </a:lnTo>
                    <a:lnTo>
                      <a:pt x="213" y="694"/>
                    </a:lnTo>
                    <a:lnTo>
                      <a:pt x="366" y="450"/>
                    </a:lnTo>
                    <a:lnTo>
                      <a:pt x="366" y="448"/>
                    </a:lnTo>
                    <a:lnTo>
                      <a:pt x="364" y="450"/>
                    </a:lnTo>
                    <a:lnTo>
                      <a:pt x="367" y="448"/>
                    </a:lnTo>
                    <a:lnTo>
                      <a:pt x="370" y="447"/>
                    </a:lnTo>
                    <a:moveTo>
                      <a:pt x="372" y="448"/>
                    </a:moveTo>
                    <a:lnTo>
                      <a:pt x="367" y="448"/>
                    </a:lnTo>
                    <a:moveTo>
                      <a:pt x="366" y="448"/>
                    </a:moveTo>
                    <a:lnTo>
                      <a:pt x="372" y="448"/>
                    </a:lnTo>
                    <a:moveTo>
                      <a:pt x="213" y="694"/>
                    </a:moveTo>
                    <a:lnTo>
                      <a:pt x="424" y="673"/>
                    </a:lnTo>
                    <a:lnTo>
                      <a:pt x="453" y="901"/>
                    </a:lnTo>
                    <a:lnTo>
                      <a:pt x="212" y="695"/>
                    </a:lnTo>
                    <a:lnTo>
                      <a:pt x="61" y="932"/>
                    </a:lnTo>
                    <a:moveTo>
                      <a:pt x="244" y="124"/>
                    </a:moveTo>
                    <a:lnTo>
                      <a:pt x="370" y="444"/>
                    </a:lnTo>
                    <a:moveTo>
                      <a:pt x="744" y="1453"/>
                    </a:moveTo>
                    <a:lnTo>
                      <a:pt x="774" y="1179"/>
                    </a:lnTo>
                    <a:lnTo>
                      <a:pt x="564" y="1180"/>
                    </a:lnTo>
                    <a:lnTo>
                      <a:pt x="744" y="1453"/>
                    </a:lnTo>
                    <a:moveTo>
                      <a:pt x="564" y="1180"/>
                    </a:moveTo>
                    <a:lnTo>
                      <a:pt x="506" y="1416"/>
                    </a:lnTo>
                    <a:lnTo>
                      <a:pt x="744" y="1459"/>
                    </a:lnTo>
                    <a:lnTo>
                      <a:pt x="744" y="1453"/>
                    </a:lnTo>
                    <a:moveTo>
                      <a:pt x="1008" y="1179"/>
                    </a:moveTo>
                    <a:lnTo>
                      <a:pt x="805" y="941"/>
                    </a:lnTo>
                    <a:lnTo>
                      <a:pt x="774" y="1179"/>
                    </a:lnTo>
                    <a:lnTo>
                      <a:pt x="1008" y="1179"/>
                    </a:lnTo>
                    <a:lnTo>
                      <a:pt x="1127" y="950"/>
                    </a:lnTo>
                    <a:lnTo>
                      <a:pt x="805" y="941"/>
                    </a:lnTo>
                    <a:lnTo>
                      <a:pt x="454" y="904"/>
                    </a:lnTo>
                    <a:lnTo>
                      <a:pt x="446" y="915"/>
                    </a:lnTo>
                    <a:lnTo>
                      <a:pt x="564" y="1180"/>
                    </a:lnTo>
                    <a:lnTo>
                      <a:pt x="805" y="941"/>
                    </a:lnTo>
                    <a:lnTo>
                      <a:pt x="693" y="631"/>
                    </a:lnTo>
                    <a:lnTo>
                      <a:pt x="454" y="904"/>
                    </a:lnTo>
                    <a:lnTo>
                      <a:pt x="454" y="903"/>
                    </a:lnTo>
                    <a:lnTo>
                      <a:pt x="442" y="904"/>
                    </a:lnTo>
                    <a:lnTo>
                      <a:pt x="446" y="915"/>
                    </a:lnTo>
                    <a:lnTo>
                      <a:pt x="276" y="1180"/>
                    </a:lnTo>
                    <a:lnTo>
                      <a:pt x="564" y="1180"/>
                    </a:lnTo>
                    <a:moveTo>
                      <a:pt x="744" y="1459"/>
                    </a:moveTo>
                    <a:lnTo>
                      <a:pt x="1049" y="1421"/>
                    </a:lnTo>
                    <a:lnTo>
                      <a:pt x="1008" y="1179"/>
                    </a:lnTo>
                    <a:lnTo>
                      <a:pt x="744" y="1459"/>
                    </a:lnTo>
                    <a:lnTo>
                      <a:pt x="948" y="1688"/>
                    </a:lnTo>
                    <a:moveTo>
                      <a:pt x="454" y="903"/>
                    </a:moveTo>
                    <a:lnTo>
                      <a:pt x="456" y="903"/>
                    </a:lnTo>
                    <a:lnTo>
                      <a:pt x="453" y="901"/>
                    </a:lnTo>
                    <a:lnTo>
                      <a:pt x="454" y="903"/>
                    </a:lnTo>
                    <a:moveTo>
                      <a:pt x="442" y="904"/>
                    </a:moveTo>
                    <a:lnTo>
                      <a:pt x="61" y="932"/>
                    </a:lnTo>
                    <a:moveTo>
                      <a:pt x="276" y="1180"/>
                    </a:moveTo>
                    <a:lnTo>
                      <a:pt x="506" y="1416"/>
                    </a:lnTo>
                    <a:moveTo>
                      <a:pt x="709" y="1686"/>
                    </a:moveTo>
                    <a:lnTo>
                      <a:pt x="744" y="1459"/>
                    </a:lnTo>
                    <a:lnTo>
                      <a:pt x="501" y="1686"/>
                    </a:lnTo>
                    <a:lnTo>
                      <a:pt x="506" y="1416"/>
                    </a:lnTo>
                    <a:lnTo>
                      <a:pt x="309" y="1692"/>
                    </a:lnTo>
                    <a:moveTo>
                      <a:pt x="805" y="941"/>
                    </a:moveTo>
                    <a:lnTo>
                      <a:pt x="1032" y="694"/>
                    </a:lnTo>
                  </a:path>
                </a:pathLst>
              </a:custGeom>
              <a:noFill/>
              <a:ln w="9525" cap="rnd">
                <a:solidFill>
                  <a:schemeClr val="bg1">
                    <a:lumMod val="65000"/>
                  </a:schemeClr>
                </a:solidFill>
                <a:prstDash val="solid"/>
                <a:round/>
                <a:headEnd/>
                <a:tailEnd/>
              </a:ln>
            </p:spPr>
            <p:txBody>
              <a:bodyPr anchor="ctr"/>
              <a:lstStyle/>
              <a:p>
                <a:pPr algn="ctr"/>
                <a:endParaRPr/>
              </a:p>
            </p:txBody>
          </p:sp>
          <p:sp>
            <p:nvSpPr>
              <p:cNvPr id="47" name="íşļiďê">
                <a:extLst>
                  <a:ext uri="{FF2B5EF4-FFF2-40B4-BE49-F238E27FC236}">
                    <a16:creationId xmlns:a16="http://schemas.microsoft.com/office/drawing/2014/main" id="{1701F609-A53D-4194-96A3-8EE2B3ED5D9B}"/>
                  </a:ext>
                </a:extLst>
              </p:cNvPr>
              <p:cNvSpPr/>
              <p:nvPr/>
            </p:nvSpPr>
            <p:spPr>
              <a:xfrm>
                <a:off x="1003496" y="2461009"/>
                <a:ext cx="2770746" cy="2770743"/>
              </a:xfrm>
              <a:prstGeom prst="arc">
                <a:avLst>
                  <a:gd name="adj1" fmla="val 16200000"/>
                  <a:gd name="adj2" fmla="val 5686778"/>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grpSp>
      <p:sp>
        <p:nvSpPr>
          <p:cNvPr id="48" name="îṣḻîḓê">
            <a:extLst>
              <a:ext uri="{FF2B5EF4-FFF2-40B4-BE49-F238E27FC236}">
                <a16:creationId xmlns:a16="http://schemas.microsoft.com/office/drawing/2014/main" id="{A0984224-C8B6-4A45-95AD-935A33BD3B39}"/>
              </a:ext>
            </a:extLst>
          </p:cNvPr>
          <p:cNvSpPr/>
          <p:nvPr/>
        </p:nvSpPr>
        <p:spPr>
          <a:xfrm>
            <a:off x="2217799" y="2292490"/>
            <a:ext cx="297507" cy="2975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îś1ïdé">
            <a:extLst>
              <a:ext uri="{FF2B5EF4-FFF2-40B4-BE49-F238E27FC236}">
                <a16:creationId xmlns:a16="http://schemas.microsoft.com/office/drawing/2014/main" id="{35303C0C-12E2-4071-9E59-0BFF1CC4541E}"/>
              </a:ext>
            </a:extLst>
          </p:cNvPr>
          <p:cNvSpPr/>
          <p:nvPr/>
        </p:nvSpPr>
        <p:spPr>
          <a:xfrm>
            <a:off x="3127717" y="2640480"/>
            <a:ext cx="297507" cy="2975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i$ļîde">
            <a:extLst>
              <a:ext uri="{FF2B5EF4-FFF2-40B4-BE49-F238E27FC236}">
                <a16:creationId xmlns:a16="http://schemas.microsoft.com/office/drawing/2014/main" id="{D90B9045-B934-42F9-82F8-259F5FC2C0B7}"/>
              </a:ext>
            </a:extLst>
          </p:cNvPr>
          <p:cNvSpPr/>
          <p:nvPr/>
        </p:nvSpPr>
        <p:spPr>
          <a:xfrm>
            <a:off x="3567854" y="3305015"/>
            <a:ext cx="297507" cy="2975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51" name="iSḻídê">
            <a:extLst>
              <a:ext uri="{FF2B5EF4-FFF2-40B4-BE49-F238E27FC236}">
                <a16:creationId xmlns:a16="http://schemas.microsoft.com/office/drawing/2014/main" id="{62027C76-70F3-405E-A9E6-42BF8D317921}"/>
              </a:ext>
            </a:extLst>
          </p:cNvPr>
          <p:cNvSpPr/>
          <p:nvPr/>
        </p:nvSpPr>
        <p:spPr>
          <a:xfrm>
            <a:off x="3579174" y="4073602"/>
            <a:ext cx="297507" cy="2975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îṡḷîḑè">
            <a:extLst>
              <a:ext uri="{FF2B5EF4-FFF2-40B4-BE49-F238E27FC236}">
                <a16:creationId xmlns:a16="http://schemas.microsoft.com/office/drawing/2014/main" id="{E369E0BC-FAE6-470D-90D5-53F0F25A4B84}"/>
              </a:ext>
            </a:extLst>
          </p:cNvPr>
          <p:cNvSpPr/>
          <p:nvPr/>
        </p:nvSpPr>
        <p:spPr>
          <a:xfrm>
            <a:off x="3043179" y="4798198"/>
            <a:ext cx="297507" cy="2975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3" name="ï$1ïḋê">
            <a:extLst>
              <a:ext uri="{FF2B5EF4-FFF2-40B4-BE49-F238E27FC236}">
                <a16:creationId xmlns:a16="http://schemas.microsoft.com/office/drawing/2014/main" id="{4A235813-535B-41E3-A685-532E270231BD}"/>
              </a:ext>
            </a:extLst>
          </p:cNvPr>
          <p:cNvSpPr/>
          <p:nvPr/>
        </p:nvSpPr>
        <p:spPr>
          <a:xfrm>
            <a:off x="2217799" y="5082998"/>
            <a:ext cx="297507" cy="29750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Tree>
    <p:extLst>
      <p:ext uri="{BB962C8B-B14F-4D97-AF65-F5344CB8AC3E}">
        <p14:creationId xmlns:p14="http://schemas.microsoft.com/office/powerpoint/2010/main" val="2110906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46"/>
                                        </p:tgtEl>
                                        <p:attrNameLst>
                                          <p:attrName>fillcolor</p:attrName>
                                        </p:attrNameLst>
                                      </p:cBhvr>
                                      <p:to>
                                        <a:schemeClr val="accent2"/>
                                      </p:to>
                                    </p:animClr>
                                    <p:set>
                                      <p:cBhvr>
                                        <p:cTn id="7" dur="2000" fill="hold"/>
                                        <p:tgtEl>
                                          <p:spTgt spid="46"/>
                                        </p:tgtEl>
                                        <p:attrNameLst>
                                          <p:attrName>fill.type</p:attrName>
                                        </p:attrNameLst>
                                      </p:cBhvr>
                                      <p:to>
                                        <p:strVal val="solid"/>
                                      </p:to>
                                    </p:set>
                                    <p:set>
                                      <p:cBhvr>
                                        <p:cTn id="8" dur="2000" fill="hold"/>
                                        <p:tgtEl>
                                          <p:spTgt spid="46"/>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500"/>
                                        <p:tgtEl>
                                          <p:spTgt spid="4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p:bldP spid="39" grpId="0"/>
      <p:bldP spid="40" grpId="0"/>
      <p:bldP spid="41" grpId="0"/>
      <p:bldP spid="42" grpId="0"/>
      <p:bldP spid="48" grpId="0" animBg="1"/>
      <p:bldP spid="49" grpId="0" animBg="1"/>
      <p:bldP spid="50" grpId="0" animBg="1"/>
      <p:bldP spid="51" grpId="0" animBg="1"/>
      <p:bldP spid="52" grpId="0" animBg="1"/>
      <p:bldP spid="5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7" name="文本框 6">
            <a:extLst>
              <a:ext uri="{FF2B5EF4-FFF2-40B4-BE49-F238E27FC236}">
                <a16:creationId xmlns:a16="http://schemas.microsoft.com/office/drawing/2014/main" id="{C5F89FA1-901E-4BA8-83DF-14BAEA3FBF77}"/>
              </a:ext>
            </a:extLst>
          </p:cNvPr>
          <p:cNvSpPr txBox="1"/>
          <p:nvPr/>
        </p:nvSpPr>
        <p:spPr>
          <a:xfrm>
            <a:off x="570563" y="2223718"/>
            <a:ext cx="11090276" cy="1061381"/>
          </a:xfrm>
          <a:prstGeom prst="rect">
            <a:avLst/>
          </a:prstGeom>
          <a:noFill/>
        </p:spPr>
        <p:txBody>
          <a:bodyPr wrap="square" rtlCol="0">
            <a:spAutoFit/>
          </a:bodyPr>
          <a:lstStyle/>
          <a:p>
            <a:pPr marL="285750" indent="-285750">
              <a:lnSpc>
                <a:spcPct val="12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marL="742950" lvl="1" indent="-285750">
              <a:lnSpc>
                <a:spcPct val="12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根据“教育部办公厅关于做好</a:t>
            </a:r>
            <a:r>
              <a:rPr lang="en-US" altLang="zh-CN" dirty="0">
                <a:latin typeface="微软雅黑" panose="020B0503020204020204" pitchFamily="34" charset="-122"/>
                <a:ea typeface="微软雅黑" panose="020B0503020204020204" pitchFamily="34" charset="-122"/>
              </a:rPr>
              <a:t>2019</a:t>
            </a:r>
            <a:r>
              <a:rPr lang="zh-CN" altLang="en-US" dirty="0">
                <a:latin typeface="微软雅黑" panose="020B0503020204020204" pitchFamily="34" charset="-122"/>
                <a:ea typeface="微软雅黑" panose="020B0503020204020204" pitchFamily="34" charset="-122"/>
              </a:rPr>
              <a:t>年重点高校招收农村和贫困地区学生工作的通知”有关要求，结合教育工作实际</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6. </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普通本科生、预科生招生、录取来源表取消“农村”指标，增加“国家、地方、高校专项”分类</a:t>
            </a:r>
          </a:p>
        </p:txBody>
      </p:sp>
    </p:spTree>
    <p:extLst>
      <p:ext uri="{BB962C8B-B14F-4D97-AF65-F5344CB8AC3E}">
        <p14:creationId xmlns:p14="http://schemas.microsoft.com/office/powerpoint/2010/main" val="2683117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50863" y="1690531"/>
            <a:ext cx="11090276" cy="3139321"/>
          </a:xfrm>
          <a:prstGeom prst="rect">
            <a:avLst/>
          </a:prstGeom>
          <a:noFill/>
        </p:spPr>
        <p:txBody>
          <a:bodyPr wrap="square" rtlCol="0">
            <a:spAutoFit/>
          </a:bodyPr>
          <a:lstStyle/>
          <a:p>
            <a:pPr indent="-4585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填报说明</a:t>
            </a:r>
            <a:endParaRPr lang="en-US" altLang="zh-CN" dirty="0">
              <a:solidFill>
                <a:srgbClr val="0F6D9E"/>
              </a:solidFill>
              <a:latin typeface="微软雅黑" panose="020B0503020204020204" pitchFamily="34" charset="-122"/>
              <a:ea typeface="微软雅黑" panose="020B0503020204020204" pitchFamily="34" charset="-122"/>
            </a:endParaRPr>
          </a:p>
          <a:p>
            <a:pPr indent="-458550">
              <a:buFont typeface="Wingdings" panose="05000000000000000000" pitchFamily="2" charset="2"/>
              <a:buChar char="u"/>
            </a:pPr>
            <a:endParaRPr lang="en-US" altLang="zh-CN" dirty="0">
              <a:solidFill>
                <a:srgbClr val="0F6D9E"/>
              </a:solidFill>
              <a:latin typeface="微软雅黑" panose="020B0503020204020204" pitchFamily="34" charset="-122"/>
              <a:ea typeface="微软雅黑" panose="020B0503020204020204" pitchFamily="34" charset="-122"/>
            </a:endParaRPr>
          </a:p>
          <a:p>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）国家专项计划定向招收贫困地区学生。招生学校为中央部门所属高校和各省（区、市）所属重点高校，实施区域为集中连片特殊困难县、国家级扶贫开发重点县以及新疆南疆四地州。</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地方专项计划定向招收各省（区、市）实施区域的农村学生。招生学校为各省（区、市）所属重点高校，具体实施区域、报考条件由各省（区、市）根据本地实际情况确定，实施区域要对本省（区、市）民族自治县实现全覆盖。　　</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）高校专项计划定向招收边远、贫困、民族等地区县（含县级市）以下高中勤奋好学、成绩优良的农村学生。招生学校为教育部直属高校和其他自主招生试点高校，具体实施区域由有关省（区、市）确定。</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6. </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普通本科生、预科生招生、录取来源表取消“农村”指标，增加“国家、地方、高校专项”分类</a:t>
            </a:r>
          </a:p>
        </p:txBody>
      </p:sp>
    </p:spTree>
    <p:extLst>
      <p:ext uri="{BB962C8B-B14F-4D97-AF65-F5344CB8AC3E}">
        <p14:creationId xmlns:p14="http://schemas.microsoft.com/office/powerpoint/2010/main" val="2178557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9">
                                            <p:txEl>
                                              <p:pRg st="2" end="2"/>
                                            </p:txEl>
                                          </p:spTgt>
                                        </p:tgtEl>
                                        <p:attrNameLst>
                                          <p:attrName>style.visibility</p:attrName>
                                        </p:attrNameLst>
                                      </p:cBhvr>
                                      <p:to>
                                        <p:strVal val="visible"/>
                                      </p:to>
                                    </p:set>
                                    <p:animEffect transition="in" filter="fade">
                                      <p:cBhvr>
                                        <p:cTn id="10" dur="500"/>
                                        <p:tgtEl>
                                          <p:spTgt spid="1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
                                            <p:txEl>
                                              <p:pRg st="4" end="4"/>
                                            </p:txEl>
                                          </p:spTgt>
                                        </p:tgtEl>
                                        <p:attrNameLst>
                                          <p:attrName>style.visibility</p:attrName>
                                        </p:attrNameLst>
                                      </p:cBhvr>
                                      <p:to>
                                        <p:strVal val="visible"/>
                                      </p:to>
                                    </p:set>
                                    <p:animEffect transition="in" filter="fade">
                                      <p:cBhvr>
                                        <p:cTn id="15" dur="500"/>
                                        <p:tgtEl>
                                          <p:spTgt spid="19">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xEl>
                                              <p:pRg st="6" end="6"/>
                                            </p:txEl>
                                          </p:spTgt>
                                        </p:tgtEl>
                                        <p:attrNameLst>
                                          <p:attrName>style.visibility</p:attrName>
                                        </p:attrNameLst>
                                      </p:cBhvr>
                                      <p:to>
                                        <p:strVal val="visible"/>
                                      </p:to>
                                    </p:set>
                                    <p:animEffect transition="in" filter="fade">
                                      <p:cBhvr>
                                        <p:cTn id="20" dur="500"/>
                                        <p:tgtEl>
                                          <p:spTgt spid="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6. </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普通本、专科生、预科生招生、录取来源表取消“农村”指标，增加“国家、地方、高校专项”分类</a:t>
            </a:r>
          </a:p>
        </p:txBody>
      </p:sp>
      <p:sp>
        <p:nvSpPr>
          <p:cNvPr id="5" name="矩形 4">
            <a:extLst>
              <a:ext uri="{FF2B5EF4-FFF2-40B4-BE49-F238E27FC236}">
                <a16:creationId xmlns:a16="http://schemas.microsoft.com/office/drawing/2014/main" id="{B8BAFC82-D2D0-4A5C-A700-69AC7814400A}"/>
              </a:ext>
            </a:extLst>
          </p:cNvPr>
          <p:cNvSpPr/>
          <p:nvPr/>
        </p:nvSpPr>
        <p:spPr>
          <a:xfrm>
            <a:off x="555362" y="1989623"/>
            <a:ext cx="11029268" cy="2120902"/>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2</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2</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lvl="2">
              <a:lnSpc>
                <a:spcPct val="150000"/>
              </a:lnSpc>
            </a:pPr>
            <a:r>
              <a:rPr lang="zh-CN" altLang="en-US" dirty="0">
                <a:solidFill>
                  <a:srgbClr val="4472C4"/>
                </a:solidFill>
                <a:latin typeface="微软雅黑" panose="020B0503020204020204" pitchFamily="34" charset="-122"/>
                <a:ea typeface="微软雅黑" panose="020B0503020204020204" pitchFamily="34" charset="-122"/>
              </a:rPr>
              <a:t>基表：</a:t>
            </a:r>
            <a:r>
              <a:rPr lang="en-US" altLang="zh-CN" dirty="0">
                <a:solidFill>
                  <a:srgbClr val="4472C4"/>
                </a:solidFill>
                <a:latin typeface="微软雅黑" panose="020B0503020204020204" pitchFamily="34" charset="-122"/>
                <a:ea typeface="微软雅黑" panose="020B0503020204020204" pitchFamily="34" charset="-122"/>
              </a:rPr>
              <a:t> </a:t>
            </a:r>
            <a:r>
              <a:rPr lang="zh-CN" altLang="en-US" dirty="0">
                <a:solidFill>
                  <a:srgbClr val="4472C4"/>
                </a:solidFill>
                <a:latin typeface="微软雅黑" panose="020B0503020204020204" pitchFamily="34" charset="-122"/>
                <a:ea typeface="微软雅黑" panose="020B0503020204020204" pitchFamily="34" charset="-122"/>
              </a:rPr>
              <a:t>高基</a:t>
            </a:r>
            <a:r>
              <a:rPr lang="en-US" altLang="zh-CN" dirty="0">
                <a:solidFill>
                  <a:srgbClr val="4472C4"/>
                </a:solidFill>
                <a:latin typeface="微软雅黑" panose="020B0503020204020204" pitchFamily="34" charset="-122"/>
                <a:ea typeface="微软雅黑" panose="020B0503020204020204" pitchFamily="34" charset="-122"/>
              </a:rPr>
              <a:t>942 </a:t>
            </a:r>
            <a:r>
              <a:rPr lang="zh-CN" altLang="en-US" dirty="0">
                <a:solidFill>
                  <a:srgbClr val="4472C4"/>
                </a:solidFill>
                <a:latin typeface="微软雅黑" panose="020B0503020204020204" pitchFamily="34" charset="-122"/>
                <a:ea typeface="微软雅黑" panose="020B0503020204020204" pitchFamily="34" charset="-122"/>
              </a:rPr>
              <a:t>普通本科生、普通预科生录取来源情况</a:t>
            </a:r>
          </a:p>
          <a:p>
            <a:pPr lvl="2">
              <a:lnSpc>
                <a:spcPct val="150000"/>
              </a:lnSpc>
            </a:pPr>
            <a:r>
              <a:rPr lang="zh-CN" altLang="en-US" dirty="0">
                <a:solidFill>
                  <a:srgbClr val="4472C4"/>
                </a:solidFill>
                <a:latin typeface="微软雅黑" panose="020B0503020204020204" pitchFamily="34" charset="-122"/>
                <a:ea typeface="微软雅黑" panose="020B0503020204020204" pitchFamily="34" charset="-122"/>
              </a:rPr>
              <a:t>           高基</a:t>
            </a:r>
            <a:r>
              <a:rPr lang="en-US" altLang="zh-CN" dirty="0">
                <a:solidFill>
                  <a:srgbClr val="4472C4"/>
                </a:solidFill>
                <a:latin typeface="微软雅黑" panose="020B0503020204020204" pitchFamily="34" charset="-122"/>
                <a:ea typeface="微软雅黑" panose="020B0503020204020204" pitchFamily="34" charset="-122"/>
              </a:rPr>
              <a:t>944</a:t>
            </a:r>
            <a:r>
              <a:rPr lang="zh-CN" altLang="en-US" dirty="0">
                <a:solidFill>
                  <a:srgbClr val="4472C4"/>
                </a:solidFill>
                <a:latin typeface="微软雅黑" panose="020B0503020204020204" pitchFamily="34" charset="-122"/>
                <a:ea typeface="微软雅黑" panose="020B0503020204020204" pitchFamily="34" charset="-122"/>
              </a:rPr>
              <a:t>普通本科生、普通预科生招生来源情况</a:t>
            </a:r>
            <a:endParaRPr lang="en-US" altLang="zh-CN" dirty="0">
              <a:solidFill>
                <a:srgbClr val="4472C4"/>
              </a:solidFill>
              <a:latin typeface="微软雅黑" panose="020B0503020204020204" pitchFamily="34" charset="-122"/>
              <a:ea typeface="微软雅黑" panose="020B0503020204020204" pitchFamily="34" charset="-122"/>
            </a:endParaRPr>
          </a:p>
          <a:p>
            <a:pPr lvl="2">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综表：</a:t>
            </a:r>
            <a:r>
              <a:rPr lang="en-US" altLang="zh-CN" dirty="0">
                <a:solidFill>
                  <a:schemeClr val="accent2"/>
                </a:solidFill>
                <a:latin typeface="微软雅黑" panose="020B0503020204020204" pitchFamily="34" charset="-122"/>
                <a:ea typeface="微软雅黑" panose="020B0503020204020204" pitchFamily="34" charset="-122"/>
              </a:rPr>
              <a:t> </a:t>
            </a:r>
            <a:r>
              <a:rPr lang="zh-CN" altLang="en-US" dirty="0">
                <a:solidFill>
                  <a:schemeClr val="accent2"/>
                </a:solidFill>
                <a:latin typeface="微软雅黑" panose="020B0503020204020204" pitchFamily="34" charset="-122"/>
                <a:ea typeface="微软雅黑" panose="020B0503020204020204" pitchFamily="34" charset="-122"/>
              </a:rPr>
              <a:t>高综</a:t>
            </a:r>
            <a:r>
              <a:rPr lang="en-US" altLang="zh-CN" dirty="0">
                <a:solidFill>
                  <a:schemeClr val="accent2"/>
                </a:solidFill>
                <a:latin typeface="微软雅黑" panose="020B0503020204020204" pitchFamily="34" charset="-122"/>
                <a:ea typeface="微软雅黑" panose="020B0503020204020204" pitchFamily="34" charset="-122"/>
              </a:rPr>
              <a:t>942 </a:t>
            </a:r>
            <a:r>
              <a:rPr lang="zh-CN" altLang="en-US" dirty="0">
                <a:solidFill>
                  <a:schemeClr val="accent2"/>
                </a:solidFill>
                <a:latin typeface="微软雅黑" panose="020B0503020204020204" pitchFamily="34" charset="-122"/>
                <a:ea typeface="微软雅黑" panose="020B0503020204020204" pitchFamily="34" charset="-122"/>
              </a:rPr>
              <a:t>普通本科生、普通预科生录取来源情况</a:t>
            </a:r>
          </a:p>
          <a:p>
            <a:pPr lvl="2">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           高综</a:t>
            </a:r>
            <a:r>
              <a:rPr lang="en-US" altLang="zh-CN" dirty="0">
                <a:solidFill>
                  <a:schemeClr val="accent2"/>
                </a:solidFill>
                <a:latin typeface="微软雅黑" panose="020B0503020204020204" pitchFamily="34" charset="-122"/>
                <a:ea typeface="微软雅黑" panose="020B0503020204020204" pitchFamily="34" charset="-122"/>
              </a:rPr>
              <a:t>944</a:t>
            </a:r>
            <a:r>
              <a:rPr lang="zh-CN" altLang="en-US" dirty="0">
                <a:solidFill>
                  <a:schemeClr val="accent2"/>
                </a:solidFill>
                <a:latin typeface="微软雅黑" panose="020B0503020204020204" pitchFamily="34" charset="-122"/>
                <a:ea typeface="微软雅黑" panose="020B0503020204020204" pitchFamily="34" charset="-122"/>
              </a:rPr>
              <a:t>普通本科生、普通预科生招生来源情况</a:t>
            </a:r>
            <a:endParaRPr lang="en-US" altLang="zh-CN"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8940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50863" y="1615846"/>
            <a:ext cx="11292794" cy="646331"/>
          </a:xfrm>
          <a:prstGeom prst="rect">
            <a:avLst/>
          </a:prstGeom>
          <a:noFill/>
        </p:spPr>
        <p:txBody>
          <a:bodyPr wrap="square" rtlCol="0">
            <a:spAutoFit/>
          </a:bodyPr>
          <a:lstStyle/>
          <a:p>
            <a:pPr indent="-4585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a:t>
            </a:r>
            <a:r>
              <a:rPr lang="zh-CN" altLang="en-US" b="1" dirty="0">
                <a:solidFill>
                  <a:srgbClr val="C00000"/>
                </a:solidFill>
                <a:latin typeface="微软雅黑" panose="020B0503020204020204" pitchFamily="34" charset="-122"/>
                <a:ea typeface="微软雅黑" panose="020B0503020204020204" pitchFamily="34" charset="-122"/>
              </a:rPr>
              <a:t>高基</a:t>
            </a:r>
            <a:r>
              <a:rPr lang="en-US" altLang="zh-CN" b="1" dirty="0">
                <a:solidFill>
                  <a:srgbClr val="C00000"/>
                </a:solidFill>
                <a:latin typeface="微软雅黑" panose="020B0503020204020204" pitchFamily="34" charset="-122"/>
                <a:ea typeface="微软雅黑" panose="020B0503020204020204" pitchFamily="34" charset="-122"/>
              </a:rPr>
              <a:t>942 </a:t>
            </a:r>
            <a:r>
              <a:rPr lang="zh-CN" altLang="en-US" b="1" dirty="0">
                <a:solidFill>
                  <a:srgbClr val="C00000"/>
                </a:solidFill>
                <a:latin typeface="微软雅黑" panose="020B0503020204020204" pitchFamily="34" charset="-122"/>
                <a:ea typeface="微软雅黑" panose="020B0503020204020204" pitchFamily="34" charset="-122"/>
              </a:rPr>
              <a:t>普通本科生、普通预科生录取来源情况</a:t>
            </a:r>
            <a:r>
              <a:rPr lang="zh-CN" altLang="en-US" dirty="0">
                <a:latin typeface="微软雅黑" panose="020B0503020204020204" pitchFamily="34" charset="-122"/>
                <a:ea typeface="微软雅黑" panose="020B0503020204020204" pitchFamily="34" charset="-122"/>
              </a:rPr>
              <a:t>取消“农村”指标，增加“国家、地方、高校专项计划”分类</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6. </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普通本科生、预科生招生、录取来源表取消“农村”指标，增加“国家、地方、高校专项”分类</a:t>
            </a:r>
          </a:p>
        </p:txBody>
      </p:sp>
      <p:sp>
        <p:nvSpPr>
          <p:cNvPr id="6" name="Rectangle 1">
            <a:extLst>
              <a:ext uri="{FF2B5EF4-FFF2-40B4-BE49-F238E27FC236}">
                <a16:creationId xmlns:a16="http://schemas.microsoft.com/office/drawing/2014/main" id="{BC7464ED-6532-4EDA-B753-2CEF272EC6EC}"/>
              </a:ext>
            </a:extLst>
          </p:cNvPr>
          <p:cNvSpPr>
            <a:spLocks noChangeArrowheads="1"/>
          </p:cNvSpPr>
          <p:nvPr/>
        </p:nvSpPr>
        <p:spPr bwMode="auto">
          <a:xfrm>
            <a:off x="10246384" y="2249787"/>
            <a:ext cx="100554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endParaRPr kumimoji="0" lang="zh-CN" altLang="en-US" sz="14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endParaRPr>
          </a:p>
        </p:txBody>
      </p:sp>
      <p:graphicFrame>
        <p:nvGraphicFramePr>
          <p:cNvPr id="35" name="表格 34">
            <a:extLst>
              <a:ext uri="{FF2B5EF4-FFF2-40B4-BE49-F238E27FC236}">
                <a16:creationId xmlns:a16="http://schemas.microsoft.com/office/drawing/2014/main" id="{D60E56B8-C8BA-4AAC-ABBF-E87703B1B11D}"/>
              </a:ext>
            </a:extLst>
          </p:cNvPr>
          <p:cNvGraphicFramePr>
            <a:graphicFrameLocks noGrp="1"/>
          </p:cNvGraphicFramePr>
          <p:nvPr>
            <p:extLst>
              <p:ext uri="{D42A27DB-BD31-4B8C-83A1-F6EECF244321}">
                <p14:modId xmlns:p14="http://schemas.microsoft.com/office/powerpoint/2010/main" val="698232995"/>
              </p:ext>
            </p:extLst>
          </p:nvPr>
        </p:nvGraphicFramePr>
        <p:xfrm>
          <a:off x="529962" y="2556446"/>
          <a:ext cx="11090282" cy="3766096"/>
        </p:xfrm>
        <a:graphic>
          <a:graphicData uri="http://schemas.openxmlformats.org/drawingml/2006/table">
            <a:tbl>
              <a:tblPr firstRow="1" firstCol="1" bandRow="1">
                <a:tableStyleId>{5940675A-B579-460E-94D1-54222C63F5DA}</a:tableStyleId>
              </a:tblPr>
              <a:tblGrid>
                <a:gridCol w="1002289">
                  <a:extLst>
                    <a:ext uri="{9D8B030D-6E8A-4147-A177-3AD203B41FA5}">
                      <a16:colId xmlns:a16="http://schemas.microsoft.com/office/drawing/2014/main" val="1993957074"/>
                    </a:ext>
                  </a:extLst>
                </a:gridCol>
                <a:gridCol w="430365">
                  <a:extLst>
                    <a:ext uri="{9D8B030D-6E8A-4147-A177-3AD203B41FA5}">
                      <a16:colId xmlns:a16="http://schemas.microsoft.com/office/drawing/2014/main" val="2982221838"/>
                    </a:ext>
                  </a:extLst>
                </a:gridCol>
                <a:gridCol w="415830">
                  <a:extLst>
                    <a:ext uri="{9D8B030D-6E8A-4147-A177-3AD203B41FA5}">
                      <a16:colId xmlns:a16="http://schemas.microsoft.com/office/drawing/2014/main" val="974517400"/>
                    </a:ext>
                  </a:extLst>
                </a:gridCol>
                <a:gridCol w="415830">
                  <a:extLst>
                    <a:ext uri="{9D8B030D-6E8A-4147-A177-3AD203B41FA5}">
                      <a16:colId xmlns:a16="http://schemas.microsoft.com/office/drawing/2014/main" val="1593385820"/>
                    </a:ext>
                  </a:extLst>
                </a:gridCol>
                <a:gridCol w="415830">
                  <a:extLst>
                    <a:ext uri="{9D8B030D-6E8A-4147-A177-3AD203B41FA5}">
                      <a16:colId xmlns:a16="http://schemas.microsoft.com/office/drawing/2014/main" val="1210139603"/>
                    </a:ext>
                  </a:extLst>
                </a:gridCol>
                <a:gridCol w="415830">
                  <a:extLst>
                    <a:ext uri="{9D8B030D-6E8A-4147-A177-3AD203B41FA5}">
                      <a16:colId xmlns:a16="http://schemas.microsoft.com/office/drawing/2014/main" val="3670709026"/>
                    </a:ext>
                  </a:extLst>
                </a:gridCol>
                <a:gridCol w="415830">
                  <a:extLst>
                    <a:ext uri="{9D8B030D-6E8A-4147-A177-3AD203B41FA5}">
                      <a16:colId xmlns:a16="http://schemas.microsoft.com/office/drawing/2014/main" val="3824007562"/>
                    </a:ext>
                  </a:extLst>
                </a:gridCol>
                <a:gridCol w="360217">
                  <a:extLst>
                    <a:ext uri="{9D8B030D-6E8A-4147-A177-3AD203B41FA5}">
                      <a16:colId xmlns:a16="http://schemas.microsoft.com/office/drawing/2014/main" val="3048570223"/>
                    </a:ext>
                  </a:extLst>
                </a:gridCol>
                <a:gridCol w="360217">
                  <a:extLst>
                    <a:ext uri="{9D8B030D-6E8A-4147-A177-3AD203B41FA5}">
                      <a16:colId xmlns:a16="http://schemas.microsoft.com/office/drawing/2014/main" val="308813815"/>
                    </a:ext>
                  </a:extLst>
                </a:gridCol>
                <a:gridCol w="360217">
                  <a:extLst>
                    <a:ext uri="{9D8B030D-6E8A-4147-A177-3AD203B41FA5}">
                      <a16:colId xmlns:a16="http://schemas.microsoft.com/office/drawing/2014/main" val="381930445"/>
                    </a:ext>
                  </a:extLst>
                </a:gridCol>
                <a:gridCol w="424943">
                  <a:extLst>
                    <a:ext uri="{9D8B030D-6E8A-4147-A177-3AD203B41FA5}">
                      <a16:colId xmlns:a16="http://schemas.microsoft.com/office/drawing/2014/main" val="1829104656"/>
                    </a:ext>
                  </a:extLst>
                </a:gridCol>
                <a:gridCol w="472440">
                  <a:extLst>
                    <a:ext uri="{9D8B030D-6E8A-4147-A177-3AD203B41FA5}">
                      <a16:colId xmlns:a16="http://schemas.microsoft.com/office/drawing/2014/main" val="1003659418"/>
                    </a:ext>
                  </a:extLst>
                </a:gridCol>
                <a:gridCol w="419100">
                  <a:extLst>
                    <a:ext uri="{9D8B030D-6E8A-4147-A177-3AD203B41FA5}">
                      <a16:colId xmlns:a16="http://schemas.microsoft.com/office/drawing/2014/main" val="470534100"/>
                    </a:ext>
                  </a:extLst>
                </a:gridCol>
                <a:gridCol w="567393">
                  <a:extLst>
                    <a:ext uri="{9D8B030D-6E8A-4147-A177-3AD203B41FA5}">
                      <a16:colId xmlns:a16="http://schemas.microsoft.com/office/drawing/2014/main" val="4111414185"/>
                    </a:ext>
                  </a:extLst>
                </a:gridCol>
                <a:gridCol w="448061">
                  <a:extLst>
                    <a:ext uri="{9D8B030D-6E8A-4147-A177-3AD203B41FA5}">
                      <a16:colId xmlns:a16="http://schemas.microsoft.com/office/drawing/2014/main" val="1207602664"/>
                    </a:ext>
                  </a:extLst>
                </a:gridCol>
                <a:gridCol w="448061">
                  <a:extLst>
                    <a:ext uri="{9D8B030D-6E8A-4147-A177-3AD203B41FA5}">
                      <a16:colId xmlns:a16="http://schemas.microsoft.com/office/drawing/2014/main" val="1165908490"/>
                    </a:ext>
                  </a:extLst>
                </a:gridCol>
                <a:gridCol w="448061">
                  <a:extLst>
                    <a:ext uri="{9D8B030D-6E8A-4147-A177-3AD203B41FA5}">
                      <a16:colId xmlns:a16="http://schemas.microsoft.com/office/drawing/2014/main" val="4003576018"/>
                    </a:ext>
                  </a:extLst>
                </a:gridCol>
                <a:gridCol w="448061">
                  <a:extLst>
                    <a:ext uri="{9D8B030D-6E8A-4147-A177-3AD203B41FA5}">
                      <a16:colId xmlns:a16="http://schemas.microsoft.com/office/drawing/2014/main" val="3997948448"/>
                    </a:ext>
                  </a:extLst>
                </a:gridCol>
                <a:gridCol w="448061">
                  <a:extLst>
                    <a:ext uri="{9D8B030D-6E8A-4147-A177-3AD203B41FA5}">
                      <a16:colId xmlns:a16="http://schemas.microsoft.com/office/drawing/2014/main" val="1698108106"/>
                    </a:ext>
                  </a:extLst>
                </a:gridCol>
                <a:gridCol w="360217">
                  <a:extLst>
                    <a:ext uri="{9D8B030D-6E8A-4147-A177-3AD203B41FA5}">
                      <a16:colId xmlns:a16="http://schemas.microsoft.com/office/drawing/2014/main" val="2174156767"/>
                    </a:ext>
                  </a:extLst>
                </a:gridCol>
                <a:gridCol w="360217">
                  <a:extLst>
                    <a:ext uri="{9D8B030D-6E8A-4147-A177-3AD203B41FA5}">
                      <a16:colId xmlns:a16="http://schemas.microsoft.com/office/drawing/2014/main" val="4080682555"/>
                    </a:ext>
                  </a:extLst>
                </a:gridCol>
                <a:gridCol w="448061">
                  <a:extLst>
                    <a:ext uri="{9D8B030D-6E8A-4147-A177-3AD203B41FA5}">
                      <a16:colId xmlns:a16="http://schemas.microsoft.com/office/drawing/2014/main" val="2093710156"/>
                    </a:ext>
                  </a:extLst>
                </a:gridCol>
                <a:gridCol w="448061">
                  <a:extLst>
                    <a:ext uri="{9D8B030D-6E8A-4147-A177-3AD203B41FA5}">
                      <a16:colId xmlns:a16="http://schemas.microsoft.com/office/drawing/2014/main" val="3226373490"/>
                    </a:ext>
                  </a:extLst>
                </a:gridCol>
                <a:gridCol w="378545">
                  <a:extLst>
                    <a:ext uri="{9D8B030D-6E8A-4147-A177-3AD203B41FA5}">
                      <a16:colId xmlns:a16="http://schemas.microsoft.com/office/drawing/2014/main" val="157284657"/>
                    </a:ext>
                  </a:extLst>
                </a:gridCol>
                <a:gridCol w="378545">
                  <a:extLst>
                    <a:ext uri="{9D8B030D-6E8A-4147-A177-3AD203B41FA5}">
                      <a16:colId xmlns:a16="http://schemas.microsoft.com/office/drawing/2014/main" val="3803090469"/>
                    </a:ext>
                  </a:extLst>
                </a:gridCol>
              </a:tblGrid>
              <a:tr h="559323">
                <a:tc rowSpan="5">
                  <a:txBody>
                    <a:bodyPr/>
                    <a:lstStyle/>
                    <a:p>
                      <a:pPr algn="just">
                        <a:spcAft>
                          <a:spcPts val="0"/>
                        </a:spcAft>
                      </a:pPr>
                      <a:endParaRPr lang="en-US" sz="14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5">
                  <a:txBody>
                    <a:bodyPr/>
                    <a:lstStyle/>
                    <a:p>
                      <a:pPr algn="just">
                        <a:spcAft>
                          <a:spcPts val="0"/>
                        </a:spcAft>
                      </a:pPr>
                      <a:r>
                        <a:rPr lang="zh-CN" sz="1400" kern="100">
                          <a:effectLst/>
                        </a:rPr>
                        <a:t>编号</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gridSpan="21">
                  <a:txBody>
                    <a:bodyPr/>
                    <a:lstStyle/>
                    <a:p>
                      <a:pPr algn="ctr">
                        <a:spcAft>
                          <a:spcPts val="0"/>
                        </a:spcAft>
                      </a:pPr>
                      <a:r>
                        <a:rPr lang="zh-CN" altLang="en-US" sz="1400" kern="100" dirty="0">
                          <a:solidFill>
                            <a:schemeClr val="tx1"/>
                          </a:solidFill>
                          <a:effectLst/>
                          <a:latin typeface="+mn-lt"/>
                          <a:ea typeface="+mn-ea"/>
                          <a:cs typeface="+mn-cs"/>
                        </a:rPr>
                        <a:t>普通本科生</a:t>
                      </a: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4" gridSpan="2">
                  <a:txBody>
                    <a:bodyPr/>
                    <a:lstStyle/>
                    <a:p>
                      <a:pPr algn="ctr">
                        <a:spcAft>
                          <a:spcPts val="0"/>
                        </a:spcAft>
                      </a:pPr>
                      <a:r>
                        <a:rPr lang="zh-CN" sz="1400" kern="100" dirty="0">
                          <a:effectLst/>
                        </a:rPr>
                        <a:t>普通预科生</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rowSpan="4" hMerge="1">
                  <a:txBody>
                    <a:bodyPr/>
                    <a:lstStyle/>
                    <a:p>
                      <a:endParaRPr lang="zh-CN" altLang="en-US"/>
                    </a:p>
                  </a:txBody>
                  <a:tcPr/>
                </a:tc>
                <a:extLst>
                  <a:ext uri="{0D108BD9-81ED-4DB2-BD59-A6C34878D82A}">
                    <a16:rowId xmlns:a16="http://schemas.microsoft.com/office/drawing/2014/main" val="2776973751"/>
                  </a:ext>
                </a:extLst>
              </a:tr>
              <a:tr h="265701">
                <a:tc vMerge="1">
                  <a:txBody>
                    <a:bodyPr/>
                    <a:lstStyle/>
                    <a:p>
                      <a:endParaRPr lang="zh-CN" altLang="en-US"/>
                    </a:p>
                  </a:txBody>
                  <a:tcPr/>
                </a:tc>
                <a:tc vMerge="1">
                  <a:txBody>
                    <a:bodyPr/>
                    <a:lstStyle/>
                    <a:p>
                      <a:endParaRPr lang="zh-CN" altLang="en-US"/>
                    </a:p>
                  </a:txBody>
                  <a:tcPr/>
                </a:tc>
                <a:tc gridSpan="11">
                  <a:txBody>
                    <a:bodyPr/>
                    <a:lstStyle/>
                    <a:p>
                      <a:pPr algn="ctr">
                        <a:spcAft>
                          <a:spcPts val="0"/>
                        </a:spcAft>
                      </a:pPr>
                      <a:r>
                        <a:rPr lang="zh-CN" altLang="en-US" sz="1400" kern="100" dirty="0" smtClean="0">
                          <a:solidFill>
                            <a:schemeClr val="tx1"/>
                          </a:solidFill>
                          <a:effectLst/>
                          <a:latin typeface="+mn-lt"/>
                          <a:ea typeface="+mn-ea"/>
                          <a:cs typeface="+mn-cs"/>
                        </a:rPr>
                        <a:t>录取数</a:t>
                      </a: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10">
                  <a:txBody>
                    <a:bodyPr/>
                    <a:lstStyle/>
                    <a:p>
                      <a:pPr algn="ctr">
                        <a:spcAft>
                          <a:spcPts val="0"/>
                        </a:spcAft>
                      </a:pPr>
                      <a:r>
                        <a:rPr lang="zh-CN" altLang="en-US" sz="1400" kern="100" dirty="0">
                          <a:solidFill>
                            <a:schemeClr val="tx1"/>
                          </a:solidFill>
                          <a:effectLst/>
                          <a:latin typeface="+mn-lt"/>
                          <a:ea typeface="+mn-ea"/>
                          <a:cs typeface="+mn-cs"/>
                        </a:rPr>
                        <a:t>生源类别</a:t>
                      </a: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999962496"/>
                  </a:ext>
                </a:extLst>
              </a:tr>
              <a:tr h="265701">
                <a:tc vMerge="1">
                  <a:txBody>
                    <a:bodyPr/>
                    <a:lstStyle/>
                    <a:p>
                      <a:endParaRPr lang="zh-CN" altLang="en-US"/>
                    </a:p>
                  </a:txBody>
                  <a:tcPr/>
                </a:tc>
                <a:tc vMerge="1">
                  <a:txBody>
                    <a:bodyPr/>
                    <a:lstStyle/>
                    <a:p>
                      <a:endParaRPr lang="zh-CN" altLang="en-US"/>
                    </a:p>
                  </a:txBody>
                  <a:tcPr/>
                </a:tc>
                <a:tc rowSpan="2" gridSpan="2">
                  <a:txBody>
                    <a:bodyPr/>
                    <a:lstStyle/>
                    <a:p>
                      <a:pPr algn="ctr">
                        <a:spcAft>
                          <a:spcPts val="0"/>
                        </a:spcAft>
                      </a:pPr>
                      <a:r>
                        <a:rPr lang="zh-CN" altLang="en-US" sz="1400" kern="100" dirty="0" smtClean="0">
                          <a:solidFill>
                            <a:schemeClr val="tx1"/>
                          </a:solidFill>
                          <a:effectLst/>
                          <a:latin typeface="+mn-lt"/>
                          <a:ea typeface="+mn-ea"/>
                          <a:cs typeface="+mn-cs"/>
                        </a:rPr>
                        <a:t>合计</a:t>
                      </a:r>
                      <a:endParaRPr lang="zh-CN" altLang="en-US" sz="1400" kern="100" dirty="0">
                        <a:solidFill>
                          <a:schemeClr val="tx1"/>
                        </a:solidFill>
                        <a:effectLst/>
                        <a:latin typeface="+mn-lt"/>
                        <a:ea typeface="+mn-ea"/>
                        <a:cs typeface="+mn-cs"/>
                      </a:endParaRPr>
                    </a:p>
                  </a:txBody>
                  <a:tcPr marL="68580" marR="68580" marT="0" marB="0" anchor="ctr"/>
                </a:tc>
                <a:tc rowSpan="2"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rowSpan="2" gridSpan="3">
                  <a:txBody>
                    <a:bodyPr/>
                    <a:lstStyle/>
                    <a:p>
                      <a:pPr algn="ctr">
                        <a:spcAft>
                          <a:spcPts val="0"/>
                        </a:spcAft>
                      </a:pPr>
                      <a:r>
                        <a:rPr lang="zh-CN" altLang="en-US" sz="1400" kern="100" dirty="0" smtClean="0">
                          <a:solidFill>
                            <a:srgbClr val="FFFF00"/>
                          </a:solidFill>
                          <a:effectLst/>
                          <a:latin typeface="+mn-lt"/>
                          <a:ea typeface="+mn-ea"/>
                          <a:cs typeface="+mn-cs"/>
                        </a:rPr>
                        <a:t>其中：</a:t>
                      </a:r>
                      <a:endParaRPr lang="en-US" altLang="zh-CN" sz="1400" kern="100" dirty="0" smtClean="0">
                        <a:solidFill>
                          <a:srgbClr val="FFFF00"/>
                        </a:solidFill>
                        <a:effectLst/>
                        <a:latin typeface="+mn-lt"/>
                        <a:ea typeface="+mn-ea"/>
                        <a:cs typeface="+mn-cs"/>
                      </a:endParaRPr>
                    </a:p>
                    <a:p>
                      <a:pPr algn="ctr">
                        <a:spcAft>
                          <a:spcPts val="0"/>
                        </a:spcAft>
                      </a:pPr>
                      <a:r>
                        <a:rPr lang="zh-CN" altLang="en-US" sz="1400" kern="100" dirty="0" smtClean="0">
                          <a:solidFill>
                            <a:srgbClr val="FFFF00"/>
                          </a:solidFill>
                          <a:effectLst/>
                          <a:latin typeface="+mn-lt"/>
                          <a:ea typeface="+mn-ea"/>
                          <a:cs typeface="+mn-cs"/>
                        </a:rPr>
                        <a:t>专项计划</a:t>
                      </a:r>
                      <a:endParaRPr lang="zh-CN" altLang="en-US" sz="1400" kern="100" dirty="0">
                        <a:solidFill>
                          <a:srgbClr val="FFFF00"/>
                        </a:solidFill>
                        <a:effectLst/>
                        <a:latin typeface="+mn-lt"/>
                        <a:ea typeface="+mn-ea"/>
                        <a:cs typeface="+mn-cs"/>
                      </a:endParaRPr>
                    </a:p>
                  </a:txBody>
                  <a:tcPr marL="68580" marR="68580" marT="0" marB="0" anchor="ctr">
                    <a:solidFill>
                      <a:srgbClr val="0070C0"/>
                    </a:solidFill>
                  </a:tcPr>
                </a:tc>
                <a:tc rowSpan="2"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rowSpan="2" hMerge="1">
                  <a:txBody>
                    <a:bodyPr/>
                    <a:lstStyle/>
                    <a:p>
                      <a:endParaRPr lang="zh-CN" altLang="en-US"/>
                    </a:p>
                  </a:txBody>
                  <a:tcPr/>
                </a:tc>
                <a:tc gridSpan="6">
                  <a:txBody>
                    <a:bodyPr/>
                    <a:lstStyle/>
                    <a:p>
                      <a:pPr algn="ctr">
                        <a:spcAft>
                          <a:spcPts val="0"/>
                        </a:spcAft>
                      </a:pPr>
                      <a:r>
                        <a:rPr lang="zh-CN" altLang="en-US" sz="1400" kern="100">
                          <a:solidFill>
                            <a:schemeClr val="tx1"/>
                          </a:solidFill>
                          <a:effectLst/>
                          <a:latin typeface="+mn-lt"/>
                          <a:ea typeface="+mn-ea"/>
                          <a:cs typeface="+mn-cs"/>
                        </a:rPr>
                        <a:t>其中</a:t>
                      </a: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a:spcAft>
                          <a:spcPts val="0"/>
                        </a:spcAft>
                      </a:pPr>
                      <a:r>
                        <a:rPr lang="zh-CN" altLang="en-US" sz="1400" kern="100" dirty="0">
                          <a:solidFill>
                            <a:schemeClr val="tx1"/>
                          </a:solidFill>
                          <a:effectLst/>
                          <a:latin typeface="+mn-lt"/>
                          <a:ea typeface="+mn-ea"/>
                          <a:cs typeface="+mn-cs"/>
                        </a:rPr>
                        <a:t>普通高中</a:t>
                      </a: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a:spcAft>
                          <a:spcPts val="0"/>
                        </a:spcAft>
                      </a:pPr>
                      <a:r>
                        <a:rPr lang="zh-CN" sz="1400" kern="100">
                          <a:effectLst/>
                        </a:rPr>
                        <a:t>中职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gridSpan="2">
                  <a:txBody>
                    <a:bodyPr/>
                    <a:lstStyle/>
                    <a:p>
                      <a:pPr algn="ctr">
                        <a:spcAft>
                          <a:spcPts val="0"/>
                        </a:spcAft>
                      </a:pPr>
                      <a:r>
                        <a:rPr lang="zh-CN" sz="1400" kern="100">
                          <a:effectLst/>
                        </a:rPr>
                        <a:t>其他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rowSpan="2"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2339917601"/>
                  </a:ext>
                </a:extLst>
              </a:tr>
              <a:tr h="265701">
                <a:tc vMerge="1">
                  <a:txBody>
                    <a:bodyPr/>
                    <a:lstStyle/>
                    <a:p>
                      <a:endParaRPr lang="zh-CN" altLang="en-US"/>
                    </a:p>
                  </a:txBody>
                  <a:tcPr/>
                </a:tc>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gridSpan="2">
                  <a:txBody>
                    <a:bodyPr/>
                    <a:lstStyle/>
                    <a:p>
                      <a:pPr algn="just">
                        <a:spcAft>
                          <a:spcPts val="0"/>
                        </a:spcAft>
                      </a:pPr>
                      <a:r>
                        <a:rPr lang="zh-CN" altLang="en-US" sz="1400" kern="100">
                          <a:solidFill>
                            <a:schemeClr val="tx1"/>
                          </a:solidFill>
                          <a:effectLst/>
                          <a:latin typeface="+mn-lt"/>
                          <a:ea typeface="+mn-ea"/>
                          <a:cs typeface="+mn-cs"/>
                        </a:rPr>
                        <a:t>预科生转入</a:t>
                      </a:r>
                    </a:p>
                  </a:txBody>
                  <a:tcPr marL="68580" marR="68580" marT="0" marB="0" anchor="ctr"/>
                </a:tc>
                <a:tc hMerge="1">
                  <a:txBody>
                    <a:bodyPr/>
                    <a:lstStyle/>
                    <a:p>
                      <a:endParaRPr lang="zh-CN" altLang="en-US"/>
                    </a:p>
                  </a:txBody>
                  <a:tcPr/>
                </a:tc>
                <a:tc gridSpan="2">
                  <a:txBody>
                    <a:bodyPr/>
                    <a:lstStyle/>
                    <a:p>
                      <a:pPr algn="just">
                        <a:spcAft>
                          <a:spcPts val="0"/>
                        </a:spcAft>
                      </a:pPr>
                      <a:r>
                        <a:rPr lang="zh-CN" altLang="en-US" sz="1400" kern="100">
                          <a:solidFill>
                            <a:schemeClr val="tx1"/>
                          </a:solidFill>
                          <a:effectLst/>
                          <a:latin typeface="+mn-lt"/>
                          <a:ea typeface="+mn-ea"/>
                          <a:cs typeface="+mn-cs"/>
                        </a:rPr>
                        <a:t>专升本学生</a:t>
                      </a:r>
                    </a:p>
                  </a:txBody>
                  <a:tcPr marL="68580" marR="68580" marT="0" marB="0" anchor="ctr"/>
                </a:tc>
                <a:tc hMerge="1">
                  <a:txBody>
                    <a:bodyPr/>
                    <a:lstStyle/>
                    <a:p>
                      <a:endParaRPr lang="zh-CN" altLang="en-US"/>
                    </a:p>
                  </a:txBody>
                  <a:tcPr/>
                </a:tc>
                <a:tc gridSpan="2">
                  <a:txBody>
                    <a:bodyPr/>
                    <a:lstStyle/>
                    <a:p>
                      <a:pPr algn="just">
                        <a:spcAft>
                          <a:spcPts val="0"/>
                        </a:spcAft>
                      </a:pPr>
                      <a:r>
                        <a:rPr lang="zh-CN" altLang="en-US" sz="1400" kern="100">
                          <a:solidFill>
                            <a:schemeClr val="tx1"/>
                          </a:solidFill>
                          <a:effectLst/>
                          <a:latin typeface="+mn-lt"/>
                          <a:ea typeface="+mn-ea"/>
                          <a:cs typeface="+mn-cs"/>
                        </a:rPr>
                        <a:t>第二学士学位</a:t>
                      </a:r>
                    </a:p>
                  </a:txBody>
                  <a:tcPr marL="68580" marR="68580" marT="0" marB="0" anchor="ctr"/>
                </a:tc>
                <a:tc hMerge="1">
                  <a:txBody>
                    <a:bodyPr/>
                    <a:lstStyle/>
                    <a:p>
                      <a:endParaRPr lang="zh-CN" altLang="en-US"/>
                    </a:p>
                  </a:txBody>
                  <a:tcPr/>
                </a:tc>
                <a:tc gridSpan="2">
                  <a:txBody>
                    <a:bodyPr/>
                    <a:lstStyle/>
                    <a:p>
                      <a:pPr algn="ctr">
                        <a:spcAft>
                          <a:spcPts val="0"/>
                        </a:spcAft>
                      </a:pPr>
                      <a:r>
                        <a:rPr lang="zh-CN" altLang="en-US" sz="1400" kern="100" dirty="0">
                          <a:solidFill>
                            <a:schemeClr val="tx1"/>
                          </a:solidFill>
                          <a:effectLst/>
                          <a:latin typeface="+mn-lt"/>
                          <a:ea typeface="+mn-ea"/>
                          <a:cs typeface="+mn-cs"/>
                        </a:rPr>
                        <a:t>应届毕业生</a:t>
                      </a:r>
                    </a:p>
                  </a:txBody>
                  <a:tcPr marL="68580" marR="68580" marT="0" marB="0" anchor="ctr"/>
                </a:tc>
                <a:tc hMerge="1">
                  <a:txBody>
                    <a:bodyPr/>
                    <a:lstStyle/>
                    <a:p>
                      <a:endParaRPr lang="zh-CN" altLang="en-US"/>
                    </a:p>
                  </a:txBody>
                  <a:tcPr/>
                </a:tc>
                <a:tc gridSpan="2">
                  <a:txBody>
                    <a:bodyPr/>
                    <a:lstStyle/>
                    <a:p>
                      <a:pPr algn="ctr">
                        <a:spcAft>
                          <a:spcPts val="0"/>
                        </a:spcAft>
                      </a:pPr>
                      <a:r>
                        <a:rPr lang="zh-CN" sz="1400" kern="100">
                          <a:effectLst/>
                        </a:rPr>
                        <a:t>往届毕业生</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gridSpan="2">
                  <a:txBody>
                    <a:bodyPr/>
                    <a:lstStyle/>
                    <a:p>
                      <a:pPr algn="ctr">
                        <a:spcAft>
                          <a:spcPts val="0"/>
                        </a:spcAft>
                      </a:pPr>
                      <a:r>
                        <a:rPr lang="zh-CN" sz="1400" kern="100">
                          <a:effectLst/>
                        </a:rPr>
                        <a:t>应届毕业生</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gridSpan="2">
                  <a:txBody>
                    <a:bodyPr/>
                    <a:lstStyle/>
                    <a:p>
                      <a:pPr algn="ctr">
                        <a:spcAft>
                          <a:spcPts val="0"/>
                        </a:spcAft>
                      </a:pPr>
                      <a:r>
                        <a:rPr lang="zh-CN" sz="1400" kern="100">
                          <a:effectLst/>
                        </a:rPr>
                        <a:t>往届毕业生</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4206891023"/>
                  </a:ext>
                </a:extLst>
              </a:tr>
              <a:tr h="531403">
                <a:tc vMerge="1">
                  <a:txBody>
                    <a:bodyPr/>
                    <a:lstStyle/>
                    <a:p>
                      <a:endParaRPr lang="zh-CN" altLang="en-US"/>
                    </a:p>
                  </a:txBody>
                  <a:tcPr/>
                </a:tc>
                <a:tc vMerge="1">
                  <a:txBody>
                    <a:bodyPr/>
                    <a:lstStyle/>
                    <a:p>
                      <a:endParaRPr lang="zh-CN" altLang="en-US"/>
                    </a:p>
                  </a:txBody>
                  <a:tcPr/>
                </a:tc>
                <a:tc>
                  <a:txBody>
                    <a:bodyPr/>
                    <a:lstStyle/>
                    <a:p>
                      <a:pPr marL="0" algn="ctr" defTabSz="914400" rtl="0" eaLnBrk="1" latinLnBrk="0" hangingPunct="1">
                        <a:spcAft>
                          <a:spcPts val="0"/>
                        </a:spcAft>
                      </a:pPr>
                      <a:r>
                        <a:rPr lang="zh-CN" altLang="en-US" sz="1400" kern="100" dirty="0" smtClean="0">
                          <a:solidFill>
                            <a:schemeClr val="tx1"/>
                          </a:solidFill>
                          <a:effectLst/>
                          <a:latin typeface="+mn-lt"/>
                          <a:ea typeface="+mn-ea"/>
                          <a:cs typeface="+mn-cs"/>
                        </a:rPr>
                        <a:t>计</a:t>
                      </a:r>
                      <a:endParaRPr lang="zh-CN" sz="1400" kern="100" dirty="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zh-CN" altLang="en-US" sz="1400" kern="100" dirty="0" smtClean="0">
                          <a:solidFill>
                            <a:schemeClr val="tx1"/>
                          </a:solidFill>
                          <a:effectLst/>
                          <a:latin typeface="+mn-lt"/>
                          <a:ea typeface="+mn-ea"/>
                          <a:cs typeface="+mn-cs"/>
                        </a:rPr>
                        <a:t>农村</a:t>
                      </a:r>
                      <a:endParaRPr lang="zh-CN" sz="1400" kern="100" dirty="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zh-CN" altLang="en-US" sz="1050" kern="100" dirty="0" smtClean="0">
                          <a:solidFill>
                            <a:srgbClr val="FFFF00"/>
                          </a:solidFill>
                          <a:effectLst/>
                          <a:latin typeface="+mn-lt"/>
                          <a:ea typeface="+mn-ea"/>
                          <a:cs typeface="+mn-cs"/>
                        </a:rPr>
                        <a:t>国家专项</a:t>
                      </a:r>
                      <a:endParaRPr lang="zh-CN" sz="1050" kern="100" dirty="0">
                        <a:solidFill>
                          <a:srgbClr val="FFFF00"/>
                        </a:solidFill>
                        <a:effectLst/>
                        <a:latin typeface="+mn-lt"/>
                        <a:ea typeface="+mn-ea"/>
                        <a:cs typeface="+mn-cs"/>
                      </a:endParaRPr>
                    </a:p>
                  </a:txBody>
                  <a:tcPr marL="68580" marR="68580" marT="0" marB="0" anchor="ctr">
                    <a:solidFill>
                      <a:srgbClr val="0070C0"/>
                    </a:solidFill>
                  </a:tcPr>
                </a:tc>
                <a:tc>
                  <a:txBody>
                    <a:bodyPr/>
                    <a:lstStyle/>
                    <a:p>
                      <a:pPr marL="0" algn="ctr" defTabSz="914400" rtl="0" eaLnBrk="1" latinLnBrk="0" hangingPunct="1">
                        <a:spcAft>
                          <a:spcPts val="0"/>
                        </a:spcAft>
                      </a:pPr>
                      <a:r>
                        <a:rPr lang="zh-CN" altLang="en-US" sz="1050" kern="100" dirty="0" smtClean="0">
                          <a:solidFill>
                            <a:srgbClr val="FFFF00"/>
                          </a:solidFill>
                          <a:effectLst/>
                          <a:latin typeface="+mn-lt"/>
                          <a:ea typeface="+mn-ea"/>
                          <a:cs typeface="+mn-cs"/>
                        </a:rPr>
                        <a:t>地方专项</a:t>
                      </a:r>
                      <a:endParaRPr lang="zh-CN" sz="1050" kern="100" dirty="0">
                        <a:solidFill>
                          <a:srgbClr val="FFFF00"/>
                        </a:solidFill>
                        <a:effectLst/>
                        <a:latin typeface="+mn-lt"/>
                        <a:ea typeface="+mn-ea"/>
                        <a:cs typeface="+mn-cs"/>
                      </a:endParaRPr>
                    </a:p>
                  </a:txBody>
                  <a:tcPr marL="68580" marR="68580" marT="0" marB="0" anchor="ctr">
                    <a:solidFill>
                      <a:srgbClr val="0070C0"/>
                    </a:solidFill>
                  </a:tcPr>
                </a:tc>
                <a:tc>
                  <a:txBody>
                    <a:bodyPr/>
                    <a:lstStyle/>
                    <a:p>
                      <a:pPr marL="0" algn="ctr" defTabSz="914400" rtl="0" eaLnBrk="1" latinLnBrk="0" hangingPunct="1">
                        <a:spcAft>
                          <a:spcPts val="0"/>
                        </a:spcAft>
                      </a:pPr>
                      <a:r>
                        <a:rPr lang="zh-CN" altLang="en-US" sz="1050" kern="100" dirty="0" smtClean="0">
                          <a:solidFill>
                            <a:srgbClr val="FFFF00"/>
                          </a:solidFill>
                          <a:effectLst/>
                          <a:latin typeface="+mn-lt"/>
                          <a:ea typeface="+mn-ea"/>
                          <a:cs typeface="+mn-cs"/>
                        </a:rPr>
                        <a:t>高校专项</a:t>
                      </a:r>
                      <a:endParaRPr lang="zh-CN" altLang="en-US" sz="1050" kern="100" dirty="0">
                        <a:solidFill>
                          <a:srgbClr val="FFFF00"/>
                        </a:solidFill>
                        <a:effectLst/>
                        <a:latin typeface="+mn-lt"/>
                        <a:ea typeface="+mn-ea"/>
                        <a:cs typeface="+mn-cs"/>
                      </a:endParaRPr>
                    </a:p>
                  </a:txBody>
                  <a:tcPr marL="68580" marR="68580" marT="0" marB="0" anchor="ctr">
                    <a:solidFill>
                      <a:srgbClr val="0070C0"/>
                    </a:solidFill>
                  </a:tcPr>
                </a:tc>
                <a:tc>
                  <a:txBody>
                    <a:bodyPr/>
                    <a:lstStyle/>
                    <a:p>
                      <a:pPr algn="ctr">
                        <a:spcAft>
                          <a:spcPts val="0"/>
                        </a:spcAft>
                      </a:pPr>
                      <a:r>
                        <a:rPr lang="zh-CN" altLang="en-US" sz="1400" kern="100" dirty="0">
                          <a:solidFill>
                            <a:schemeClr val="tx1"/>
                          </a:solidFill>
                          <a:effectLst/>
                          <a:latin typeface="+mn-lt"/>
                          <a:ea typeface="+mn-ea"/>
                          <a:cs typeface="+mn-cs"/>
                        </a:rPr>
                        <a:t>计</a:t>
                      </a:r>
                    </a:p>
                  </a:txBody>
                  <a:tcPr marL="68580" marR="68580" marT="0" marB="0" anchor="ctr"/>
                </a:tc>
                <a:tc>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solidFill>
                      <a:srgbClr val="0070C0"/>
                    </a:solidFill>
                  </a:tcPr>
                </a:tc>
                <a:tc>
                  <a:txBody>
                    <a:bodyPr/>
                    <a:lstStyle/>
                    <a:p>
                      <a:pPr algn="ctr">
                        <a:spcAft>
                          <a:spcPts val="0"/>
                        </a:spcAft>
                      </a:pPr>
                      <a:r>
                        <a:rPr lang="zh-CN" altLang="en-US" sz="1400" kern="100">
                          <a:solidFill>
                            <a:schemeClr val="tx1"/>
                          </a:solidFill>
                          <a:effectLst/>
                          <a:latin typeface="+mn-lt"/>
                          <a:ea typeface="+mn-ea"/>
                          <a:cs typeface="+mn-cs"/>
                        </a:rPr>
                        <a:t>计</a:t>
                      </a:r>
                    </a:p>
                  </a:txBody>
                  <a:tcPr marL="68580" marR="68580" marT="0" marB="0" anchor="ctr"/>
                </a:tc>
                <a:tc>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solidFill>
                      <a:srgbClr val="0070C0"/>
                    </a:solidFill>
                  </a:tcPr>
                </a:tc>
                <a:tc>
                  <a:txBody>
                    <a:bodyPr/>
                    <a:lstStyle/>
                    <a:p>
                      <a:pPr algn="ctr">
                        <a:spcAft>
                          <a:spcPts val="0"/>
                        </a:spcAft>
                      </a:pPr>
                      <a:r>
                        <a:rPr lang="zh-CN" altLang="en-US" sz="1400" kern="100">
                          <a:solidFill>
                            <a:schemeClr val="tx1"/>
                          </a:solidFill>
                          <a:effectLst/>
                          <a:latin typeface="+mn-lt"/>
                          <a:ea typeface="+mn-ea"/>
                          <a:cs typeface="+mn-cs"/>
                        </a:rPr>
                        <a:t>计</a:t>
                      </a:r>
                    </a:p>
                  </a:txBody>
                  <a:tcPr marL="68580" marR="68580" marT="0" marB="0" anchor="ctr"/>
                </a:tc>
                <a:tc>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solidFill>
                      <a:srgbClr val="0070C0"/>
                    </a:solidFill>
                  </a:tcPr>
                </a:tc>
                <a:tc>
                  <a:txBody>
                    <a:bodyPr/>
                    <a:lstStyle/>
                    <a:p>
                      <a:pPr algn="ctr">
                        <a:spcAft>
                          <a:spcPts val="0"/>
                        </a:spcAft>
                      </a:pPr>
                      <a:r>
                        <a:rPr lang="zh-CN" altLang="en-US" sz="1400" kern="100" dirty="0">
                          <a:solidFill>
                            <a:schemeClr val="tx1"/>
                          </a:solidFill>
                          <a:effectLst/>
                          <a:latin typeface="+mn-lt"/>
                          <a:ea typeface="+mn-ea"/>
                          <a:cs typeface="+mn-cs"/>
                        </a:rPr>
                        <a:t>计</a:t>
                      </a: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extLst>
                  <a:ext uri="{0D108BD9-81ED-4DB2-BD59-A6C34878D82A}">
                    <a16:rowId xmlns:a16="http://schemas.microsoft.com/office/drawing/2014/main" val="824140067"/>
                  </a:ext>
                </a:extLst>
              </a:tr>
              <a:tr h="265701">
                <a:tc>
                  <a:txBody>
                    <a:bodyPr/>
                    <a:lstStyle/>
                    <a:p>
                      <a:pPr algn="ctr">
                        <a:spcAft>
                          <a:spcPts val="0"/>
                        </a:spcAft>
                      </a:pPr>
                      <a:r>
                        <a:rPr lang="zh-CN" sz="1400" kern="100">
                          <a:effectLst/>
                        </a:rPr>
                        <a:t>甲</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400" kern="100">
                          <a:effectLst/>
                        </a:rPr>
                        <a:t>乙</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1</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2</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endParaRPr lang="zh-CN" altLang="en-US" dirty="0"/>
                    </a:p>
                  </a:txBody>
                  <a:tcPr marL="68580" marR="68580" marT="0" marB="0" anchor="ctr">
                    <a:solidFill>
                      <a:srgbClr val="0070C0"/>
                    </a:solidFill>
                  </a:tcP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en-US" sz="1400" kern="100">
                          <a:effectLst/>
                        </a:rPr>
                        <a:t>3</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5</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7</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9</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11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13</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en-US" sz="1400" kern="100">
                          <a:effectLst/>
                        </a:rPr>
                        <a:t>15</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en-US" sz="1400" kern="100">
                          <a:effectLst/>
                        </a:rPr>
                        <a:t>17</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en-US" sz="1400" kern="100">
                          <a:effectLst/>
                        </a:rPr>
                        <a:t>19</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extLst>
                  <a:ext uri="{0D108BD9-81ED-4DB2-BD59-A6C34878D82A}">
                    <a16:rowId xmlns:a16="http://schemas.microsoft.com/office/drawing/2014/main" val="1758758835"/>
                  </a:ext>
                </a:extLst>
              </a:tr>
              <a:tr h="265701">
                <a:tc>
                  <a:txBody>
                    <a:bodyPr/>
                    <a:lstStyle/>
                    <a:p>
                      <a:pPr algn="ctr">
                        <a:spcAft>
                          <a:spcPts val="0"/>
                        </a:spcAft>
                      </a:pPr>
                      <a:r>
                        <a:rPr lang="zh-CN" sz="1400" kern="100">
                          <a:effectLst/>
                        </a:rPr>
                        <a:t>总计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932374609"/>
                  </a:ext>
                </a:extLst>
              </a:tr>
              <a:tr h="265701">
                <a:tc>
                  <a:txBody>
                    <a:bodyPr/>
                    <a:lstStyle/>
                    <a:p>
                      <a:pPr algn="just">
                        <a:spcAft>
                          <a:spcPts val="0"/>
                        </a:spcAft>
                      </a:pPr>
                      <a:r>
                        <a:rPr lang="zh-CN" sz="1400" kern="100">
                          <a:effectLst/>
                        </a:rPr>
                        <a:t>北京市</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02</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234114065"/>
                  </a:ext>
                </a:extLst>
              </a:tr>
              <a:tr h="265701">
                <a:tc>
                  <a:txBody>
                    <a:bodyPr/>
                    <a:lstStyle/>
                    <a:p>
                      <a:pPr algn="just">
                        <a:spcAft>
                          <a:spcPts val="0"/>
                        </a:spcAft>
                      </a:pPr>
                      <a:r>
                        <a:rPr lang="zh-CN" sz="1400" kern="100">
                          <a:effectLst/>
                        </a:rPr>
                        <a:t>天津市</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03</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1682154552"/>
                  </a:ext>
                </a:extLst>
              </a:tr>
              <a:tr h="309984">
                <a:tc>
                  <a:txBody>
                    <a:bodyPr/>
                    <a:lstStyle/>
                    <a:p>
                      <a:pPr algn="just">
                        <a:spcAft>
                          <a:spcPts val="0"/>
                        </a:spcAft>
                      </a:pPr>
                      <a:r>
                        <a:rPr lang="zh-CN" sz="1400" kern="100">
                          <a:effectLst/>
                        </a:rPr>
                        <a:t>河北省</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04</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8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3522035711"/>
                  </a:ext>
                </a:extLst>
              </a:tr>
              <a:tr h="309984">
                <a:tc>
                  <a:txBody>
                    <a:bodyPr/>
                    <a:lstStyle/>
                    <a:p>
                      <a:pPr algn="just">
                        <a:spcAft>
                          <a:spcPts val="0"/>
                        </a:spcAft>
                      </a:pPr>
                      <a:r>
                        <a:rPr lang="zh-CN" sz="1400" kern="100">
                          <a:effectLst/>
                        </a:rPr>
                        <a:t>山西省</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05</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8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52805428"/>
                  </a:ext>
                </a:extLst>
              </a:tr>
            </a:tbl>
          </a:graphicData>
        </a:graphic>
      </p:graphicFrame>
    </p:spTree>
    <p:extLst>
      <p:ext uri="{BB962C8B-B14F-4D97-AF65-F5344CB8AC3E}">
        <p14:creationId xmlns:p14="http://schemas.microsoft.com/office/powerpoint/2010/main" val="32977531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19" name="文本框 18">
            <a:extLst>
              <a:ext uri="{FF2B5EF4-FFF2-40B4-BE49-F238E27FC236}">
                <a16:creationId xmlns:a16="http://schemas.microsoft.com/office/drawing/2014/main" id="{546F2B0A-70E4-4AC2-8FEF-20D367FDDAA7}"/>
              </a:ext>
            </a:extLst>
          </p:cNvPr>
          <p:cNvSpPr txBox="1"/>
          <p:nvPr/>
        </p:nvSpPr>
        <p:spPr>
          <a:xfrm>
            <a:off x="550862" y="1615846"/>
            <a:ext cx="11249251" cy="646331"/>
          </a:xfrm>
          <a:prstGeom prst="rect">
            <a:avLst/>
          </a:prstGeom>
          <a:noFill/>
        </p:spPr>
        <p:txBody>
          <a:bodyPr wrap="square" rtlCol="0">
            <a:spAutoFit/>
          </a:bodyPr>
          <a:lstStyle/>
          <a:p>
            <a:pPr indent="-4585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b="1" dirty="0">
                <a:solidFill>
                  <a:srgbClr val="C00000"/>
                </a:solidFill>
                <a:latin typeface="微软雅黑" panose="020B0503020204020204" pitchFamily="34" charset="-122"/>
                <a:ea typeface="微软雅黑" panose="020B0503020204020204" pitchFamily="34" charset="-122"/>
              </a:rPr>
              <a:t> 高基</a:t>
            </a:r>
            <a:r>
              <a:rPr lang="en-US" altLang="zh-CN" b="1" dirty="0">
                <a:solidFill>
                  <a:srgbClr val="C00000"/>
                </a:solidFill>
                <a:latin typeface="微软雅黑" panose="020B0503020204020204" pitchFamily="34" charset="-122"/>
                <a:ea typeface="微软雅黑" panose="020B0503020204020204" pitchFamily="34" charset="-122"/>
              </a:rPr>
              <a:t>944</a:t>
            </a:r>
            <a:r>
              <a:rPr lang="zh-CN" altLang="en-US" b="1" dirty="0">
                <a:solidFill>
                  <a:srgbClr val="C00000"/>
                </a:solidFill>
                <a:latin typeface="微软雅黑" panose="020B0503020204020204" pitchFamily="34" charset="-122"/>
                <a:ea typeface="微软雅黑" panose="020B0503020204020204" pitchFamily="34" charset="-122"/>
              </a:rPr>
              <a:t>普通本科生、普通预科生招生来源情况</a:t>
            </a:r>
            <a:r>
              <a:rPr lang="zh-CN" altLang="en-US" dirty="0">
                <a:latin typeface="微软雅黑" panose="020B0503020204020204" pitchFamily="34" charset="-122"/>
                <a:ea typeface="微软雅黑" panose="020B0503020204020204" pitchFamily="34" charset="-122"/>
              </a:rPr>
              <a:t>取消“农村”指标，增加“国家、地方、高校专项计划”分类</a:t>
            </a:r>
          </a:p>
        </p:txBody>
      </p:sp>
      <p:sp>
        <p:nvSpPr>
          <p:cNvPr id="17" name="矩形 16">
            <a:extLst>
              <a:ext uri="{FF2B5EF4-FFF2-40B4-BE49-F238E27FC236}">
                <a16:creationId xmlns:a16="http://schemas.microsoft.com/office/drawing/2014/main" id="{F0AD350F-12F4-4ADD-B219-29486063D49E}"/>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6. </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普通本科生、预科生招生、录取来源表取消“农村”指标，增加“国家、地方、高校专项”分类</a:t>
            </a:r>
          </a:p>
        </p:txBody>
      </p:sp>
      <p:sp>
        <p:nvSpPr>
          <p:cNvPr id="6" name="Rectangle 1">
            <a:extLst>
              <a:ext uri="{FF2B5EF4-FFF2-40B4-BE49-F238E27FC236}">
                <a16:creationId xmlns:a16="http://schemas.microsoft.com/office/drawing/2014/main" id="{869AB5E2-D8E9-4D3E-869B-807EBAC6D49F}"/>
              </a:ext>
            </a:extLst>
          </p:cNvPr>
          <p:cNvSpPr>
            <a:spLocks noChangeArrowheads="1"/>
          </p:cNvSpPr>
          <p:nvPr/>
        </p:nvSpPr>
        <p:spPr bwMode="auto">
          <a:xfrm>
            <a:off x="10666061" y="2314475"/>
            <a:ext cx="90281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36" name="表格 35">
            <a:extLst>
              <a:ext uri="{FF2B5EF4-FFF2-40B4-BE49-F238E27FC236}">
                <a16:creationId xmlns:a16="http://schemas.microsoft.com/office/drawing/2014/main" id="{D60E56B8-C8BA-4AAC-ABBF-E87703B1B11D}"/>
              </a:ext>
            </a:extLst>
          </p:cNvPr>
          <p:cNvGraphicFramePr>
            <a:graphicFrameLocks noGrp="1"/>
          </p:cNvGraphicFramePr>
          <p:nvPr>
            <p:extLst>
              <p:ext uri="{D42A27DB-BD31-4B8C-83A1-F6EECF244321}">
                <p14:modId xmlns:p14="http://schemas.microsoft.com/office/powerpoint/2010/main" val="2860305950"/>
              </p:ext>
            </p:extLst>
          </p:nvPr>
        </p:nvGraphicFramePr>
        <p:xfrm>
          <a:off x="529962" y="2556446"/>
          <a:ext cx="11090282" cy="3766096"/>
        </p:xfrm>
        <a:graphic>
          <a:graphicData uri="http://schemas.openxmlformats.org/drawingml/2006/table">
            <a:tbl>
              <a:tblPr firstRow="1" firstCol="1" bandRow="1">
                <a:tableStyleId>{5940675A-B579-460E-94D1-54222C63F5DA}</a:tableStyleId>
              </a:tblPr>
              <a:tblGrid>
                <a:gridCol w="1002289">
                  <a:extLst>
                    <a:ext uri="{9D8B030D-6E8A-4147-A177-3AD203B41FA5}">
                      <a16:colId xmlns:a16="http://schemas.microsoft.com/office/drawing/2014/main" val="1993957074"/>
                    </a:ext>
                  </a:extLst>
                </a:gridCol>
                <a:gridCol w="430365">
                  <a:extLst>
                    <a:ext uri="{9D8B030D-6E8A-4147-A177-3AD203B41FA5}">
                      <a16:colId xmlns:a16="http://schemas.microsoft.com/office/drawing/2014/main" val="2982221838"/>
                    </a:ext>
                  </a:extLst>
                </a:gridCol>
                <a:gridCol w="415830">
                  <a:extLst>
                    <a:ext uri="{9D8B030D-6E8A-4147-A177-3AD203B41FA5}">
                      <a16:colId xmlns:a16="http://schemas.microsoft.com/office/drawing/2014/main" val="974517400"/>
                    </a:ext>
                  </a:extLst>
                </a:gridCol>
                <a:gridCol w="415830">
                  <a:extLst>
                    <a:ext uri="{9D8B030D-6E8A-4147-A177-3AD203B41FA5}">
                      <a16:colId xmlns:a16="http://schemas.microsoft.com/office/drawing/2014/main" val="1593385820"/>
                    </a:ext>
                  </a:extLst>
                </a:gridCol>
                <a:gridCol w="415830">
                  <a:extLst>
                    <a:ext uri="{9D8B030D-6E8A-4147-A177-3AD203B41FA5}">
                      <a16:colId xmlns:a16="http://schemas.microsoft.com/office/drawing/2014/main" val="1210139603"/>
                    </a:ext>
                  </a:extLst>
                </a:gridCol>
                <a:gridCol w="415830">
                  <a:extLst>
                    <a:ext uri="{9D8B030D-6E8A-4147-A177-3AD203B41FA5}">
                      <a16:colId xmlns:a16="http://schemas.microsoft.com/office/drawing/2014/main" val="3670709026"/>
                    </a:ext>
                  </a:extLst>
                </a:gridCol>
                <a:gridCol w="415830">
                  <a:extLst>
                    <a:ext uri="{9D8B030D-6E8A-4147-A177-3AD203B41FA5}">
                      <a16:colId xmlns:a16="http://schemas.microsoft.com/office/drawing/2014/main" val="3824007562"/>
                    </a:ext>
                  </a:extLst>
                </a:gridCol>
                <a:gridCol w="360217">
                  <a:extLst>
                    <a:ext uri="{9D8B030D-6E8A-4147-A177-3AD203B41FA5}">
                      <a16:colId xmlns:a16="http://schemas.microsoft.com/office/drawing/2014/main" val="3048570223"/>
                    </a:ext>
                  </a:extLst>
                </a:gridCol>
                <a:gridCol w="360217">
                  <a:extLst>
                    <a:ext uri="{9D8B030D-6E8A-4147-A177-3AD203B41FA5}">
                      <a16:colId xmlns:a16="http://schemas.microsoft.com/office/drawing/2014/main" val="308813815"/>
                    </a:ext>
                  </a:extLst>
                </a:gridCol>
                <a:gridCol w="360217">
                  <a:extLst>
                    <a:ext uri="{9D8B030D-6E8A-4147-A177-3AD203B41FA5}">
                      <a16:colId xmlns:a16="http://schemas.microsoft.com/office/drawing/2014/main" val="381930445"/>
                    </a:ext>
                  </a:extLst>
                </a:gridCol>
                <a:gridCol w="424943">
                  <a:extLst>
                    <a:ext uri="{9D8B030D-6E8A-4147-A177-3AD203B41FA5}">
                      <a16:colId xmlns:a16="http://schemas.microsoft.com/office/drawing/2014/main" val="1829104656"/>
                    </a:ext>
                  </a:extLst>
                </a:gridCol>
                <a:gridCol w="472440">
                  <a:extLst>
                    <a:ext uri="{9D8B030D-6E8A-4147-A177-3AD203B41FA5}">
                      <a16:colId xmlns:a16="http://schemas.microsoft.com/office/drawing/2014/main" val="1003659418"/>
                    </a:ext>
                  </a:extLst>
                </a:gridCol>
                <a:gridCol w="419100">
                  <a:extLst>
                    <a:ext uri="{9D8B030D-6E8A-4147-A177-3AD203B41FA5}">
                      <a16:colId xmlns:a16="http://schemas.microsoft.com/office/drawing/2014/main" val="470534100"/>
                    </a:ext>
                  </a:extLst>
                </a:gridCol>
                <a:gridCol w="567393">
                  <a:extLst>
                    <a:ext uri="{9D8B030D-6E8A-4147-A177-3AD203B41FA5}">
                      <a16:colId xmlns:a16="http://schemas.microsoft.com/office/drawing/2014/main" val="4111414185"/>
                    </a:ext>
                  </a:extLst>
                </a:gridCol>
                <a:gridCol w="448061">
                  <a:extLst>
                    <a:ext uri="{9D8B030D-6E8A-4147-A177-3AD203B41FA5}">
                      <a16:colId xmlns:a16="http://schemas.microsoft.com/office/drawing/2014/main" val="1207602664"/>
                    </a:ext>
                  </a:extLst>
                </a:gridCol>
                <a:gridCol w="448061">
                  <a:extLst>
                    <a:ext uri="{9D8B030D-6E8A-4147-A177-3AD203B41FA5}">
                      <a16:colId xmlns:a16="http://schemas.microsoft.com/office/drawing/2014/main" val="1165908490"/>
                    </a:ext>
                  </a:extLst>
                </a:gridCol>
                <a:gridCol w="448061">
                  <a:extLst>
                    <a:ext uri="{9D8B030D-6E8A-4147-A177-3AD203B41FA5}">
                      <a16:colId xmlns:a16="http://schemas.microsoft.com/office/drawing/2014/main" val="4003576018"/>
                    </a:ext>
                  </a:extLst>
                </a:gridCol>
                <a:gridCol w="448061">
                  <a:extLst>
                    <a:ext uri="{9D8B030D-6E8A-4147-A177-3AD203B41FA5}">
                      <a16:colId xmlns:a16="http://schemas.microsoft.com/office/drawing/2014/main" val="3997948448"/>
                    </a:ext>
                  </a:extLst>
                </a:gridCol>
                <a:gridCol w="448061">
                  <a:extLst>
                    <a:ext uri="{9D8B030D-6E8A-4147-A177-3AD203B41FA5}">
                      <a16:colId xmlns:a16="http://schemas.microsoft.com/office/drawing/2014/main" val="1698108106"/>
                    </a:ext>
                  </a:extLst>
                </a:gridCol>
                <a:gridCol w="360217">
                  <a:extLst>
                    <a:ext uri="{9D8B030D-6E8A-4147-A177-3AD203B41FA5}">
                      <a16:colId xmlns:a16="http://schemas.microsoft.com/office/drawing/2014/main" val="2174156767"/>
                    </a:ext>
                  </a:extLst>
                </a:gridCol>
                <a:gridCol w="360217">
                  <a:extLst>
                    <a:ext uri="{9D8B030D-6E8A-4147-A177-3AD203B41FA5}">
                      <a16:colId xmlns:a16="http://schemas.microsoft.com/office/drawing/2014/main" val="4080682555"/>
                    </a:ext>
                  </a:extLst>
                </a:gridCol>
                <a:gridCol w="448061">
                  <a:extLst>
                    <a:ext uri="{9D8B030D-6E8A-4147-A177-3AD203B41FA5}">
                      <a16:colId xmlns:a16="http://schemas.microsoft.com/office/drawing/2014/main" val="2093710156"/>
                    </a:ext>
                  </a:extLst>
                </a:gridCol>
                <a:gridCol w="448061">
                  <a:extLst>
                    <a:ext uri="{9D8B030D-6E8A-4147-A177-3AD203B41FA5}">
                      <a16:colId xmlns:a16="http://schemas.microsoft.com/office/drawing/2014/main" val="3226373490"/>
                    </a:ext>
                  </a:extLst>
                </a:gridCol>
                <a:gridCol w="378545">
                  <a:extLst>
                    <a:ext uri="{9D8B030D-6E8A-4147-A177-3AD203B41FA5}">
                      <a16:colId xmlns:a16="http://schemas.microsoft.com/office/drawing/2014/main" val="157284657"/>
                    </a:ext>
                  </a:extLst>
                </a:gridCol>
                <a:gridCol w="378545">
                  <a:extLst>
                    <a:ext uri="{9D8B030D-6E8A-4147-A177-3AD203B41FA5}">
                      <a16:colId xmlns:a16="http://schemas.microsoft.com/office/drawing/2014/main" val="3803090469"/>
                    </a:ext>
                  </a:extLst>
                </a:gridCol>
              </a:tblGrid>
              <a:tr h="559323">
                <a:tc rowSpan="5">
                  <a:txBody>
                    <a:bodyPr/>
                    <a:lstStyle/>
                    <a:p>
                      <a:pPr algn="just">
                        <a:spcAft>
                          <a:spcPts val="0"/>
                        </a:spcAft>
                      </a:pPr>
                      <a:endParaRPr lang="en-US" sz="14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5">
                  <a:txBody>
                    <a:bodyPr/>
                    <a:lstStyle/>
                    <a:p>
                      <a:pPr algn="just">
                        <a:spcAft>
                          <a:spcPts val="0"/>
                        </a:spcAft>
                      </a:pPr>
                      <a:r>
                        <a:rPr lang="zh-CN" sz="1400" kern="100">
                          <a:effectLst/>
                        </a:rPr>
                        <a:t>编号</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gridSpan="21">
                  <a:txBody>
                    <a:bodyPr/>
                    <a:lstStyle/>
                    <a:p>
                      <a:pPr algn="ctr">
                        <a:spcAft>
                          <a:spcPts val="0"/>
                        </a:spcAft>
                      </a:pPr>
                      <a:r>
                        <a:rPr lang="zh-CN" altLang="en-US" sz="1400" kern="100" dirty="0">
                          <a:solidFill>
                            <a:schemeClr val="tx1"/>
                          </a:solidFill>
                          <a:effectLst/>
                          <a:latin typeface="+mn-lt"/>
                          <a:ea typeface="+mn-ea"/>
                          <a:cs typeface="+mn-cs"/>
                        </a:rPr>
                        <a:t>普通本科生</a:t>
                      </a: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4" gridSpan="2">
                  <a:txBody>
                    <a:bodyPr/>
                    <a:lstStyle/>
                    <a:p>
                      <a:pPr algn="ctr">
                        <a:spcAft>
                          <a:spcPts val="0"/>
                        </a:spcAft>
                      </a:pPr>
                      <a:r>
                        <a:rPr lang="zh-CN" sz="1400" kern="100" dirty="0">
                          <a:effectLst/>
                        </a:rPr>
                        <a:t>普通预科生</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rowSpan="4" hMerge="1">
                  <a:txBody>
                    <a:bodyPr/>
                    <a:lstStyle/>
                    <a:p>
                      <a:endParaRPr lang="zh-CN" altLang="en-US"/>
                    </a:p>
                  </a:txBody>
                  <a:tcPr/>
                </a:tc>
                <a:extLst>
                  <a:ext uri="{0D108BD9-81ED-4DB2-BD59-A6C34878D82A}">
                    <a16:rowId xmlns:a16="http://schemas.microsoft.com/office/drawing/2014/main" val="2776973751"/>
                  </a:ext>
                </a:extLst>
              </a:tr>
              <a:tr h="265701">
                <a:tc vMerge="1">
                  <a:txBody>
                    <a:bodyPr/>
                    <a:lstStyle/>
                    <a:p>
                      <a:endParaRPr lang="zh-CN" altLang="en-US"/>
                    </a:p>
                  </a:txBody>
                  <a:tcPr/>
                </a:tc>
                <a:tc vMerge="1">
                  <a:txBody>
                    <a:bodyPr/>
                    <a:lstStyle/>
                    <a:p>
                      <a:endParaRPr lang="zh-CN" altLang="en-US"/>
                    </a:p>
                  </a:txBody>
                  <a:tcPr/>
                </a:tc>
                <a:tc gridSpan="11">
                  <a:txBody>
                    <a:bodyPr/>
                    <a:lstStyle/>
                    <a:p>
                      <a:pPr algn="ctr">
                        <a:spcAft>
                          <a:spcPts val="0"/>
                        </a:spcAft>
                      </a:pPr>
                      <a:r>
                        <a:rPr lang="zh-CN" altLang="en-US" sz="1400" kern="100" dirty="0" smtClean="0">
                          <a:solidFill>
                            <a:schemeClr val="tx1"/>
                          </a:solidFill>
                          <a:effectLst/>
                          <a:latin typeface="+mn-lt"/>
                          <a:ea typeface="+mn-ea"/>
                          <a:cs typeface="+mn-cs"/>
                        </a:rPr>
                        <a:t>招生数</a:t>
                      </a: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10">
                  <a:txBody>
                    <a:bodyPr/>
                    <a:lstStyle/>
                    <a:p>
                      <a:pPr algn="ctr">
                        <a:spcAft>
                          <a:spcPts val="0"/>
                        </a:spcAft>
                      </a:pPr>
                      <a:r>
                        <a:rPr lang="zh-CN" altLang="en-US" sz="1400" kern="100" dirty="0">
                          <a:solidFill>
                            <a:schemeClr val="tx1"/>
                          </a:solidFill>
                          <a:effectLst/>
                          <a:latin typeface="+mn-lt"/>
                          <a:ea typeface="+mn-ea"/>
                          <a:cs typeface="+mn-cs"/>
                        </a:rPr>
                        <a:t>生源类别</a:t>
                      </a: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999962496"/>
                  </a:ext>
                </a:extLst>
              </a:tr>
              <a:tr h="265701">
                <a:tc vMerge="1">
                  <a:txBody>
                    <a:bodyPr/>
                    <a:lstStyle/>
                    <a:p>
                      <a:endParaRPr lang="zh-CN" altLang="en-US"/>
                    </a:p>
                  </a:txBody>
                  <a:tcPr/>
                </a:tc>
                <a:tc vMerge="1">
                  <a:txBody>
                    <a:bodyPr/>
                    <a:lstStyle/>
                    <a:p>
                      <a:endParaRPr lang="zh-CN" altLang="en-US"/>
                    </a:p>
                  </a:txBody>
                  <a:tcPr/>
                </a:tc>
                <a:tc rowSpan="2" gridSpan="2">
                  <a:txBody>
                    <a:bodyPr/>
                    <a:lstStyle/>
                    <a:p>
                      <a:pPr algn="ctr">
                        <a:spcAft>
                          <a:spcPts val="0"/>
                        </a:spcAft>
                      </a:pPr>
                      <a:r>
                        <a:rPr lang="zh-CN" altLang="en-US" sz="1400" kern="100" dirty="0" smtClean="0">
                          <a:solidFill>
                            <a:schemeClr val="tx1"/>
                          </a:solidFill>
                          <a:effectLst/>
                          <a:latin typeface="+mn-lt"/>
                          <a:ea typeface="+mn-ea"/>
                          <a:cs typeface="+mn-cs"/>
                        </a:rPr>
                        <a:t>合计</a:t>
                      </a:r>
                      <a:endParaRPr lang="zh-CN" altLang="en-US" sz="1400" kern="100" dirty="0">
                        <a:solidFill>
                          <a:schemeClr val="tx1"/>
                        </a:solidFill>
                        <a:effectLst/>
                        <a:latin typeface="+mn-lt"/>
                        <a:ea typeface="+mn-ea"/>
                        <a:cs typeface="+mn-cs"/>
                      </a:endParaRPr>
                    </a:p>
                  </a:txBody>
                  <a:tcPr marL="68580" marR="68580" marT="0" marB="0" anchor="ctr"/>
                </a:tc>
                <a:tc rowSpan="2"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rowSpan="2" gridSpan="3">
                  <a:txBody>
                    <a:bodyPr/>
                    <a:lstStyle/>
                    <a:p>
                      <a:pPr algn="ctr">
                        <a:spcAft>
                          <a:spcPts val="0"/>
                        </a:spcAft>
                      </a:pPr>
                      <a:r>
                        <a:rPr lang="zh-CN" altLang="en-US" sz="1400" kern="100" dirty="0" smtClean="0">
                          <a:solidFill>
                            <a:srgbClr val="FFFF00"/>
                          </a:solidFill>
                          <a:effectLst/>
                          <a:latin typeface="+mn-lt"/>
                          <a:ea typeface="+mn-ea"/>
                          <a:cs typeface="+mn-cs"/>
                        </a:rPr>
                        <a:t>其中：</a:t>
                      </a:r>
                      <a:endParaRPr lang="en-US" altLang="zh-CN" sz="1400" kern="100" dirty="0" smtClean="0">
                        <a:solidFill>
                          <a:srgbClr val="FFFF00"/>
                        </a:solidFill>
                        <a:effectLst/>
                        <a:latin typeface="+mn-lt"/>
                        <a:ea typeface="+mn-ea"/>
                        <a:cs typeface="+mn-cs"/>
                      </a:endParaRPr>
                    </a:p>
                    <a:p>
                      <a:pPr algn="ctr">
                        <a:spcAft>
                          <a:spcPts val="0"/>
                        </a:spcAft>
                      </a:pPr>
                      <a:r>
                        <a:rPr lang="zh-CN" altLang="en-US" sz="1400" kern="100" dirty="0" smtClean="0">
                          <a:solidFill>
                            <a:srgbClr val="FFFF00"/>
                          </a:solidFill>
                          <a:effectLst/>
                          <a:latin typeface="+mn-lt"/>
                          <a:ea typeface="+mn-ea"/>
                          <a:cs typeface="+mn-cs"/>
                        </a:rPr>
                        <a:t>专项计划</a:t>
                      </a:r>
                      <a:endParaRPr lang="zh-CN" altLang="en-US" sz="1400" kern="100" dirty="0">
                        <a:solidFill>
                          <a:srgbClr val="FFFF00"/>
                        </a:solidFill>
                        <a:effectLst/>
                        <a:latin typeface="+mn-lt"/>
                        <a:ea typeface="+mn-ea"/>
                        <a:cs typeface="+mn-cs"/>
                      </a:endParaRPr>
                    </a:p>
                  </a:txBody>
                  <a:tcPr marL="68580" marR="68580" marT="0" marB="0" anchor="ctr">
                    <a:solidFill>
                      <a:srgbClr val="0070C0"/>
                    </a:solidFill>
                  </a:tcPr>
                </a:tc>
                <a:tc rowSpan="2" hMerge="1">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tc>
                <a:tc rowSpan="2" hMerge="1">
                  <a:txBody>
                    <a:bodyPr/>
                    <a:lstStyle/>
                    <a:p>
                      <a:endParaRPr lang="zh-CN" altLang="en-US"/>
                    </a:p>
                  </a:txBody>
                  <a:tcPr/>
                </a:tc>
                <a:tc gridSpan="6">
                  <a:txBody>
                    <a:bodyPr/>
                    <a:lstStyle/>
                    <a:p>
                      <a:pPr algn="ctr">
                        <a:spcAft>
                          <a:spcPts val="0"/>
                        </a:spcAft>
                      </a:pPr>
                      <a:r>
                        <a:rPr lang="zh-CN" altLang="en-US" sz="1400" kern="100">
                          <a:solidFill>
                            <a:schemeClr val="tx1"/>
                          </a:solidFill>
                          <a:effectLst/>
                          <a:latin typeface="+mn-lt"/>
                          <a:ea typeface="+mn-ea"/>
                          <a:cs typeface="+mn-cs"/>
                        </a:rPr>
                        <a:t>其中</a:t>
                      </a: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a:spcAft>
                          <a:spcPts val="0"/>
                        </a:spcAft>
                      </a:pPr>
                      <a:r>
                        <a:rPr lang="zh-CN" altLang="en-US" sz="1400" kern="100" dirty="0">
                          <a:solidFill>
                            <a:schemeClr val="tx1"/>
                          </a:solidFill>
                          <a:effectLst/>
                          <a:latin typeface="+mn-lt"/>
                          <a:ea typeface="+mn-ea"/>
                          <a:cs typeface="+mn-cs"/>
                        </a:rPr>
                        <a:t>普通高中</a:t>
                      </a: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a:spcAft>
                          <a:spcPts val="0"/>
                        </a:spcAft>
                      </a:pPr>
                      <a:r>
                        <a:rPr lang="zh-CN" sz="1400" kern="100">
                          <a:effectLst/>
                        </a:rPr>
                        <a:t>中职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gridSpan="2">
                  <a:txBody>
                    <a:bodyPr/>
                    <a:lstStyle/>
                    <a:p>
                      <a:pPr algn="ctr">
                        <a:spcAft>
                          <a:spcPts val="0"/>
                        </a:spcAft>
                      </a:pPr>
                      <a:r>
                        <a:rPr lang="zh-CN" sz="1400" kern="100">
                          <a:effectLst/>
                        </a:rPr>
                        <a:t>其他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rowSpan="2"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2339917601"/>
                  </a:ext>
                </a:extLst>
              </a:tr>
              <a:tr h="265701">
                <a:tc vMerge="1">
                  <a:txBody>
                    <a:bodyPr/>
                    <a:lstStyle/>
                    <a:p>
                      <a:endParaRPr lang="zh-CN" altLang="en-US"/>
                    </a:p>
                  </a:txBody>
                  <a:tcPr/>
                </a:tc>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gridSpan="2">
                  <a:txBody>
                    <a:bodyPr/>
                    <a:lstStyle/>
                    <a:p>
                      <a:pPr algn="just">
                        <a:spcAft>
                          <a:spcPts val="0"/>
                        </a:spcAft>
                      </a:pPr>
                      <a:r>
                        <a:rPr lang="zh-CN" altLang="en-US" sz="1400" kern="100">
                          <a:solidFill>
                            <a:schemeClr val="tx1"/>
                          </a:solidFill>
                          <a:effectLst/>
                          <a:latin typeface="+mn-lt"/>
                          <a:ea typeface="+mn-ea"/>
                          <a:cs typeface="+mn-cs"/>
                        </a:rPr>
                        <a:t>预科生转入</a:t>
                      </a:r>
                    </a:p>
                  </a:txBody>
                  <a:tcPr marL="68580" marR="68580" marT="0" marB="0" anchor="ctr"/>
                </a:tc>
                <a:tc hMerge="1">
                  <a:txBody>
                    <a:bodyPr/>
                    <a:lstStyle/>
                    <a:p>
                      <a:endParaRPr lang="zh-CN" altLang="en-US"/>
                    </a:p>
                  </a:txBody>
                  <a:tcPr/>
                </a:tc>
                <a:tc gridSpan="2">
                  <a:txBody>
                    <a:bodyPr/>
                    <a:lstStyle/>
                    <a:p>
                      <a:pPr algn="just">
                        <a:spcAft>
                          <a:spcPts val="0"/>
                        </a:spcAft>
                      </a:pPr>
                      <a:r>
                        <a:rPr lang="zh-CN" altLang="en-US" sz="1400" kern="100">
                          <a:solidFill>
                            <a:schemeClr val="tx1"/>
                          </a:solidFill>
                          <a:effectLst/>
                          <a:latin typeface="+mn-lt"/>
                          <a:ea typeface="+mn-ea"/>
                          <a:cs typeface="+mn-cs"/>
                        </a:rPr>
                        <a:t>专升本学生</a:t>
                      </a:r>
                    </a:p>
                  </a:txBody>
                  <a:tcPr marL="68580" marR="68580" marT="0" marB="0" anchor="ctr"/>
                </a:tc>
                <a:tc hMerge="1">
                  <a:txBody>
                    <a:bodyPr/>
                    <a:lstStyle/>
                    <a:p>
                      <a:endParaRPr lang="zh-CN" altLang="en-US"/>
                    </a:p>
                  </a:txBody>
                  <a:tcPr/>
                </a:tc>
                <a:tc gridSpan="2">
                  <a:txBody>
                    <a:bodyPr/>
                    <a:lstStyle/>
                    <a:p>
                      <a:pPr algn="just">
                        <a:spcAft>
                          <a:spcPts val="0"/>
                        </a:spcAft>
                      </a:pPr>
                      <a:r>
                        <a:rPr lang="zh-CN" altLang="en-US" sz="1400" kern="100">
                          <a:solidFill>
                            <a:schemeClr val="tx1"/>
                          </a:solidFill>
                          <a:effectLst/>
                          <a:latin typeface="+mn-lt"/>
                          <a:ea typeface="+mn-ea"/>
                          <a:cs typeface="+mn-cs"/>
                        </a:rPr>
                        <a:t>第二学士学位</a:t>
                      </a:r>
                    </a:p>
                  </a:txBody>
                  <a:tcPr marL="68580" marR="68580" marT="0" marB="0" anchor="ctr"/>
                </a:tc>
                <a:tc hMerge="1">
                  <a:txBody>
                    <a:bodyPr/>
                    <a:lstStyle/>
                    <a:p>
                      <a:endParaRPr lang="zh-CN" altLang="en-US"/>
                    </a:p>
                  </a:txBody>
                  <a:tcPr/>
                </a:tc>
                <a:tc gridSpan="2">
                  <a:txBody>
                    <a:bodyPr/>
                    <a:lstStyle/>
                    <a:p>
                      <a:pPr algn="ctr">
                        <a:spcAft>
                          <a:spcPts val="0"/>
                        </a:spcAft>
                      </a:pPr>
                      <a:r>
                        <a:rPr lang="zh-CN" altLang="en-US" sz="1400" kern="100" dirty="0">
                          <a:solidFill>
                            <a:schemeClr val="tx1"/>
                          </a:solidFill>
                          <a:effectLst/>
                          <a:latin typeface="+mn-lt"/>
                          <a:ea typeface="+mn-ea"/>
                          <a:cs typeface="+mn-cs"/>
                        </a:rPr>
                        <a:t>应届毕业生</a:t>
                      </a:r>
                    </a:p>
                  </a:txBody>
                  <a:tcPr marL="68580" marR="68580" marT="0" marB="0" anchor="ctr"/>
                </a:tc>
                <a:tc hMerge="1">
                  <a:txBody>
                    <a:bodyPr/>
                    <a:lstStyle/>
                    <a:p>
                      <a:endParaRPr lang="zh-CN" altLang="en-US"/>
                    </a:p>
                  </a:txBody>
                  <a:tcPr/>
                </a:tc>
                <a:tc gridSpan="2">
                  <a:txBody>
                    <a:bodyPr/>
                    <a:lstStyle/>
                    <a:p>
                      <a:pPr algn="ctr">
                        <a:spcAft>
                          <a:spcPts val="0"/>
                        </a:spcAft>
                      </a:pPr>
                      <a:r>
                        <a:rPr lang="zh-CN" sz="1400" kern="100">
                          <a:effectLst/>
                        </a:rPr>
                        <a:t>往届毕业生</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gridSpan="2">
                  <a:txBody>
                    <a:bodyPr/>
                    <a:lstStyle/>
                    <a:p>
                      <a:pPr algn="ctr">
                        <a:spcAft>
                          <a:spcPts val="0"/>
                        </a:spcAft>
                      </a:pPr>
                      <a:r>
                        <a:rPr lang="zh-CN" sz="1400" kern="100">
                          <a:effectLst/>
                        </a:rPr>
                        <a:t>应届毕业生</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gridSpan="2">
                  <a:txBody>
                    <a:bodyPr/>
                    <a:lstStyle/>
                    <a:p>
                      <a:pPr algn="ctr">
                        <a:spcAft>
                          <a:spcPts val="0"/>
                        </a:spcAft>
                      </a:pPr>
                      <a:r>
                        <a:rPr lang="zh-CN" sz="1400" kern="100">
                          <a:effectLst/>
                        </a:rPr>
                        <a:t>往届毕业生</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4206891023"/>
                  </a:ext>
                </a:extLst>
              </a:tr>
              <a:tr h="531403">
                <a:tc vMerge="1">
                  <a:txBody>
                    <a:bodyPr/>
                    <a:lstStyle/>
                    <a:p>
                      <a:endParaRPr lang="zh-CN" altLang="en-US"/>
                    </a:p>
                  </a:txBody>
                  <a:tcPr/>
                </a:tc>
                <a:tc vMerge="1">
                  <a:txBody>
                    <a:bodyPr/>
                    <a:lstStyle/>
                    <a:p>
                      <a:endParaRPr lang="zh-CN" altLang="en-US"/>
                    </a:p>
                  </a:txBody>
                  <a:tcPr/>
                </a:tc>
                <a:tc>
                  <a:txBody>
                    <a:bodyPr/>
                    <a:lstStyle/>
                    <a:p>
                      <a:pPr marL="0" algn="ctr" defTabSz="914400" rtl="0" eaLnBrk="1" latinLnBrk="0" hangingPunct="1">
                        <a:spcAft>
                          <a:spcPts val="0"/>
                        </a:spcAft>
                      </a:pPr>
                      <a:r>
                        <a:rPr lang="zh-CN" altLang="en-US" sz="1400" kern="100" dirty="0" smtClean="0">
                          <a:solidFill>
                            <a:schemeClr val="tx1"/>
                          </a:solidFill>
                          <a:effectLst/>
                          <a:latin typeface="+mn-lt"/>
                          <a:ea typeface="+mn-ea"/>
                          <a:cs typeface="+mn-cs"/>
                        </a:rPr>
                        <a:t>计</a:t>
                      </a:r>
                      <a:endParaRPr lang="zh-CN" sz="1400" kern="100" dirty="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zh-CN" altLang="en-US" sz="1400" kern="100" dirty="0" smtClean="0">
                          <a:solidFill>
                            <a:schemeClr val="tx1"/>
                          </a:solidFill>
                          <a:effectLst/>
                          <a:latin typeface="+mn-lt"/>
                          <a:ea typeface="+mn-ea"/>
                          <a:cs typeface="+mn-cs"/>
                        </a:rPr>
                        <a:t>农村</a:t>
                      </a:r>
                      <a:endParaRPr lang="zh-CN" sz="1400" kern="100" dirty="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zh-CN" altLang="en-US" sz="1050" kern="100" dirty="0" smtClean="0">
                          <a:solidFill>
                            <a:srgbClr val="FFFF00"/>
                          </a:solidFill>
                          <a:effectLst/>
                          <a:latin typeface="+mn-lt"/>
                          <a:ea typeface="+mn-ea"/>
                          <a:cs typeface="+mn-cs"/>
                        </a:rPr>
                        <a:t>国家专项</a:t>
                      </a:r>
                      <a:endParaRPr lang="zh-CN" sz="1050" kern="100" dirty="0">
                        <a:solidFill>
                          <a:srgbClr val="FFFF00"/>
                        </a:solidFill>
                        <a:effectLst/>
                        <a:latin typeface="+mn-lt"/>
                        <a:ea typeface="+mn-ea"/>
                        <a:cs typeface="+mn-cs"/>
                      </a:endParaRPr>
                    </a:p>
                  </a:txBody>
                  <a:tcPr marL="68580" marR="68580" marT="0" marB="0" anchor="ctr">
                    <a:solidFill>
                      <a:srgbClr val="0070C0"/>
                    </a:solidFill>
                  </a:tcPr>
                </a:tc>
                <a:tc>
                  <a:txBody>
                    <a:bodyPr/>
                    <a:lstStyle/>
                    <a:p>
                      <a:pPr marL="0" algn="ctr" defTabSz="914400" rtl="0" eaLnBrk="1" latinLnBrk="0" hangingPunct="1">
                        <a:spcAft>
                          <a:spcPts val="0"/>
                        </a:spcAft>
                      </a:pPr>
                      <a:r>
                        <a:rPr lang="zh-CN" altLang="en-US" sz="1050" kern="100" dirty="0" smtClean="0">
                          <a:solidFill>
                            <a:srgbClr val="FFFF00"/>
                          </a:solidFill>
                          <a:effectLst/>
                          <a:latin typeface="+mn-lt"/>
                          <a:ea typeface="+mn-ea"/>
                          <a:cs typeface="+mn-cs"/>
                        </a:rPr>
                        <a:t>地方专项</a:t>
                      </a:r>
                      <a:endParaRPr lang="zh-CN" sz="1050" kern="100" dirty="0">
                        <a:solidFill>
                          <a:srgbClr val="FFFF00"/>
                        </a:solidFill>
                        <a:effectLst/>
                        <a:latin typeface="+mn-lt"/>
                        <a:ea typeface="+mn-ea"/>
                        <a:cs typeface="+mn-cs"/>
                      </a:endParaRPr>
                    </a:p>
                  </a:txBody>
                  <a:tcPr marL="68580" marR="68580" marT="0" marB="0" anchor="ctr">
                    <a:solidFill>
                      <a:srgbClr val="0070C0"/>
                    </a:solidFill>
                  </a:tcPr>
                </a:tc>
                <a:tc>
                  <a:txBody>
                    <a:bodyPr/>
                    <a:lstStyle/>
                    <a:p>
                      <a:pPr marL="0" algn="ctr" defTabSz="914400" rtl="0" eaLnBrk="1" latinLnBrk="0" hangingPunct="1">
                        <a:spcAft>
                          <a:spcPts val="0"/>
                        </a:spcAft>
                      </a:pPr>
                      <a:r>
                        <a:rPr lang="zh-CN" altLang="en-US" sz="1050" kern="100" dirty="0" smtClean="0">
                          <a:solidFill>
                            <a:srgbClr val="FFFF00"/>
                          </a:solidFill>
                          <a:effectLst/>
                          <a:latin typeface="+mn-lt"/>
                          <a:ea typeface="+mn-ea"/>
                          <a:cs typeface="+mn-cs"/>
                        </a:rPr>
                        <a:t>高校专项</a:t>
                      </a:r>
                      <a:endParaRPr lang="zh-CN" altLang="en-US" sz="1050" kern="100" dirty="0">
                        <a:solidFill>
                          <a:srgbClr val="FFFF00"/>
                        </a:solidFill>
                        <a:effectLst/>
                        <a:latin typeface="+mn-lt"/>
                        <a:ea typeface="+mn-ea"/>
                        <a:cs typeface="+mn-cs"/>
                      </a:endParaRPr>
                    </a:p>
                  </a:txBody>
                  <a:tcPr marL="68580" marR="68580" marT="0" marB="0" anchor="ctr">
                    <a:solidFill>
                      <a:srgbClr val="0070C0"/>
                    </a:solidFill>
                  </a:tcPr>
                </a:tc>
                <a:tc>
                  <a:txBody>
                    <a:bodyPr/>
                    <a:lstStyle/>
                    <a:p>
                      <a:pPr algn="ctr">
                        <a:spcAft>
                          <a:spcPts val="0"/>
                        </a:spcAft>
                      </a:pPr>
                      <a:r>
                        <a:rPr lang="zh-CN" altLang="en-US" sz="1400" kern="100" dirty="0">
                          <a:solidFill>
                            <a:schemeClr val="tx1"/>
                          </a:solidFill>
                          <a:effectLst/>
                          <a:latin typeface="+mn-lt"/>
                          <a:ea typeface="+mn-ea"/>
                          <a:cs typeface="+mn-cs"/>
                        </a:rPr>
                        <a:t>计</a:t>
                      </a:r>
                    </a:p>
                  </a:txBody>
                  <a:tcPr marL="68580" marR="68580" marT="0" marB="0" anchor="ctr"/>
                </a:tc>
                <a:tc>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solidFill>
                      <a:srgbClr val="0070C0"/>
                    </a:solidFill>
                  </a:tcPr>
                </a:tc>
                <a:tc>
                  <a:txBody>
                    <a:bodyPr/>
                    <a:lstStyle/>
                    <a:p>
                      <a:pPr algn="ctr">
                        <a:spcAft>
                          <a:spcPts val="0"/>
                        </a:spcAft>
                      </a:pPr>
                      <a:r>
                        <a:rPr lang="zh-CN" altLang="en-US" sz="1400" kern="100">
                          <a:solidFill>
                            <a:schemeClr val="tx1"/>
                          </a:solidFill>
                          <a:effectLst/>
                          <a:latin typeface="+mn-lt"/>
                          <a:ea typeface="+mn-ea"/>
                          <a:cs typeface="+mn-cs"/>
                        </a:rPr>
                        <a:t>计</a:t>
                      </a:r>
                    </a:p>
                  </a:txBody>
                  <a:tcPr marL="68580" marR="68580" marT="0" marB="0" anchor="ctr"/>
                </a:tc>
                <a:tc>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solidFill>
                      <a:srgbClr val="0070C0"/>
                    </a:solidFill>
                  </a:tcPr>
                </a:tc>
                <a:tc>
                  <a:txBody>
                    <a:bodyPr/>
                    <a:lstStyle/>
                    <a:p>
                      <a:pPr algn="ctr">
                        <a:spcAft>
                          <a:spcPts val="0"/>
                        </a:spcAft>
                      </a:pPr>
                      <a:r>
                        <a:rPr lang="zh-CN" altLang="en-US" sz="1400" kern="100">
                          <a:solidFill>
                            <a:schemeClr val="tx1"/>
                          </a:solidFill>
                          <a:effectLst/>
                          <a:latin typeface="+mn-lt"/>
                          <a:ea typeface="+mn-ea"/>
                          <a:cs typeface="+mn-cs"/>
                        </a:rPr>
                        <a:t>计</a:t>
                      </a:r>
                    </a:p>
                  </a:txBody>
                  <a:tcPr marL="68580" marR="68580" marT="0" marB="0" anchor="ctr"/>
                </a:tc>
                <a:tc>
                  <a:txBody>
                    <a:bodyPr/>
                    <a:lstStyle/>
                    <a:p>
                      <a:pPr algn="ctr">
                        <a:spcAft>
                          <a:spcPts val="0"/>
                        </a:spcAft>
                      </a:pPr>
                      <a:endParaRPr lang="zh-CN" altLang="en-US" sz="1400" kern="100" dirty="0">
                        <a:solidFill>
                          <a:schemeClr val="tx1"/>
                        </a:solidFill>
                        <a:effectLst/>
                        <a:latin typeface="+mn-lt"/>
                        <a:ea typeface="+mn-ea"/>
                        <a:cs typeface="+mn-cs"/>
                      </a:endParaRPr>
                    </a:p>
                  </a:txBody>
                  <a:tcPr marL="68580" marR="68580" marT="0" marB="0" anchor="ctr">
                    <a:solidFill>
                      <a:srgbClr val="0070C0"/>
                    </a:solidFill>
                  </a:tcPr>
                </a:tc>
                <a:tc>
                  <a:txBody>
                    <a:bodyPr/>
                    <a:lstStyle/>
                    <a:p>
                      <a:pPr algn="ctr">
                        <a:spcAft>
                          <a:spcPts val="0"/>
                        </a:spcAft>
                      </a:pPr>
                      <a:r>
                        <a:rPr lang="zh-CN" altLang="en-US" sz="1400" kern="100" dirty="0">
                          <a:solidFill>
                            <a:schemeClr val="tx1"/>
                          </a:solidFill>
                          <a:effectLst/>
                          <a:latin typeface="+mn-lt"/>
                          <a:ea typeface="+mn-ea"/>
                          <a:cs typeface="+mn-cs"/>
                        </a:rPr>
                        <a:t>计</a:t>
                      </a: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zh-CN" sz="1400" kern="100">
                          <a:effectLst/>
                        </a:rPr>
                        <a:t>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extLst>
                  <a:ext uri="{0D108BD9-81ED-4DB2-BD59-A6C34878D82A}">
                    <a16:rowId xmlns:a16="http://schemas.microsoft.com/office/drawing/2014/main" val="824140067"/>
                  </a:ext>
                </a:extLst>
              </a:tr>
              <a:tr h="265701">
                <a:tc>
                  <a:txBody>
                    <a:bodyPr/>
                    <a:lstStyle/>
                    <a:p>
                      <a:pPr algn="ctr">
                        <a:spcAft>
                          <a:spcPts val="0"/>
                        </a:spcAft>
                      </a:pPr>
                      <a:r>
                        <a:rPr lang="zh-CN" sz="1400" kern="100">
                          <a:effectLst/>
                        </a:rPr>
                        <a:t>甲</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400" kern="100">
                          <a:effectLst/>
                        </a:rPr>
                        <a:t>乙</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1</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2</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endParaRPr lang="zh-CN" altLang="en-US" dirty="0"/>
                    </a:p>
                  </a:txBody>
                  <a:tcPr marL="68580" marR="68580" marT="0" marB="0" anchor="ctr">
                    <a:solidFill>
                      <a:srgbClr val="0070C0"/>
                    </a:solidFill>
                  </a:tcP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en-US" sz="1400" kern="100">
                          <a:effectLst/>
                        </a:rPr>
                        <a:t>3</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5</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7</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9</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11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13</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en-US" sz="1400" kern="100">
                          <a:effectLst/>
                        </a:rPr>
                        <a:t>15</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en-US" sz="1400" kern="100">
                          <a:effectLst/>
                        </a:rPr>
                        <a:t>17</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tc>
                  <a:txBody>
                    <a:bodyPr/>
                    <a:lstStyle/>
                    <a:p>
                      <a:pPr algn="ctr">
                        <a:spcAft>
                          <a:spcPts val="0"/>
                        </a:spcAft>
                      </a:pPr>
                      <a:r>
                        <a:rPr lang="en-US" sz="1400" kern="100">
                          <a:effectLst/>
                        </a:rPr>
                        <a:t>19</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endParaRPr lang="zh-CN" altLang="en-US" dirty="0"/>
                    </a:p>
                  </a:txBody>
                  <a:tcPr marL="68580" marR="68580" marT="0" marB="0" anchor="ctr">
                    <a:solidFill>
                      <a:srgbClr val="0070C0"/>
                    </a:solidFill>
                  </a:tcPr>
                </a:tc>
                <a:extLst>
                  <a:ext uri="{0D108BD9-81ED-4DB2-BD59-A6C34878D82A}">
                    <a16:rowId xmlns:a16="http://schemas.microsoft.com/office/drawing/2014/main" val="1758758835"/>
                  </a:ext>
                </a:extLst>
              </a:tr>
              <a:tr h="265701">
                <a:tc>
                  <a:txBody>
                    <a:bodyPr/>
                    <a:lstStyle/>
                    <a:p>
                      <a:pPr algn="ctr">
                        <a:spcAft>
                          <a:spcPts val="0"/>
                        </a:spcAft>
                      </a:pPr>
                      <a:r>
                        <a:rPr lang="zh-CN" sz="1400" kern="100">
                          <a:effectLst/>
                        </a:rPr>
                        <a:t>总计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932374609"/>
                  </a:ext>
                </a:extLst>
              </a:tr>
              <a:tr h="265701">
                <a:tc>
                  <a:txBody>
                    <a:bodyPr/>
                    <a:lstStyle/>
                    <a:p>
                      <a:pPr algn="just">
                        <a:spcAft>
                          <a:spcPts val="0"/>
                        </a:spcAft>
                      </a:pPr>
                      <a:r>
                        <a:rPr lang="zh-CN" sz="1400" kern="100">
                          <a:effectLst/>
                        </a:rPr>
                        <a:t>北京市</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02</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234114065"/>
                  </a:ext>
                </a:extLst>
              </a:tr>
              <a:tr h="265701">
                <a:tc>
                  <a:txBody>
                    <a:bodyPr/>
                    <a:lstStyle/>
                    <a:p>
                      <a:pPr algn="just">
                        <a:spcAft>
                          <a:spcPts val="0"/>
                        </a:spcAft>
                      </a:pPr>
                      <a:r>
                        <a:rPr lang="zh-CN" sz="1400" kern="100">
                          <a:effectLst/>
                        </a:rPr>
                        <a:t>天津市</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03</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1682154552"/>
                  </a:ext>
                </a:extLst>
              </a:tr>
              <a:tr h="309984">
                <a:tc>
                  <a:txBody>
                    <a:bodyPr/>
                    <a:lstStyle/>
                    <a:p>
                      <a:pPr algn="just">
                        <a:spcAft>
                          <a:spcPts val="0"/>
                        </a:spcAft>
                      </a:pPr>
                      <a:r>
                        <a:rPr lang="zh-CN" sz="1400" kern="100">
                          <a:effectLst/>
                        </a:rPr>
                        <a:t>河北省</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04</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8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3522035711"/>
                  </a:ext>
                </a:extLst>
              </a:tr>
              <a:tr h="309984">
                <a:tc>
                  <a:txBody>
                    <a:bodyPr/>
                    <a:lstStyle/>
                    <a:p>
                      <a:pPr algn="just">
                        <a:spcAft>
                          <a:spcPts val="0"/>
                        </a:spcAft>
                      </a:pPr>
                      <a:r>
                        <a:rPr lang="zh-CN" sz="1400" kern="100">
                          <a:effectLst/>
                        </a:rPr>
                        <a:t>山西省</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a:effectLst/>
                        </a:rPr>
                        <a:t>05</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400" kern="10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tc>
                  <a:txBody>
                    <a:bodyPr/>
                    <a:lstStyle/>
                    <a:p>
                      <a:pPr algn="ctr">
                        <a:spcAft>
                          <a:spcPts val="0"/>
                        </a:spcAft>
                      </a:pPr>
                      <a:r>
                        <a:rPr lang="en-US" sz="18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100" dirty="0">
                          <a:effectLst/>
                        </a:rPr>
                        <a:t> </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solidFill>
                      <a:srgbClr val="0070C0"/>
                    </a:solidFill>
                  </a:tcPr>
                </a:tc>
                <a:extLst>
                  <a:ext uri="{0D108BD9-81ED-4DB2-BD59-A6C34878D82A}">
                    <a16:rowId xmlns:a16="http://schemas.microsoft.com/office/drawing/2014/main" val="52805428"/>
                  </a:ext>
                </a:extLst>
              </a:tr>
            </a:tbl>
          </a:graphicData>
        </a:graphic>
      </p:graphicFrame>
    </p:spTree>
    <p:extLst>
      <p:ext uri="{BB962C8B-B14F-4D97-AF65-F5344CB8AC3E}">
        <p14:creationId xmlns:p14="http://schemas.microsoft.com/office/powerpoint/2010/main" val="351718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7.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6" name="文本框 15">
            <a:extLst>
              <a:ext uri="{FF2B5EF4-FFF2-40B4-BE49-F238E27FC236}">
                <a16:creationId xmlns:a16="http://schemas.microsoft.com/office/drawing/2014/main" id="{427B5C38-EA05-44AC-BE65-EA729CA4DAA0}"/>
              </a:ext>
            </a:extLst>
          </p:cNvPr>
          <p:cNvSpPr txBox="1"/>
          <p:nvPr/>
        </p:nvSpPr>
        <p:spPr>
          <a:xfrm>
            <a:off x="550863" y="1482646"/>
            <a:ext cx="11090276" cy="923330"/>
          </a:xfrm>
          <a:prstGeom prst="rect">
            <a:avLst/>
          </a:prstGeom>
          <a:noFill/>
        </p:spPr>
        <p:txBody>
          <a:bodyPr wrap="square" rtlCol="0">
            <a:spAutoFit/>
          </a:bodyPr>
          <a:lstStyle/>
          <a:p>
            <a:pPr indent="-4585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en-US" dirty="0"/>
              <a:t>国家对港澳台政策需求</a:t>
            </a:r>
            <a:endParaRPr lang="en-US" altLang="zh-CN" dirty="0"/>
          </a:p>
          <a:p>
            <a:pPr lvl="1"/>
            <a:endParaRPr lang="en-US" altLang="zh-CN" dirty="0"/>
          </a:p>
        </p:txBody>
      </p:sp>
      <p:sp>
        <p:nvSpPr>
          <p:cNvPr id="17" name="文本框 16">
            <a:extLst>
              <a:ext uri="{FF2B5EF4-FFF2-40B4-BE49-F238E27FC236}">
                <a16:creationId xmlns:a16="http://schemas.microsoft.com/office/drawing/2014/main" id="{A2F6C635-CEDE-4431-8BDA-CF81AF686540}"/>
              </a:ext>
            </a:extLst>
          </p:cNvPr>
          <p:cNvSpPr txBox="1"/>
          <p:nvPr/>
        </p:nvSpPr>
        <p:spPr>
          <a:xfrm>
            <a:off x="550861" y="2427080"/>
            <a:ext cx="11090276" cy="2862322"/>
          </a:xfrm>
          <a:prstGeom prst="rect">
            <a:avLst/>
          </a:prstGeom>
          <a:noFill/>
        </p:spPr>
        <p:txBody>
          <a:bodyPr wrap="square" rtlCol="0">
            <a:spAutoFit/>
          </a:bodyPr>
          <a:lstStyle/>
          <a:p>
            <a:pPr indent="-4585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7</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0</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lvl="1"/>
            <a:r>
              <a:rPr lang="zh-CN" altLang="en-US" dirty="0">
                <a:solidFill>
                  <a:srgbClr val="0F6D9E"/>
                </a:solidFill>
              </a:rPr>
              <a:t>基表：</a:t>
            </a:r>
            <a:r>
              <a:rPr lang="zh-CN" altLang="en-US" dirty="0"/>
              <a:t>高基</a:t>
            </a:r>
            <a:r>
              <a:rPr lang="en-US" altLang="zh-CN" dirty="0"/>
              <a:t>322</a:t>
            </a:r>
            <a:r>
              <a:rPr lang="zh-CN" altLang="en-US" dirty="0"/>
              <a:t>招生、在校生来源情况、</a:t>
            </a:r>
            <a:endParaRPr lang="en-US" altLang="zh-CN" dirty="0"/>
          </a:p>
          <a:p>
            <a:pPr lvl="1"/>
            <a:r>
              <a:rPr lang="zh-CN" altLang="en-US" dirty="0"/>
              <a:t>           高基</a:t>
            </a:r>
            <a:r>
              <a:rPr lang="en-US" altLang="zh-CN" dirty="0"/>
              <a:t>341</a:t>
            </a:r>
            <a:r>
              <a:rPr lang="zh-CN" altLang="en-US" dirty="0"/>
              <a:t>在校生其他情况</a:t>
            </a:r>
          </a:p>
          <a:p>
            <a:pPr lvl="1"/>
            <a:r>
              <a:rPr lang="zh-CN" altLang="en-US" dirty="0"/>
              <a:t>           高基</a:t>
            </a:r>
            <a:r>
              <a:rPr lang="en-US" altLang="zh-CN" dirty="0"/>
              <a:t>461</a:t>
            </a:r>
            <a:r>
              <a:rPr lang="zh-CN" altLang="en-US" dirty="0"/>
              <a:t>教职工其他情况表</a:t>
            </a:r>
            <a:endParaRPr lang="en-US" altLang="zh-CN" dirty="0"/>
          </a:p>
          <a:p>
            <a:pPr lvl="1"/>
            <a:r>
              <a:rPr lang="zh-CN" altLang="en-US" dirty="0"/>
              <a:t>           高基</a:t>
            </a:r>
            <a:r>
              <a:rPr lang="en-US" altLang="zh-CN" dirty="0"/>
              <a:t>941 </a:t>
            </a:r>
            <a:r>
              <a:rPr lang="zh-CN" altLang="en-US" dirty="0"/>
              <a:t>普通专科生、普通预科生录取来源情况</a:t>
            </a:r>
          </a:p>
          <a:p>
            <a:pPr lvl="1"/>
            <a:r>
              <a:rPr lang="zh-CN" altLang="en-US" dirty="0"/>
              <a:t>           高基</a:t>
            </a:r>
            <a:r>
              <a:rPr lang="en-US" altLang="zh-CN" dirty="0"/>
              <a:t>942 </a:t>
            </a:r>
            <a:r>
              <a:rPr lang="zh-CN" altLang="en-US" dirty="0"/>
              <a:t>普通本科生、普通预科生录取来源情况</a:t>
            </a:r>
          </a:p>
          <a:p>
            <a:pPr lvl="1"/>
            <a:r>
              <a:rPr lang="zh-CN" altLang="en-US" dirty="0"/>
              <a:t>           高基</a:t>
            </a:r>
            <a:r>
              <a:rPr lang="en-US" altLang="zh-CN" dirty="0"/>
              <a:t>943</a:t>
            </a:r>
            <a:r>
              <a:rPr lang="zh-CN" altLang="en-US" dirty="0"/>
              <a:t>普通专科生、普通预科生招生来源情况</a:t>
            </a:r>
          </a:p>
          <a:p>
            <a:pPr lvl="1"/>
            <a:r>
              <a:rPr lang="zh-CN" altLang="en-US" dirty="0"/>
              <a:t>           高基</a:t>
            </a:r>
            <a:r>
              <a:rPr lang="en-US" altLang="zh-CN" dirty="0"/>
              <a:t>944</a:t>
            </a:r>
            <a:r>
              <a:rPr lang="zh-CN" altLang="en-US" dirty="0"/>
              <a:t>普通本科生、普通预科生招生来源情况</a:t>
            </a:r>
          </a:p>
          <a:p>
            <a:pPr lvl="1"/>
            <a:endParaRPr lang="en-US" altLang="zh-CN" dirty="0"/>
          </a:p>
          <a:p>
            <a:pPr lvl="1"/>
            <a:r>
              <a:rPr lang="zh-CN" altLang="en-US" dirty="0">
                <a:solidFill>
                  <a:srgbClr val="0F6D9E"/>
                </a:solidFill>
              </a:rPr>
              <a:t>综表：</a:t>
            </a:r>
            <a:r>
              <a:rPr lang="zh-CN" altLang="en-US" dirty="0">
                <a:solidFill>
                  <a:srgbClr val="FF0000"/>
                </a:solidFill>
              </a:rPr>
              <a:t>无变化</a:t>
            </a:r>
            <a:r>
              <a:rPr lang="zh-CN" altLang="en-US" dirty="0"/>
              <a:t>	</a:t>
            </a:r>
            <a:endParaRPr lang="en-US" altLang="zh-CN" dirty="0"/>
          </a:p>
        </p:txBody>
      </p:sp>
    </p:spTree>
    <p:extLst>
      <p:ext uri="{BB962C8B-B14F-4D97-AF65-F5344CB8AC3E}">
        <p14:creationId xmlns:p14="http://schemas.microsoft.com/office/powerpoint/2010/main" val="3885212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1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7.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71761" y="1466021"/>
            <a:ext cx="11090276" cy="923330"/>
          </a:xfrm>
          <a:prstGeom prst="rect">
            <a:avLst/>
          </a:prstGeom>
          <a:noFill/>
        </p:spPr>
        <p:txBody>
          <a:bodyPr wrap="square" rtlCol="0">
            <a:spAutoFit/>
          </a:bodyPr>
          <a:lstStyle/>
          <a:p>
            <a:pPr indent="-4585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高基</a:t>
            </a:r>
            <a:r>
              <a:rPr lang="en-US" altLang="zh-CN" b="1" dirty="0">
                <a:solidFill>
                  <a:srgbClr val="C00000"/>
                </a:solidFill>
                <a:latin typeface="微软雅黑" panose="020B0503020204020204" pitchFamily="34" charset="-122"/>
                <a:ea typeface="微软雅黑" panose="020B0503020204020204" pitchFamily="34" charset="-122"/>
              </a:rPr>
              <a:t>322</a:t>
            </a:r>
            <a:r>
              <a:rPr lang="zh-CN" altLang="en-US" b="1" dirty="0">
                <a:solidFill>
                  <a:srgbClr val="C00000"/>
                </a:solidFill>
                <a:latin typeface="微软雅黑" panose="020B0503020204020204" pitchFamily="34" charset="-122"/>
                <a:ea typeface="微软雅黑" panose="020B0503020204020204" pitchFamily="34" charset="-122"/>
              </a:rPr>
              <a:t>招生、在校生来源情况高基、高基</a:t>
            </a:r>
            <a:r>
              <a:rPr lang="en-US" altLang="zh-CN" b="1" dirty="0">
                <a:solidFill>
                  <a:srgbClr val="C00000"/>
                </a:solidFill>
                <a:latin typeface="微软雅黑" panose="020B0503020204020204" pitchFamily="34" charset="-122"/>
                <a:ea typeface="微软雅黑" panose="020B0503020204020204" pitchFamily="34" charset="-122"/>
              </a:rPr>
              <a:t>941-</a:t>
            </a:r>
            <a:r>
              <a:rPr lang="zh-CN" altLang="en-US" b="1" dirty="0">
                <a:solidFill>
                  <a:srgbClr val="C00000"/>
                </a:solidFill>
                <a:latin typeface="微软雅黑" panose="020B0503020204020204" pitchFamily="34" charset="-122"/>
                <a:ea typeface="微软雅黑" panose="020B0503020204020204" pitchFamily="34" charset="-122"/>
              </a:rPr>
              <a:t>高基</a:t>
            </a:r>
            <a:r>
              <a:rPr lang="en-US" altLang="zh-CN" b="1" dirty="0">
                <a:solidFill>
                  <a:srgbClr val="C00000"/>
                </a:solidFill>
                <a:latin typeface="微软雅黑" panose="020B0503020204020204" pitchFamily="34" charset="-122"/>
                <a:ea typeface="微软雅黑" panose="020B0503020204020204" pitchFamily="34" charset="-122"/>
              </a:rPr>
              <a:t>944</a:t>
            </a:r>
            <a:r>
              <a:rPr lang="zh-CN" altLang="en-US" b="1" dirty="0">
                <a:solidFill>
                  <a:srgbClr val="C00000"/>
                </a:solidFill>
                <a:latin typeface="微软雅黑" panose="020B0503020204020204" pitchFamily="34" charset="-122"/>
                <a:ea typeface="微软雅黑" panose="020B0503020204020204" pitchFamily="34" charset="-122"/>
              </a:rPr>
              <a:t>普通本专科招生录取来源情况</a:t>
            </a:r>
            <a:r>
              <a:rPr lang="zh-CN" altLang="en-US" dirty="0">
                <a:latin typeface="微软雅黑" panose="020B0503020204020204" pitchFamily="34" charset="-122"/>
                <a:ea typeface="微软雅黑" panose="020B0503020204020204" pitchFamily="34" charset="-122"/>
              </a:rPr>
              <a:t>中将指标行“港澳台侨”拆为“香港”、“澳门”、“台湾”“华侨”四行，编号顺序顺延；综表暂不进行修改。</a:t>
            </a:r>
            <a:endParaRPr lang="en-US" altLang="zh-CN" dirty="0">
              <a:solidFill>
                <a:srgbClr val="0F6D9E"/>
              </a:solidFill>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668E014E-D4C4-4B0A-8773-DBA382F71A99}"/>
              </a:ext>
            </a:extLst>
          </p:cNvPr>
          <p:cNvGraphicFramePr>
            <a:graphicFrameLocks noGrp="1"/>
          </p:cNvGraphicFramePr>
          <p:nvPr>
            <p:extLst>
              <p:ext uri="{D42A27DB-BD31-4B8C-83A1-F6EECF244321}">
                <p14:modId xmlns:p14="http://schemas.microsoft.com/office/powerpoint/2010/main" val="4178374433"/>
              </p:ext>
            </p:extLst>
          </p:nvPr>
        </p:nvGraphicFramePr>
        <p:xfrm>
          <a:off x="571761" y="2685202"/>
          <a:ext cx="11069374" cy="3714791"/>
        </p:xfrm>
        <a:graphic>
          <a:graphicData uri="http://schemas.openxmlformats.org/drawingml/2006/table">
            <a:tbl>
              <a:tblPr>
                <a:tableStyleId>{5940675A-B579-460E-94D1-54222C63F5DA}</a:tableStyleId>
              </a:tblPr>
              <a:tblGrid>
                <a:gridCol w="853647">
                  <a:extLst>
                    <a:ext uri="{9D8B030D-6E8A-4147-A177-3AD203B41FA5}">
                      <a16:colId xmlns:a16="http://schemas.microsoft.com/office/drawing/2014/main" val="3141837235"/>
                    </a:ext>
                  </a:extLst>
                </a:gridCol>
                <a:gridCol w="464083">
                  <a:extLst>
                    <a:ext uri="{9D8B030D-6E8A-4147-A177-3AD203B41FA5}">
                      <a16:colId xmlns:a16="http://schemas.microsoft.com/office/drawing/2014/main" val="370196531"/>
                    </a:ext>
                  </a:extLst>
                </a:gridCol>
                <a:gridCol w="853647">
                  <a:extLst>
                    <a:ext uri="{9D8B030D-6E8A-4147-A177-3AD203B41FA5}">
                      <a16:colId xmlns:a16="http://schemas.microsoft.com/office/drawing/2014/main" val="3114545722"/>
                    </a:ext>
                  </a:extLst>
                </a:gridCol>
                <a:gridCol w="853647">
                  <a:extLst>
                    <a:ext uri="{9D8B030D-6E8A-4147-A177-3AD203B41FA5}">
                      <a16:colId xmlns:a16="http://schemas.microsoft.com/office/drawing/2014/main" val="2429156430"/>
                    </a:ext>
                  </a:extLst>
                </a:gridCol>
                <a:gridCol w="853647">
                  <a:extLst>
                    <a:ext uri="{9D8B030D-6E8A-4147-A177-3AD203B41FA5}">
                      <a16:colId xmlns:a16="http://schemas.microsoft.com/office/drawing/2014/main" val="3203963940"/>
                    </a:ext>
                  </a:extLst>
                </a:gridCol>
                <a:gridCol w="853647">
                  <a:extLst>
                    <a:ext uri="{9D8B030D-6E8A-4147-A177-3AD203B41FA5}">
                      <a16:colId xmlns:a16="http://schemas.microsoft.com/office/drawing/2014/main" val="3423292794"/>
                    </a:ext>
                  </a:extLst>
                </a:gridCol>
                <a:gridCol w="794622">
                  <a:extLst>
                    <a:ext uri="{9D8B030D-6E8A-4147-A177-3AD203B41FA5}">
                      <a16:colId xmlns:a16="http://schemas.microsoft.com/office/drawing/2014/main" val="2186709060"/>
                    </a:ext>
                  </a:extLst>
                </a:gridCol>
                <a:gridCol w="794622">
                  <a:extLst>
                    <a:ext uri="{9D8B030D-6E8A-4147-A177-3AD203B41FA5}">
                      <a16:colId xmlns:a16="http://schemas.microsoft.com/office/drawing/2014/main" val="2813219900"/>
                    </a:ext>
                  </a:extLst>
                </a:gridCol>
                <a:gridCol w="794622">
                  <a:extLst>
                    <a:ext uri="{9D8B030D-6E8A-4147-A177-3AD203B41FA5}">
                      <a16:colId xmlns:a16="http://schemas.microsoft.com/office/drawing/2014/main" val="3787547891"/>
                    </a:ext>
                  </a:extLst>
                </a:gridCol>
                <a:gridCol w="794622">
                  <a:extLst>
                    <a:ext uri="{9D8B030D-6E8A-4147-A177-3AD203B41FA5}">
                      <a16:colId xmlns:a16="http://schemas.microsoft.com/office/drawing/2014/main" val="1482030714"/>
                    </a:ext>
                  </a:extLst>
                </a:gridCol>
                <a:gridCol w="793885">
                  <a:extLst>
                    <a:ext uri="{9D8B030D-6E8A-4147-A177-3AD203B41FA5}">
                      <a16:colId xmlns:a16="http://schemas.microsoft.com/office/drawing/2014/main" val="700101468"/>
                    </a:ext>
                  </a:extLst>
                </a:gridCol>
                <a:gridCol w="794622">
                  <a:extLst>
                    <a:ext uri="{9D8B030D-6E8A-4147-A177-3AD203B41FA5}">
                      <a16:colId xmlns:a16="http://schemas.microsoft.com/office/drawing/2014/main" val="2706042413"/>
                    </a:ext>
                  </a:extLst>
                </a:gridCol>
                <a:gridCol w="794622">
                  <a:extLst>
                    <a:ext uri="{9D8B030D-6E8A-4147-A177-3AD203B41FA5}">
                      <a16:colId xmlns:a16="http://schemas.microsoft.com/office/drawing/2014/main" val="3090235203"/>
                    </a:ext>
                  </a:extLst>
                </a:gridCol>
                <a:gridCol w="775439">
                  <a:extLst>
                    <a:ext uri="{9D8B030D-6E8A-4147-A177-3AD203B41FA5}">
                      <a16:colId xmlns:a16="http://schemas.microsoft.com/office/drawing/2014/main" val="2738253569"/>
                    </a:ext>
                  </a:extLst>
                </a:gridCol>
              </a:tblGrid>
              <a:tr h="291721">
                <a:tc rowSpan="2">
                  <a:txBody>
                    <a:bodyPr/>
                    <a:lstStyle/>
                    <a:p>
                      <a:pPr algn="just">
                        <a:spcAft>
                          <a:spcPts val="0"/>
                        </a:spcAft>
                        <a:tabLst>
                          <a:tab pos="685800" algn="l"/>
                          <a:tab pos="1239520" algn="l"/>
                          <a:tab pos="1744980" algn="l"/>
                          <a:tab pos="2250440" algn="l"/>
                          <a:tab pos="2717800" algn="l"/>
                          <a:tab pos="3185160" algn="l"/>
                        </a:tabLst>
                      </a:pPr>
                      <a:r>
                        <a:rPr lang="en-US" sz="20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rowSpan="2">
                  <a:txBody>
                    <a:bodyPr/>
                    <a:lstStyle/>
                    <a:p>
                      <a:pPr algn="ctr">
                        <a:spcAft>
                          <a:spcPts val="0"/>
                        </a:spcAft>
                        <a:tabLst>
                          <a:tab pos="685800" algn="l"/>
                          <a:tab pos="1239520" algn="l"/>
                          <a:tab pos="1744980" algn="l"/>
                          <a:tab pos="2250440" algn="l"/>
                          <a:tab pos="2717800" algn="l"/>
                          <a:tab pos="3185160" algn="l"/>
                        </a:tabLst>
                      </a:pPr>
                      <a:r>
                        <a:rPr lang="zh-CN" sz="1600" kern="100">
                          <a:effectLst/>
                        </a:rPr>
                        <a:t>编号</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a:spcAft>
                          <a:spcPts val="0"/>
                        </a:spcAft>
                        <a:tabLst>
                          <a:tab pos="685800" algn="l"/>
                          <a:tab pos="1239520" algn="l"/>
                          <a:tab pos="1744980" algn="l"/>
                          <a:tab pos="2250440" algn="l"/>
                          <a:tab pos="2717800" algn="l"/>
                          <a:tab pos="3185160" algn="l"/>
                        </a:tabLst>
                      </a:pPr>
                      <a:r>
                        <a:rPr lang="zh-CN" sz="1200" kern="100">
                          <a:effectLst/>
                        </a:rPr>
                        <a:t>招生数</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gridSpan="9">
                  <a:txBody>
                    <a:bodyPr/>
                    <a:lstStyle/>
                    <a:p>
                      <a:pPr algn="ctr">
                        <a:spcAft>
                          <a:spcPts val="0"/>
                        </a:spcAft>
                        <a:tabLst>
                          <a:tab pos="685800" algn="l"/>
                          <a:tab pos="1239520" algn="l"/>
                          <a:tab pos="1744980" algn="l"/>
                          <a:tab pos="2250440" algn="l"/>
                          <a:tab pos="2717800" algn="l"/>
                          <a:tab pos="3185160" algn="l"/>
                        </a:tabLst>
                      </a:pPr>
                      <a:r>
                        <a:rPr lang="zh-CN" sz="1200" kern="100">
                          <a:effectLst/>
                        </a:rPr>
                        <a:t>在校生数</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927113527"/>
                  </a:ext>
                </a:extLst>
              </a:tr>
              <a:tr h="406137">
                <a:tc vMerge="1">
                  <a:txBody>
                    <a:bodyPr/>
                    <a:lstStyle/>
                    <a:p>
                      <a:endParaRPr lang="zh-CN" altLang="en-US"/>
                    </a:p>
                  </a:txBody>
                  <a:tcPr/>
                </a:tc>
                <a:tc vMerge="1">
                  <a:txBody>
                    <a:bodyPr/>
                    <a:lstStyle/>
                    <a:p>
                      <a:endParaRPr lang="zh-CN" altLang="en-US"/>
                    </a:p>
                  </a:txBody>
                  <a:tcP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合计</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普通专科生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普通本科生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合计</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100">
                          <a:effectLst/>
                        </a:rPr>
                        <a:t>普通专科生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100">
                          <a:effectLst/>
                        </a:rPr>
                        <a:t>普通本科生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100">
                          <a:effectLst/>
                        </a:rPr>
                        <a:t>成人专科生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100">
                          <a:effectLst/>
                        </a:rPr>
                        <a:t>成人本科生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网络专科生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网络本科生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a:effectLst/>
                        </a:rPr>
                        <a:t>硕士研究生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200" kern="100" dirty="0">
                          <a:effectLst/>
                        </a:rPr>
                        <a:t>博士研究生</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95605721"/>
                  </a:ext>
                </a:extLst>
              </a:tr>
              <a:tr h="496609">
                <a:tc>
                  <a:txBody>
                    <a:bodyPr/>
                    <a:lstStyle/>
                    <a:p>
                      <a:pPr algn="ctr">
                        <a:lnSpc>
                          <a:spcPts val="1200"/>
                        </a:lnSpc>
                        <a:spcAft>
                          <a:spcPts val="0"/>
                        </a:spcAft>
                      </a:pPr>
                      <a:r>
                        <a:rPr lang="zh-CN" sz="1600" kern="100">
                          <a:effectLst/>
                        </a:rPr>
                        <a:t>甲</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200"/>
                        </a:lnSpc>
                        <a:spcAft>
                          <a:spcPts val="0"/>
                        </a:spcAft>
                      </a:pPr>
                      <a:r>
                        <a:rPr lang="zh-CN" sz="1600" kern="100">
                          <a:effectLst/>
                        </a:rPr>
                        <a:t>乙</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1</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2</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3</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4</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5</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6</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7</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8</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9</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10</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11</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600" kern="100">
                          <a:effectLst/>
                        </a:rPr>
                        <a:t>12</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30100699"/>
                  </a:ext>
                </a:extLst>
              </a:tr>
              <a:tr h="271368">
                <a:tc>
                  <a:txBody>
                    <a:bodyPr/>
                    <a:lstStyle/>
                    <a:p>
                      <a:pPr algn="ctr">
                        <a:lnSpc>
                          <a:spcPts val="800"/>
                        </a:lnSpc>
                        <a:spcAft>
                          <a:spcPts val="0"/>
                        </a:spcAft>
                        <a:tabLst>
                          <a:tab pos="685800" algn="l"/>
                          <a:tab pos="1239520" algn="l"/>
                          <a:tab pos="1744980" algn="l"/>
                          <a:tab pos="2250440" algn="l"/>
                          <a:tab pos="2717800" algn="l"/>
                          <a:tab pos="3185160" algn="l"/>
                        </a:tabLst>
                      </a:pPr>
                      <a:r>
                        <a:rPr lang="zh-CN" sz="1200" kern="100">
                          <a:effectLst/>
                        </a:rPr>
                        <a:t>总计</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a:effectLst/>
                        </a:rPr>
                        <a:t>01</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82330542"/>
                  </a:ext>
                </a:extLst>
              </a:tr>
              <a:tr h="249884">
                <a:tc>
                  <a:txBody>
                    <a:bodyPr/>
                    <a:lstStyle/>
                    <a:p>
                      <a:pPr algn="just">
                        <a:lnSpc>
                          <a:spcPts val="800"/>
                        </a:lnSpc>
                        <a:spcAft>
                          <a:spcPts val="0"/>
                        </a:spcAft>
                      </a:pPr>
                      <a:r>
                        <a:rPr lang="zh-CN" sz="1200" kern="100">
                          <a:effectLst/>
                        </a:rPr>
                        <a:t>北京市</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a:effectLst/>
                        </a:rPr>
                        <a:t>02</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10976725"/>
                  </a:ext>
                </a:extLst>
              </a:tr>
              <a:tr h="249884">
                <a:tc>
                  <a:txBody>
                    <a:bodyPr/>
                    <a:lstStyle/>
                    <a:p>
                      <a:pPr algn="just">
                        <a:lnSpc>
                          <a:spcPts val="800"/>
                        </a:lnSpc>
                        <a:spcAft>
                          <a:spcPts val="0"/>
                        </a:spcAft>
                      </a:pPr>
                      <a:r>
                        <a:rPr lang="zh-CN" sz="1200" kern="100">
                          <a:effectLst/>
                        </a:rPr>
                        <a:t>天津市</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a:effectLst/>
                        </a:rPr>
                        <a:t>03</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90511488"/>
                  </a:ext>
                </a:extLst>
              </a:tr>
              <a:tr h="249884">
                <a:tc>
                  <a:txBody>
                    <a:bodyPr/>
                    <a:lstStyle/>
                    <a:p>
                      <a:pPr algn="just">
                        <a:lnSpc>
                          <a:spcPts val="800"/>
                        </a:lnSpc>
                        <a:spcAft>
                          <a:spcPts val="0"/>
                        </a:spcAft>
                      </a:pPr>
                      <a:r>
                        <a:rPr lang="zh-CN" sz="1200" kern="100">
                          <a:effectLst/>
                        </a:rPr>
                        <a:t>河北省</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a:effectLst/>
                        </a:rPr>
                        <a:t>04</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4061571"/>
                  </a:ext>
                </a:extLst>
              </a:tr>
              <a:tr h="249884">
                <a:tc>
                  <a:txBody>
                    <a:bodyPr/>
                    <a:lstStyle/>
                    <a:p>
                      <a:pPr algn="just">
                        <a:lnSpc>
                          <a:spcPts val="800"/>
                        </a:lnSpc>
                        <a:spcAft>
                          <a:spcPts val="0"/>
                        </a:spcAft>
                      </a:pPr>
                      <a:r>
                        <a:rPr lang="zh-CN" sz="1200" kern="100">
                          <a:effectLst/>
                        </a:rPr>
                        <a:t>山西省</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a:effectLst/>
                        </a:rPr>
                        <a:t>05</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38390448"/>
                  </a:ext>
                </a:extLst>
              </a:tr>
              <a:tr h="249884">
                <a:tc>
                  <a:txBody>
                    <a:bodyPr/>
                    <a:lstStyle/>
                    <a:p>
                      <a:pPr algn="just">
                        <a:lnSpc>
                          <a:spcPts val="800"/>
                        </a:lnSpc>
                        <a:spcAft>
                          <a:spcPts val="0"/>
                        </a:spcAft>
                      </a:pPr>
                      <a:r>
                        <a:rPr lang="en-US" sz="1200" kern="100">
                          <a:effectLst/>
                        </a:rPr>
                        <a:t>……</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98948917"/>
                  </a:ext>
                </a:extLst>
              </a:tr>
              <a:tr h="249884">
                <a:tc>
                  <a:txBody>
                    <a:bodyPr/>
                    <a:lstStyle/>
                    <a:p>
                      <a:pPr algn="just">
                        <a:lnSpc>
                          <a:spcPts val="800"/>
                        </a:lnSpc>
                        <a:spcAft>
                          <a:spcPts val="0"/>
                        </a:spcAft>
                      </a:pPr>
                      <a:r>
                        <a:rPr lang="zh-CN" sz="1200" kern="100" dirty="0">
                          <a:effectLst/>
                        </a:rPr>
                        <a:t>香港</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solidFill>
                      <a:srgbClr val="4472C4"/>
                    </a:solidFill>
                  </a:tcPr>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a:effectLst/>
                        </a:rPr>
                        <a:t>33</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1135883033"/>
                  </a:ext>
                </a:extLst>
              </a:tr>
              <a:tr h="249884">
                <a:tc>
                  <a:txBody>
                    <a:bodyPr/>
                    <a:lstStyle/>
                    <a:p>
                      <a:pPr algn="just">
                        <a:lnSpc>
                          <a:spcPts val="800"/>
                        </a:lnSpc>
                        <a:spcAft>
                          <a:spcPts val="0"/>
                        </a:spcAft>
                      </a:pPr>
                      <a:r>
                        <a:rPr lang="zh-CN" sz="1200" kern="100" dirty="0">
                          <a:effectLst/>
                        </a:rPr>
                        <a:t>澳门</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solidFill>
                      <a:srgbClr val="4472C4"/>
                    </a:solidFill>
                  </a:tcPr>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dirty="0">
                          <a:effectLst/>
                        </a:rPr>
                        <a:t>34</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362372854"/>
                  </a:ext>
                </a:extLst>
              </a:tr>
              <a:tr h="249884">
                <a:tc>
                  <a:txBody>
                    <a:bodyPr/>
                    <a:lstStyle/>
                    <a:p>
                      <a:pPr algn="just">
                        <a:lnSpc>
                          <a:spcPts val="800"/>
                        </a:lnSpc>
                        <a:spcAft>
                          <a:spcPts val="0"/>
                        </a:spcAft>
                      </a:pPr>
                      <a:r>
                        <a:rPr lang="zh-CN" sz="1200" kern="100">
                          <a:effectLst/>
                        </a:rPr>
                        <a:t>台湾</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solidFill>
                      <a:srgbClr val="4472C4"/>
                    </a:solidFill>
                  </a:tcPr>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dirty="0">
                          <a:effectLst/>
                        </a:rPr>
                        <a:t>35</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139051410"/>
                  </a:ext>
                </a:extLst>
              </a:tr>
              <a:tr h="249884">
                <a:tc>
                  <a:txBody>
                    <a:bodyPr/>
                    <a:lstStyle/>
                    <a:p>
                      <a:pPr algn="just">
                        <a:lnSpc>
                          <a:spcPts val="800"/>
                        </a:lnSpc>
                        <a:spcAft>
                          <a:spcPts val="0"/>
                        </a:spcAft>
                      </a:pPr>
                      <a:r>
                        <a:rPr lang="zh-CN" sz="1200" kern="100">
                          <a:effectLst/>
                        </a:rPr>
                        <a:t>华侨</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solidFill>
                      <a:srgbClr val="4472C4"/>
                    </a:solidFill>
                  </a:tcPr>
                </a:tc>
                <a:tc>
                  <a:txBody>
                    <a:bodyPr/>
                    <a:lstStyle/>
                    <a:p>
                      <a:pPr algn="ctr">
                        <a:lnSpc>
                          <a:spcPts val="800"/>
                        </a:lnSpc>
                        <a:spcAft>
                          <a:spcPts val="0"/>
                        </a:spcAft>
                        <a:tabLst>
                          <a:tab pos="685800" algn="l"/>
                          <a:tab pos="1239520" algn="l"/>
                          <a:tab pos="1744980" algn="l"/>
                          <a:tab pos="2250440" algn="l"/>
                          <a:tab pos="2717800" algn="l"/>
                          <a:tab pos="3185160" algn="l"/>
                        </a:tabLst>
                      </a:pPr>
                      <a:r>
                        <a:rPr lang="en-US" sz="1200" kern="100" dirty="0">
                          <a:effectLst/>
                        </a:rPr>
                        <a:t>36</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531546658"/>
                  </a:ext>
                </a:extLst>
              </a:tr>
            </a:tbl>
          </a:graphicData>
        </a:graphic>
      </p:graphicFrame>
      <p:sp>
        <p:nvSpPr>
          <p:cNvPr id="6" name="Rectangle 1">
            <a:extLst>
              <a:ext uri="{FF2B5EF4-FFF2-40B4-BE49-F238E27FC236}">
                <a16:creationId xmlns:a16="http://schemas.microsoft.com/office/drawing/2014/main" id="{1A6204CB-06DA-42D3-B1D3-C7359A159C27}"/>
              </a:ext>
            </a:extLst>
          </p:cNvPr>
          <p:cNvSpPr>
            <a:spLocks noChangeArrowheads="1"/>
          </p:cNvSpPr>
          <p:nvPr/>
        </p:nvSpPr>
        <p:spPr bwMode="auto">
          <a:xfrm>
            <a:off x="10423368" y="2389351"/>
            <a:ext cx="90281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lvl1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85800" algn="l"/>
                <a:tab pos="1239838" algn="l"/>
                <a:tab pos="1744663" algn="l"/>
                <a:tab pos="2251075" algn="l"/>
                <a:tab pos="2717800" algn="l"/>
                <a:tab pos="3184525" algn="l"/>
              </a:tabLst>
            </a:pPr>
            <a:r>
              <a:rPr kumimoji="0" lang="zh-CN" altLang="en-US" sz="14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单位：人</a:t>
            </a:r>
          </a:p>
        </p:txBody>
      </p:sp>
      <p:graphicFrame>
        <p:nvGraphicFramePr>
          <p:cNvPr id="7" name="表格 6">
            <a:extLst>
              <a:ext uri="{FF2B5EF4-FFF2-40B4-BE49-F238E27FC236}">
                <a16:creationId xmlns:a16="http://schemas.microsoft.com/office/drawing/2014/main" id="{5D70EAD4-4079-4C87-88BB-3326A6EE6E08}"/>
              </a:ext>
            </a:extLst>
          </p:cNvPr>
          <p:cNvGraphicFramePr>
            <a:graphicFrameLocks noGrp="1"/>
          </p:cNvGraphicFramePr>
          <p:nvPr>
            <p:extLst>
              <p:ext uri="{D42A27DB-BD31-4B8C-83A1-F6EECF244321}">
                <p14:modId xmlns:p14="http://schemas.microsoft.com/office/powerpoint/2010/main" val="645743611"/>
              </p:ext>
            </p:extLst>
          </p:nvPr>
        </p:nvGraphicFramePr>
        <p:xfrm>
          <a:off x="571761" y="5172127"/>
          <a:ext cx="11069374" cy="999536"/>
        </p:xfrm>
        <a:graphic>
          <a:graphicData uri="http://schemas.openxmlformats.org/drawingml/2006/table">
            <a:tbl>
              <a:tblPr>
                <a:tableStyleId>{5940675A-B579-460E-94D1-54222C63F5DA}</a:tableStyleId>
              </a:tblPr>
              <a:tblGrid>
                <a:gridCol w="853647">
                  <a:extLst>
                    <a:ext uri="{9D8B030D-6E8A-4147-A177-3AD203B41FA5}">
                      <a16:colId xmlns:a16="http://schemas.microsoft.com/office/drawing/2014/main" val="2633276117"/>
                    </a:ext>
                  </a:extLst>
                </a:gridCol>
                <a:gridCol w="464083">
                  <a:extLst>
                    <a:ext uri="{9D8B030D-6E8A-4147-A177-3AD203B41FA5}">
                      <a16:colId xmlns:a16="http://schemas.microsoft.com/office/drawing/2014/main" val="4138538394"/>
                    </a:ext>
                  </a:extLst>
                </a:gridCol>
                <a:gridCol w="853647">
                  <a:extLst>
                    <a:ext uri="{9D8B030D-6E8A-4147-A177-3AD203B41FA5}">
                      <a16:colId xmlns:a16="http://schemas.microsoft.com/office/drawing/2014/main" val="1439695214"/>
                    </a:ext>
                  </a:extLst>
                </a:gridCol>
                <a:gridCol w="853647">
                  <a:extLst>
                    <a:ext uri="{9D8B030D-6E8A-4147-A177-3AD203B41FA5}">
                      <a16:colId xmlns:a16="http://schemas.microsoft.com/office/drawing/2014/main" val="2686356054"/>
                    </a:ext>
                  </a:extLst>
                </a:gridCol>
                <a:gridCol w="853647">
                  <a:extLst>
                    <a:ext uri="{9D8B030D-6E8A-4147-A177-3AD203B41FA5}">
                      <a16:colId xmlns:a16="http://schemas.microsoft.com/office/drawing/2014/main" val="94801476"/>
                    </a:ext>
                  </a:extLst>
                </a:gridCol>
                <a:gridCol w="853647">
                  <a:extLst>
                    <a:ext uri="{9D8B030D-6E8A-4147-A177-3AD203B41FA5}">
                      <a16:colId xmlns:a16="http://schemas.microsoft.com/office/drawing/2014/main" val="3810644518"/>
                    </a:ext>
                  </a:extLst>
                </a:gridCol>
                <a:gridCol w="794622">
                  <a:extLst>
                    <a:ext uri="{9D8B030D-6E8A-4147-A177-3AD203B41FA5}">
                      <a16:colId xmlns:a16="http://schemas.microsoft.com/office/drawing/2014/main" val="2211093282"/>
                    </a:ext>
                  </a:extLst>
                </a:gridCol>
                <a:gridCol w="794622">
                  <a:extLst>
                    <a:ext uri="{9D8B030D-6E8A-4147-A177-3AD203B41FA5}">
                      <a16:colId xmlns:a16="http://schemas.microsoft.com/office/drawing/2014/main" val="1111007873"/>
                    </a:ext>
                  </a:extLst>
                </a:gridCol>
                <a:gridCol w="794622">
                  <a:extLst>
                    <a:ext uri="{9D8B030D-6E8A-4147-A177-3AD203B41FA5}">
                      <a16:colId xmlns:a16="http://schemas.microsoft.com/office/drawing/2014/main" val="3718232076"/>
                    </a:ext>
                  </a:extLst>
                </a:gridCol>
                <a:gridCol w="794622">
                  <a:extLst>
                    <a:ext uri="{9D8B030D-6E8A-4147-A177-3AD203B41FA5}">
                      <a16:colId xmlns:a16="http://schemas.microsoft.com/office/drawing/2014/main" val="3803919633"/>
                    </a:ext>
                  </a:extLst>
                </a:gridCol>
                <a:gridCol w="793885">
                  <a:extLst>
                    <a:ext uri="{9D8B030D-6E8A-4147-A177-3AD203B41FA5}">
                      <a16:colId xmlns:a16="http://schemas.microsoft.com/office/drawing/2014/main" val="1854428821"/>
                    </a:ext>
                  </a:extLst>
                </a:gridCol>
                <a:gridCol w="794622">
                  <a:extLst>
                    <a:ext uri="{9D8B030D-6E8A-4147-A177-3AD203B41FA5}">
                      <a16:colId xmlns:a16="http://schemas.microsoft.com/office/drawing/2014/main" val="3727251855"/>
                    </a:ext>
                  </a:extLst>
                </a:gridCol>
                <a:gridCol w="794622">
                  <a:extLst>
                    <a:ext uri="{9D8B030D-6E8A-4147-A177-3AD203B41FA5}">
                      <a16:colId xmlns:a16="http://schemas.microsoft.com/office/drawing/2014/main" val="2683581220"/>
                    </a:ext>
                  </a:extLst>
                </a:gridCol>
                <a:gridCol w="775439">
                  <a:extLst>
                    <a:ext uri="{9D8B030D-6E8A-4147-A177-3AD203B41FA5}">
                      <a16:colId xmlns:a16="http://schemas.microsoft.com/office/drawing/2014/main" val="217908168"/>
                    </a:ext>
                  </a:extLst>
                </a:gridCol>
              </a:tblGrid>
              <a:tr h="249884">
                <a:tc rowSpan="4">
                  <a:txBody>
                    <a:bodyPr/>
                    <a:lstStyle/>
                    <a:p>
                      <a:pPr algn="just">
                        <a:lnSpc>
                          <a:spcPct val="100000"/>
                        </a:lnSpc>
                        <a:spcAft>
                          <a:spcPts val="0"/>
                        </a:spcAft>
                      </a:pPr>
                      <a:r>
                        <a:rPr lang="zh-CN" altLang="en-US" sz="2000" kern="100" dirty="0">
                          <a:effectLst/>
                          <a:latin typeface="+mj-lt"/>
                          <a:ea typeface="等线" panose="02010600030101010101" pitchFamily="2" charset="-122"/>
                          <a:cs typeface="Times New Roman" panose="02020603050405020304" pitchFamily="18" charset="0"/>
                        </a:rPr>
                        <a:t>港澳台侨</a:t>
                      </a:r>
                      <a:endParaRPr lang="zh-CN" sz="2000" kern="100" dirty="0">
                        <a:effectLst/>
                        <a:latin typeface="+mj-lt"/>
                        <a:ea typeface="等线"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algn="ctr">
                        <a:lnSpc>
                          <a:spcPts val="800"/>
                        </a:lnSpc>
                        <a:spcAft>
                          <a:spcPts val="0"/>
                        </a:spcAft>
                        <a:tabLst>
                          <a:tab pos="685800" algn="l"/>
                          <a:tab pos="1239520" algn="l"/>
                          <a:tab pos="1744980" algn="l"/>
                          <a:tab pos="2250440" algn="l"/>
                          <a:tab pos="2717800" algn="l"/>
                          <a:tab pos="3185160" algn="l"/>
                        </a:tabLst>
                      </a:pP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5665544"/>
                  </a:ext>
                </a:extLst>
              </a:tr>
              <a:tr h="249884">
                <a:tc vMerge="1">
                  <a:txBody>
                    <a:bodyPr/>
                    <a:lstStyle/>
                    <a:p>
                      <a:pPr algn="just">
                        <a:lnSpc>
                          <a:spcPts val="800"/>
                        </a:lnSpc>
                        <a:spcAft>
                          <a:spcPts val="0"/>
                        </a:spcAft>
                      </a:pP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solidFill>
                      <a:schemeClr val="bg1"/>
                    </a:solidFill>
                  </a:tcPr>
                </a:tc>
                <a:tc>
                  <a:txBody>
                    <a:bodyPr/>
                    <a:lstStyle/>
                    <a:p>
                      <a:pPr algn="ctr">
                        <a:lnSpc>
                          <a:spcPts val="800"/>
                        </a:lnSpc>
                        <a:spcAft>
                          <a:spcPts val="0"/>
                        </a:spcAft>
                        <a:tabLst>
                          <a:tab pos="685800" algn="l"/>
                          <a:tab pos="1239520" algn="l"/>
                          <a:tab pos="1744980" algn="l"/>
                          <a:tab pos="2250440" algn="l"/>
                          <a:tab pos="2717800" algn="l"/>
                          <a:tab pos="3185160" algn="l"/>
                        </a:tabLst>
                      </a:pP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457236083"/>
                  </a:ext>
                </a:extLst>
              </a:tr>
              <a:tr h="249884">
                <a:tc vMerge="1">
                  <a:txBody>
                    <a:bodyPr/>
                    <a:lstStyle/>
                    <a:p>
                      <a:pPr algn="just">
                        <a:lnSpc>
                          <a:spcPts val="800"/>
                        </a:lnSpc>
                        <a:spcAft>
                          <a:spcPts val="0"/>
                        </a:spcAft>
                      </a:pP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solidFill>
                      <a:schemeClr val="bg1"/>
                    </a:solidFill>
                  </a:tcPr>
                </a:tc>
                <a:tc>
                  <a:txBody>
                    <a:bodyPr/>
                    <a:lstStyle/>
                    <a:p>
                      <a:pPr algn="ctr">
                        <a:lnSpc>
                          <a:spcPts val="800"/>
                        </a:lnSpc>
                        <a:spcAft>
                          <a:spcPts val="0"/>
                        </a:spcAft>
                        <a:tabLst>
                          <a:tab pos="685800" algn="l"/>
                          <a:tab pos="1239520" algn="l"/>
                          <a:tab pos="1744980" algn="l"/>
                          <a:tab pos="2250440" algn="l"/>
                          <a:tab pos="2717800" algn="l"/>
                          <a:tab pos="3185160" algn="l"/>
                        </a:tabLst>
                      </a:pP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3029703038"/>
                  </a:ext>
                </a:extLst>
              </a:tr>
              <a:tr h="249884">
                <a:tc vMerge="1">
                  <a:txBody>
                    <a:bodyPr/>
                    <a:lstStyle/>
                    <a:p>
                      <a:pPr algn="just">
                        <a:lnSpc>
                          <a:spcPts val="800"/>
                        </a:lnSpc>
                        <a:spcAft>
                          <a:spcPts val="0"/>
                        </a:spcAft>
                      </a:pP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b">
                    <a:solidFill>
                      <a:schemeClr val="bg1"/>
                    </a:solidFill>
                  </a:tcPr>
                </a:tc>
                <a:tc>
                  <a:txBody>
                    <a:bodyPr/>
                    <a:lstStyle/>
                    <a:p>
                      <a:pPr algn="ctr">
                        <a:lnSpc>
                          <a:spcPts val="800"/>
                        </a:lnSpc>
                        <a:spcAft>
                          <a:spcPts val="0"/>
                        </a:spcAft>
                        <a:tabLst>
                          <a:tab pos="685800" algn="l"/>
                          <a:tab pos="1239520" algn="l"/>
                          <a:tab pos="1744980" algn="l"/>
                          <a:tab pos="2250440" algn="l"/>
                          <a:tab pos="2717800" algn="l"/>
                          <a:tab pos="3185160" algn="l"/>
                        </a:tabLst>
                      </a:pP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a:effectLst/>
                        </a:rPr>
                        <a:t>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lnSpc>
                          <a:spcPts val="800"/>
                        </a:lnSpc>
                        <a:spcAft>
                          <a:spcPts val="0"/>
                        </a:spcAft>
                        <a:tabLst>
                          <a:tab pos="685800" algn="l"/>
                          <a:tab pos="1239520" algn="l"/>
                          <a:tab pos="1744980" algn="l"/>
                          <a:tab pos="2250440" algn="l"/>
                          <a:tab pos="2717800" algn="l"/>
                          <a:tab pos="3185160" algn="l"/>
                        </a:tabLst>
                      </a:pPr>
                      <a:r>
                        <a:rPr lang="en-US" sz="12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4026784687"/>
                  </a:ext>
                </a:extLst>
              </a:tr>
            </a:tbl>
          </a:graphicData>
        </a:graphic>
      </p:graphicFrame>
      <p:sp>
        <p:nvSpPr>
          <p:cNvPr id="18" name="对话气泡: 圆角矩形 17">
            <a:extLst>
              <a:ext uri="{FF2B5EF4-FFF2-40B4-BE49-F238E27FC236}">
                <a16:creationId xmlns:a16="http://schemas.microsoft.com/office/drawing/2014/main" id="{1BF97700-1F55-4053-8A6C-CE6C7E527569}"/>
              </a:ext>
            </a:extLst>
          </p:cNvPr>
          <p:cNvSpPr/>
          <p:nvPr/>
        </p:nvSpPr>
        <p:spPr>
          <a:xfrm>
            <a:off x="550863" y="3542355"/>
            <a:ext cx="1367945" cy="1365060"/>
          </a:xfrm>
          <a:prstGeom prst="wedgeRoundRect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00"/>
                </a:solidFill>
              </a:rPr>
              <a:t>此处指考籍</a:t>
            </a:r>
          </a:p>
        </p:txBody>
      </p:sp>
    </p:spTree>
    <p:extLst>
      <p:ext uri="{BB962C8B-B14F-4D97-AF65-F5344CB8AC3E}">
        <p14:creationId xmlns:p14="http://schemas.microsoft.com/office/powerpoint/2010/main" val="33698255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P spid="1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7.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71761" y="1466021"/>
            <a:ext cx="11090276" cy="923330"/>
          </a:xfrm>
          <a:prstGeom prst="rect">
            <a:avLst/>
          </a:prstGeom>
          <a:noFill/>
        </p:spPr>
        <p:txBody>
          <a:bodyPr wrap="square" rtlCol="0">
            <a:spAutoFit/>
          </a:bodyPr>
          <a:lstStyle/>
          <a:p>
            <a:pPr indent="-4585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高基</a:t>
            </a:r>
            <a:r>
              <a:rPr lang="en-US" altLang="zh-CN" b="1" dirty="0">
                <a:solidFill>
                  <a:srgbClr val="C00000"/>
                </a:solidFill>
                <a:latin typeface="微软雅黑" panose="020B0503020204020204" pitchFamily="34" charset="-122"/>
                <a:ea typeface="微软雅黑" panose="020B0503020204020204" pitchFamily="34" charset="-122"/>
              </a:rPr>
              <a:t>341</a:t>
            </a:r>
            <a:r>
              <a:rPr lang="zh-CN" altLang="en-US" b="1" dirty="0">
                <a:solidFill>
                  <a:srgbClr val="C00000"/>
                </a:solidFill>
                <a:latin typeface="微软雅黑" panose="020B0503020204020204" pitchFamily="34" charset="-122"/>
                <a:ea typeface="微软雅黑" panose="020B0503020204020204" pitchFamily="34" charset="-122"/>
              </a:rPr>
              <a:t>在校生其他情况，</a:t>
            </a:r>
            <a:r>
              <a:rPr lang="zh-CN" altLang="en-US" dirty="0">
                <a:latin typeface="微软雅黑" panose="020B0503020204020204" pitchFamily="34" charset="-122"/>
                <a:ea typeface="微软雅黑" panose="020B0503020204020204" pitchFamily="34" charset="-122"/>
              </a:rPr>
              <a:t>将指标列“港澳台”拆为“香港”、“澳门”、“台湾”三列，编号顺序顺延；综表暂不进行修改。</a:t>
            </a:r>
          </a:p>
        </p:txBody>
      </p:sp>
      <p:graphicFrame>
        <p:nvGraphicFramePr>
          <p:cNvPr id="7" name="表格 6">
            <a:extLst>
              <a:ext uri="{FF2B5EF4-FFF2-40B4-BE49-F238E27FC236}">
                <a16:creationId xmlns:a16="http://schemas.microsoft.com/office/drawing/2014/main" id="{86E24403-64BE-4D09-A680-9AAEAD68ADA5}"/>
              </a:ext>
            </a:extLst>
          </p:cNvPr>
          <p:cNvGraphicFramePr>
            <a:graphicFrameLocks noGrp="1"/>
          </p:cNvGraphicFramePr>
          <p:nvPr>
            <p:extLst>
              <p:ext uri="{D42A27DB-BD31-4B8C-83A1-F6EECF244321}">
                <p14:modId xmlns:p14="http://schemas.microsoft.com/office/powerpoint/2010/main" val="3531103317"/>
              </p:ext>
            </p:extLst>
          </p:nvPr>
        </p:nvGraphicFramePr>
        <p:xfrm>
          <a:off x="714276" y="2818099"/>
          <a:ext cx="10160498" cy="3659846"/>
        </p:xfrm>
        <a:graphic>
          <a:graphicData uri="http://schemas.openxmlformats.org/drawingml/2006/table">
            <a:tbl>
              <a:tblPr>
                <a:tableStyleId>{5940675A-B579-460E-94D1-54222C63F5DA}</a:tableStyleId>
              </a:tblPr>
              <a:tblGrid>
                <a:gridCol w="1232234">
                  <a:extLst>
                    <a:ext uri="{9D8B030D-6E8A-4147-A177-3AD203B41FA5}">
                      <a16:colId xmlns:a16="http://schemas.microsoft.com/office/drawing/2014/main" val="380137938"/>
                    </a:ext>
                  </a:extLst>
                </a:gridCol>
                <a:gridCol w="615393">
                  <a:extLst>
                    <a:ext uri="{9D8B030D-6E8A-4147-A177-3AD203B41FA5}">
                      <a16:colId xmlns:a16="http://schemas.microsoft.com/office/drawing/2014/main" val="3274838199"/>
                    </a:ext>
                  </a:extLst>
                </a:gridCol>
                <a:gridCol w="923813">
                  <a:extLst>
                    <a:ext uri="{9D8B030D-6E8A-4147-A177-3AD203B41FA5}">
                      <a16:colId xmlns:a16="http://schemas.microsoft.com/office/drawing/2014/main" val="312686535"/>
                    </a:ext>
                  </a:extLst>
                </a:gridCol>
                <a:gridCol w="923813">
                  <a:extLst>
                    <a:ext uri="{9D8B030D-6E8A-4147-A177-3AD203B41FA5}">
                      <a16:colId xmlns:a16="http://schemas.microsoft.com/office/drawing/2014/main" val="1605381725"/>
                    </a:ext>
                  </a:extLst>
                </a:gridCol>
                <a:gridCol w="923090">
                  <a:extLst>
                    <a:ext uri="{9D8B030D-6E8A-4147-A177-3AD203B41FA5}">
                      <a16:colId xmlns:a16="http://schemas.microsoft.com/office/drawing/2014/main" val="3509101309"/>
                    </a:ext>
                  </a:extLst>
                </a:gridCol>
                <a:gridCol w="923813">
                  <a:extLst>
                    <a:ext uri="{9D8B030D-6E8A-4147-A177-3AD203B41FA5}">
                      <a16:colId xmlns:a16="http://schemas.microsoft.com/office/drawing/2014/main" val="1354986707"/>
                    </a:ext>
                  </a:extLst>
                </a:gridCol>
                <a:gridCol w="923813">
                  <a:extLst>
                    <a:ext uri="{9D8B030D-6E8A-4147-A177-3AD203B41FA5}">
                      <a16:colId xmlns:a16="http://schemas.microsoft.com/office/drawing/2014/main" val="2828518636"/>
                    </a:ext>
                  </a:extLst>
                </a:gridCol>
                <a:gridCol w="923813">
                  <a:extLst>
                    <a:ext uri="{9D8B030D-6E8A-4147-A177-3AD203B41FA5}">
                      <a16:colId xmlns:a16="http://schemas.microsoft.com/office/drawing/2014/main" val="3741807985"/>
                    </a:ext>
                  </a:extLst>
                </a:gridCol>
                <a:gridCol w="923090">
                  <a:extLst>
                    <a:ext uri="{9D8B030D-6E8A-4147-A177-3AD203B41FA5}">
                      <a16:colId xmlns:a16="http://schemas.microsoft.com/office/drawing/2014/main" val="2810230980"/>
                    </a:ext>
                  </a:extLst>
                </a:gridCol>
                <a:gridCol w="923813">
                  <a:extLst>
                    <a:ext uri="{9D8B030D-6E8A-4147-A177-3AD203B41FA5}">
                      <a16:colId xmlns:a16="http://schemas.microsoft.com/office/drawing/2014/main" val="939629132"/>
                    </a:ext>
                  </a:extLst>
                </a:gridCol>
                <a:gridCol w="923813">
                  <a:extLst>
                    <a:ext uri="{9D8B030D-6E8A-4147-A177-3AD203B41FA5}">
                      <a16:colId xmlns:a16="http://schemas.microsoft.com/office/drawing/2014/main" val="2449144794"/>
                    </a:ext>
                  </a:extLst>
                </a:gridCol>
              </a:tblGrid>
              <a:tr h="309168">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050" kern="100" dirty="0">
                          <a:effectLst/>
                        </a:rPr>
                        <a:t>编号</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050" kern="100" dirty="0">
                          <a:effectLst/>
                        </a:rPr>
                        <a:t>共产党员</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050" kern="100" dirty="0">
                          <a:effectLst/>
                        </a:rPr>
                        <a:t>共青团员</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050" kern="100" dirty="0">
                          <a:effectLst/>
                        </a:rPr>
                        <a:t>民主党派</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050" kern="100" dirty="0">
                          <a:effectLst/>
                        </a:rPr>
                        <a:t>香港</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zh-CN" sz="1050" kern="100">
                          <a:effectLst/>
                        </a:rPr>
                        <a:t>澳门</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zh-CN" sz="1050" kern="100">
                          <a:effectLst/>
                        </a:rPr>
                        <a:t>台湾</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zh-CN" sz="1050" kern="100">
                          <a:effectLst/>
                        </a:rPr>
                        <a:t>华侨</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zh-CN" sz="1050" kern="100">
                          <a:effectLst/>
                        </a:rPr>
                        <a:t>少数民族</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050" kern="100">
                          <a:effectLst/>
                        </a:rPr>
                        <a:t>残疾人</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25724157"/>
                  </a:ext>
                </a:extLst>
              </a:tr>
              <a:tr h="167495">
                <a:tc>
                  <a:txBody>
                    <a:bodyPr/>
                    <a:lstStyle/>
                    <a:p>
                      <a:pPr algn="ctr">
                        <a:spcAft>
                          <a:spcPts val="0"/>
                        </a:spcAft>
                        <a:tabLst>
                          <a:tab pos="685800" algn="l"/>
                          <a:tab pos="1239520" algn="l"/>
                          <a:tab pos="1744980" algn="l"/>
                          <a:tab pos="2250440" algn="l"/>
                          <a:tab pos="2717800" algn="l"/>
                          <a:tab pos="3185160" algn="l"/>
                        </a:tabLst>
                      </a:pPr>
                      <a:r>
                        <a:rPr lang="zh-CN" sz="900" kern="100">
                          <a:effectLst/>
                        </a:rPr>
                        <a:t>甲</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zh-CN" sz="1050" kern="100">
                          <a:effectLst/>
                        </a:rPr>
                        <a:t>乙</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3</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4</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5</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6</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7</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8</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9</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4484091"/>
                  </a:ext>
                </a:extLst>
              </a:tr>
              <a:tr h="248141">
                <a:tc>
                  <a:txBody>
                    <a:bodyPr/>
                    <a:lstStyle/>
                    <a:p>
                      <a:pPr indent="102870" algn="just">
                        <a:spcAft>
                          <a:spcPts val="0"/>
                        </a:spcAft>
                        <a:tabLst>
                          <a:tab pos="685800" algn="l"/>
                          <a:tab pos="1239520" algn="l"/>
                          <a:tab pos="1744980" algn="l"/>
                          <a:tab pos="2250440" algn="l"/>
                          <a:tab pos="2717800" algn="l"/>
                          <a:tab pos="3185160" algn="l"/>
                        </a:tabLst>
                      </a:pPr>
                      <a:r>
                        <a:rPr lang="zh-CN" sz="900" kern="100">
                          <a:effectLst/>
                        </a:rPr>
                        <a:t>总计</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01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35408805"/>
                  </a:ext>
                </a:extLst>
              </a:tr>
              <a:tr h="205491">
                <a:tc>
                  <a:txBody>
                    <a:bodyPr/>
                    <a:lstStyle/>
                    <a:p>
                      <a:pPr algn="l">
                        <a:spcAft>
                          <a:spcPts val="0"/>
                        </a:spcAft>
                      </a:pPr>
                      <a:r>
                        <a:rPr lang="zh-CN" sz="900" kern="100">
                          <a:effectLst/>
                        </a:rPr>
                        <a:t>普通本科、专科生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02</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71339303"/>
                  </a:ext>
                </a:extLst>
              </a:tr>
              <a:tr h="248141">
                <a:tc>
                  <a:txBody>
                    <a:bodyPr/>
                    <a:lstStyle/>
                    <a:p>
                      <a:pPr indent="114300" algn="l">
                        <a:spcAft>
                          <a:spcPts val="0"/>
                        </a:spcAft>
                      </a:pPr>
                      <a:r>
                        <a:rPr lang="zh-CN" sz="900" kern="100">
                          <a:effectLst/>
                        </a:rPr>
                        <a:t>普通专科生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03</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40083163"/>
                  </a:ext>
                </a:extLst>
              </a:tr>
              <a:tr h="248141">
                <a:tc>
                  <a:txBody>
                    <a:bodyPr/>
                    <a:lstStyle/>
                    <a:p>
                      <a:pPr indent="114300" algn="l">
                        <a:spcAft>
                          <a:spcPts val="0"/>
                        </a:spcAft>
                      </a:pPr>
                      <a:r>
                        <a:rPr lang="zh-CN" sz="900" kern="100">
                          <a:effectLst/>
                        </a:rPr>
                        <a:t>普通本科生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04</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6225334"/>
                  </a:ext>
                </a:extLst>
              </a:tr>
              <a:tr h="248141">
                <a:tc>
                  <a:txBody>
                    <a:bodyPr/>
                    <a:lstStyle/>
                    <a:p>
                      <a:pPr algn="l">
                        <a:spcAft>
                          <a:spcPts val="0"/>
                        </a:spcAft>
                      </a:pPr>
                      <a:r>
                        <a:rPr lang="zh-CN" sz="900" kern="100">
                          <a:effectLst/>
                        </a:rPr>
                        <a:t>成人本科、专科生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05</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76640919"/>
                  </a:ext>
                </a:extLst>
              </a:tr>
              <a:tr h="248141">
                <a:tc>
                  <a:txBody>
                    <a:bodyPr/>
                    <a:lstStyle/>
                    <a:p>
                      <a:pPr indent="114300" algn="l">
                        <a:spcAft>
                          <a:spcPts val="0"/>
                        </a:spcAft>
                      </a:pPr>
                      <a:r>
                        <a:rPr lang="zh-CN" sz="900" kern="100">
                          <a:effectLst/>
                        </a:rPr>
                        <a:t>成人专科生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06</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25370824"/>
                  </a:ext>
                </a:extLst>
              </a:tr>
              <a:tr h="248141">
                <a:tc>
                  <a:txBody>
                    <a:bodyPr/>
                    <a:lstStyle/>
                    <a:p>
                      <a:pPr indent="114300" algn="l">
                        <a:spcAft>
                          <a:spcPts val="0"/>
                        </a:spcAft>
                      </a:pPr>
                      <a:r>
                        <a:rPr lang="zh-CN" sz="900" kern="100">
                          <a:effectLst/>
                        </a:rPr>
                        <a:t>成人本科生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07</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04137035"/>
                  </a:ext>
                </a:extLst>
              </a:tr>
              <a:tr h="248141">
                <a:tc>
                  <a:txBody>
                    <a:bodyPr/>
                    <a:lstStyle/>
                    <a:p>
                      <a:pPr algn="just">
                        <a:spcAft>
                          <a:spcPts val="0"/>
                        </a:spcAft>
                      </a:pPr>
                      <a:r>
                        <a:rPr lang="zh-CN" sz="900" kern="100">
                          <a:effectLst/>
                        </a:rPr>
                        <a:t>网络本科、专科生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08</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69384273"/>
                  </a:ext>
                </a:extLst>
              </a:tr>
              <a:tr h="248141">
                <a:tc>
                  <a:txBody>
                    <a:bodyPr/>
                    <a:lstStyle/>
                    <a:p>
                      <a:pPr indent="57150" algn="l">
                        <a:spcAft>
                          <a:spcPts val="0"/>
                        </a:spcAft>
                      </a:pPr>
                      <a:r>
                        <a:rPr lang="zh-CN" sz="900" kern="100">
                          <a:effectLst/>
                        </a:rPr>
                        <a:t>网络专科生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09</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15248339"/>
                  </a:ext>
                </a:extLst>
              </a:tr>
              <a:tr h="248141">
                <a:tc>
                  <a:txBody>
                    <a:bodyPr/>
                    <a:lstStyle/>
                    <a:p>
                      <a:pPr indent="57150" algn="l">
                        <a:spcAft>
                          <a:spcPts val="0"/>
                        </a:spcAft>
                      </a:pPr>
                      <a:r>
                        <a:rPr lang="zh-CN" sz="900" kern="100">
                          <a:effectLst/>
                        </a:rPr>
                        <a:t>网络本科生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10</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89323499"/>
                  </a:ext>
                </a:extLst>
              </a:tr>
              <a:tr h="248141">
                <a:tc>
                  <a:txBody>
                    <a:bodyPr/>
                    <a:lstStyle/>
                    <a:p>
                      <a:pPr algn="just">
                        <a:spcAft>
                          <a:spcPts val="0"/>
                        </a:spcAft>
                      </a:pPr>
                      <a:r>
                        <a:rPr lang="zh-CN" sz="900" kern="100">
                          <a:effectLst/>
                        </a:rPr>
                        <a:t>研究生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11</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98002962"/>
                  </a:ext>
                </a:extLst>
              </a:tr>
              <a:tr h="248141">
                <a:tc>
                  <a:txBody>
                    <a:bodyPr/>
                    <a:lstStyle/>
                    <a:p>
                      <a:pPr indent="57150" algn="just">
                        <a:spcAft>
                          <a:spcPts val="0"/>
                        </a:spcAft>
                      </a:pPr>
                      <a:r>
                        <a:rPr lang="zh-CN" sz="900" kern="100">
                          <a:effectLst/>
                        </a:rPr>
                        <a:t>硕士研究生</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0865004"/>
                  </a:ext>
                </a:extLst>
              </a:tr>
              <a:tr h="248141">
                <a:tc>
                  <a:txBody>
                    <a:bodyPr/>
                    <a:lstStyle/>
                    <a:p>
                      <a:pPr indent="57150" algn="just">
                        <a:spcAft>
                          <a:spcPts val="0"/>
                        </a:spcAft>
                      </a:pPr>
                      <a:r>
                        <a:rPr lang="zh-CN" sz="900" kern="100" dirty="0">
                          <a:effectLst/>
                        </a:rPr>
                        <a:t>博士研究生</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13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tabLst>
                          <a:tab pos="685800" algn="l"/>
                          <a:tab pos="1239520" algn="l"/>
                          <a:tab pos="1744980" algn="l"/>
                          <a:tab pos="2250440" algn="l"/>
                          <a:tab pos="2717800" algn="l"/>
                          <a:tab pos="3185160" algn="l"/>
                        </a:tabLs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0538847"/>
                  </a:ext>
                </a:extLst>
              </a:tr>
            </a:tbl>
          </a:graphicData>
        </a:graphic>
      </p:graphicFrame>
      <p:sp>
        <p:nvSpPr>
          <p:cNvPr id="8" name="Rectangle 1">
            <a:extLst>
              <a:ext uri="{FF2B5EF4-FFF2-40B4-BE49-F238E27FC236}">
                <a16:creationId xmlns:a16="http://schemas.microsoft.com/office/drawing/2014/main" id="{D6EBCA5D-FBC1-442B-85E3-8F9A464CEAC4}"/>
              </a:ext>
            </a:extLst>
          </p:cNvPr>
          <p:cNvSpPr>
            <a:spLocks noChangeArrowheads="1"/>
          </p:cNvSpPr>
          <p:nvPr/>
        </p:nvSpPr>
        <p:spPr bwMode="auto">
          <a:xfrm>
            <a:off x="10024829" y="2298539"/>
            <a:ext cx="960519"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lvl1pPr indent="57150"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 pos="1239838" algn="l"/>
                <a:tab pos="1744663" algn="l"/>
                <a:tab pos="2251075" algn="l"/>
                <a:tab pos="2717800" algn="l"/>
                <a:tab pos="3184525" algn="l"/>
              </a:tabLst>
              <a:defRPr>
                <a:solidFill>
                  <a:schemeClr val="tx1"/>
                </a:solidFill>
                <a:latin typeface="Arial" panose="020B0604020202020204" pitchFamily="34" charset="0"/>
              </a:defRPr>
            </a:lvl9pPr>
          </a:lstStyle>
          <a:p>
            <a:pPr marL="0" marR="0" lvl="0" indent="57150" algn="l" defTabSz="914400" rtl="0" eaLnBrk="0" fontAlgn="base" latinLnBrk="0" hangingPunct="0">
              <a:lnSpc>
                <a:spcPct val="100000"/>
              </a:lnSpc>
              <a:spcBef>
                <a:spcPct val="0"/>
              </a:spcBef>
              <a:spcAft>
                <a:spcPct val="0"/>
              </a:spcAft>
              <a:buClrTx/>
              <a:buSzTx/>
              <a:buFontTx/>
              <a:buNone/>
              <a:tabLst>
                <a:tab pos="685800" algn="l"/>
                <a:tab pos="1239838" algn="l"/>
                <a:tab pos="1744663" algn="l"/>
                <a:tab pos="2251075" algn="l"/>
                <a:tab pos="2717800" algn="l"/>
                <a:tab pos="3184525" algn="l"/>
              </a:tabLst>
            </a:pPr>
            <a:r>
              <a:rPr kumimoji="0" lang="zh-CN" altLang="en-US" sz="14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单位：人</a:t>
            </a:r>
          </a:p>
        </p:txBody>
      </p:sp>
      <p:graphicFrame>
        <p:nvGraphicFramePr>
          <p:cNvPr id="5" name="表格 4">
            <a:extLst>
              <a:ext uri="{FF2B5EF4-FFF2-40B4-BE49-F238E27FC236}">
                <a16:creationId xmlns:a16="http://schemas.microsoft.com/office/drawing/2014/main" id="{6C418FB6-9C6A-4A50-9E7B-47C33EDE8ABF}"/>
              </a:ext>
            </a:extLst>
          </p:cNvPr>
          <p:cNvGraphicFramePr>
            <a:graphicFrameLocks noGrp="1"/>
          </p:cNvGraphicFramePr>
          <p:nvPr>
            <p:extLst>
              <p:ext uri="{D42A27DB-BD31-4B8C-83A1-F6EECF244321}">
                <p14:modId xmlns:p14="http://schemas.microsoft.com/office/powerpoint/2010/main" val="577967502"/>
              </p:ext>
            </p:extLst>
          </p:nvPr>
        </p:nvGraphicFramePr>
        <p:xfrm>
          <a:off x="5335803" y="2821034"/>
          <a:ext cx="3694529" cy="3659846"/>
        </p:xfrm>
        <a:graphic>
          <a:graphicData uri="http://schemas.openxmlformats.org/drawingml/2006/table">
            <a:tbl>
              <a:tblPr>
                <a:tableStyleId>{5940675A-B579-460E-94D1-54222C63F5DA}</a:tableStyleId>
              </a:tblPr>
              <a:tblGrid>
                <a:gridCol w="923813">
                  <a:extLst>
                    <a:ext uri="{9D8B030D-6E8A-4147-A177-3AD203B41FA5}">
                      <a16:colId xmlns:a16="http://schemas.microsoft.com/office/drawing/2014/main" val="2673906334"/>
                    </a:ext>
                  </a:extLst>
                </a:gridCol>
                <a:gridCol w="923813">
                  <a:extLst>
                    <a:ext uri="{9D8B030D-6E8A-4147-A177-3AD203B41FA5}">
                      <a16:colId xmlns:a16="http://schemas.microsoft.com/office/drawing/2014/main" val="3713495039"/>
                    </a:ext>
                  </a:extLst>
                </a:gridCol>
                <a:gridCol w="923813">
                  <a:extLst>
                    <a:ext uri="{9D8B030D-6E8A-4147-A177-3AD203B41FA5}">
                      <a16:colId xmlns:a16="http://schemas.microsoft.com/office/drawing/2014/main" val="574334982"/>
                    </a:ext>
                  </a:extLst>
                </a:gridCol>
                <a:gridCol w="923090">
                  <a:extLst>
                    <a:ext uri="{9D8B030D-6E8A-4147-A177-3AD203B41FA5}">
                      <a16:colId xmlns:a16="http://schemas.microsoft.com/office/drawing/2014/main" val="2305966603"/>
                    </a:ext>
                  </a:extLst>
                </a:gridCol>
              </a:tblGrid>
              <a:tr h="309168">
                <a:tc gridSpan="4">
                  <a:txBody>
                    <a:bodyPr/>
                    <a:lstStyle/>
                    <a:p>
                      <a:pPr algn="ctr">
                        <a:spcAft>
                          <a:spcPts val="0"/>
                        </a:spcAft>
                        <a:tabLst>
                          <a:tab pos="685800" algn="l"/>
                          <a:tab pos="1239520" algn="l"/>
                          <a:tab pos="1744980" algn="l"/>
                          <a:tab pos="2250440" algn="l"/>
                          <a:tab pos="2717800" algn="l"/>
                          <a:tab pos="3185160" algn="l"/>
                        </a:tabLst>
                      </a:pPr>
                      <a:r>
                        <a:rPr lang="zh-CN" altLang="en-US" sz="1050" kern="100" dirty="0">
                          <a:effectLst/>
                        </a:rPr>
                        <a:t>港澳台侨</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hMerge="1">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hMerge="1">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tc hMerge="1">
                  <a:txBody>
                    <a:bodyPr/>
                    <a:lstStyle/>
                    <a:p>
                      <a:pPr algn="ctr">
                        <a:spcAft>
                          <a:spcPts val="0"/>
                        </a:spcAft>
                        <a:tabLst>
                          <a:tab pos="685800" algn="l"/>
                          <a:tab pos="1239520" algn="l"/>
                          <a:tab pos="1744980" algn="l"/>
                          <a:tab pos="2250440" algn="l"/>
                          <a:tab pos="2717800" algn="l"/>
                          <a:tab pos="3185160" algn="l"/>
                        </a:tabLst>
                      </a:pP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4023619300"/>
                  </a:ext>
                </a:extLst>
              </a:tr>
              <a:tr h="167495">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4</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5</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6</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7</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3306116168"/>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3152381632"/>
                  </a:ext>
                </a:extLst>
              </a:tr>
              <a:tr h="20549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581129595"/>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2556248298"/>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1237527441"/>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3209697886"/>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2917921560"/>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3132441875"/>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631604142"/>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580254116"/>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1554789768"/>
                  </a:ext>
                </a:extLst>
              </a:tr>
              <a:tr h="248141">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105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3247909286"/>
                  </a:ext>
                </a:extLst>
              </a:tr>
              <a:tr h="248141">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1365685167"/>
                  </a:ext>
                </a:extLst>
              </a:tr>
              <a:tr h="248141">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tc>
                  <a:txBody>
                    <a:bodyPr/>
                    <a:lstStyle/>
                    <a:p>
                      <a:pPr algn="ctr">
                        <a:spcAft>
                          <a:spcPts val="0"/>
                        </a:spcAft>
                        <a:tabLst>
                          <a:tab pos="685800" algn="l"/>
                          <a:tab pos="1239520" algn="l"/>
                          <a:tab pos="1744980" algn="l"/>
                          <a:tab pos="2250440" algn="l"/>
                          <a:tab pos="2717800" algn="l"/>
                          <a:tab pos="3185160" algn="l"/>
                        </a:tabLst>
                      </a:pPr>
                      <a:r>
                        <a:rPr lang="en-US" sz="9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rgbClr val="4472C4"/>
                    </a:solidFill>
                  </a:tcPr>
                </a:tc>
                <a:extLst>
                  <a:ext uri="{0D108BD9-81ED-4DB2-BD59-A6C34878D82A}">
                    <a16:rowId xmlns:a16="http://schemas.microsoft.com/office/drawing/2014/main" val="736142091"/>
                  </a:ext>
                </a:extLst>
              </a:tr>
            </a:tbl>
          </a:graphicData>
        </a:graphic>
      </p:graphicFrame>
    </p:spTree>
    <p:extLst>
      <p:ext uri="{BB962C8B-B14F-4D97-AF65-F5344CB8AC3E}">
        <p14:creationId xmlns:p14="http://schemas.microsoft.com/office/powerpoint/2010/main" val="4225726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7. </a:t>
            </a:r>
            <a:r>
              <a:rPr lang="zh-CN" altLang="zh-CN" b="1" dirty="0"/>
              <a:t>在校生、教职工、专任教师其他情况表分列“香港”、“澳门”、“台湾”指标</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71761" y="1466021"/>
            <a:ext cx="11090276" cy="923330"/>
          </a:xfrm>
          <a:prstGeom prst="rect">
            <a:avLst/>
          </a:prstGeom>
          <a:noFill/>
        </p:spPr>
        <p:txBody>
          <a:bodyPr wrap="square" rtlCol="0">
            <a:spAutoFit/>
          </a:bodyPr>
          <a:lstStyle/>
          <a:p>
            <a:pPr indent="-4585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a:t>
            </a:r>
            <a:r>
              <a:rPr lang="zh-CN" altLang="en-US" dirty="0" smtClean="0">
                <a:solidFill>
                  <a:srgbClr val="0F6D9E"/>
                </a:solidFill>
                <a:latin typeface="微软雅黑" panose="020B0503020204020204" pitchFamily="34" charset="-122"/>
                <a:ea typeface="微软雅黑" panose="020B0503020204020204" pitchFamily="34" charset="-122"/>
              </a:rPr>
              <a:t>内容：</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高基</a:t>
            </a:r>
            <a:r>
              <a:rPr lang="en-US" altLang="zh-CN" b="1" dirty="0">
                <a:solidFill>
                  <a:srgbClr val="C00000"/>
                </a:solidFill>
                <a:latin typeface="微软雅黑" panose="020B0503020204020204" pitchFamily="34" charset="-122"/>
                <a:ea typeface="微软雅黑" panose="020B0503020204020204" pitchFamily="34" charset="-122"/>
              </a:rPr>
              <a:t>461</a:t>
            </a:r>
            <a:r>
              <a:rPr lang="zh-CN" altLang="en-US" b="1" dirty="0">
                <a:solidFill>
                  <a:srgbClr val="C00000"/>
                </a:solidFill>
                <a:latin typeface="微软雅黑" panose="020B0503020204020204" pitchFamily="34" charset="-122"/>
                <a:ea typeface="微软雅黑" panose="020B0503020204020204" pitchFamily="34" charset="-122"/>
              </a:rPr>
              <a:t>教职工其他情况表</a:t>
            </a:r>
            <a:r>
              <a:rPr lang="zh-CN" altLang="en-US" dirty="0">
                <a:latin typeface="微软雅黑" panose="020B0503020204020204" pitchFamily="34" charset="-122"/>
                <a:ea typeface="微软雅黑" panose="020B0503020204020204" pitchFamily="34" charset="-122"/>
              </a:rPr>
              <a:t>中，将指标列“港澳台”拆为“香港”、“澳门”、“台湾”三列，编号顺序顺延；综表暂不进行修改。</a:t>
            </a:r>
          </a:p>
        </p:txBody>
      </p:sp>
      <p:graphicFrame>
        <p:nvGraphicFramePr>
          <p:cNvPr id="7" name="表格 6">
            <a:extLst>
              <a:ext uri="{FF2B5EF4-FFF2-40B4-BE49-F238E27FC236}">
                <a16:creationId xmlns:a16="http://schemas.microsoft.com/office/drawing/2014/main" id="{440E62BA-D7BE-45EF-9DB9-B4E4E59F4403}"/>
              </a:ext>
            </a:extLst>
          </p:cNvPr>
          <p:cNvGraphicFramePr>
            <a:graphicFrameLocks noGrp="1"/>
          </p:cNvGraphicFramePr>
          <p:nvPr>
            <p:extLst>
              <p:ext uri="{D42A27DB-BD31-4B8C-83A1-F6EECF244321}">
                <p14:modId xmlns:p14="http://schemas.microsoft.com/office/powerpoint/2010/main" val="66640978"/>
              </p:ext>
            </p:extLst>
          </p:nvPr>
        </p:nvGraphicFramePr>
        <p:xfrm>
          <a:off x="798072" y="3110508"/>
          <a:ext cx="10837182" cy="2457505"/>
        </p:xfrm>
        <a:graphic>
          <a:graphicData uri="http://schemas.openxmlformats.org/drawingml/2006/table">
            <a:tbl>
              <a:tblPr>
                <a:tableStyleId>{5940675A-B579-460E-94D1-54222C63F5DA}</a:tableStyleId>
              </a:tblPr>
              <a:tblGrid>
                <a:gridCol w="1951250">
                  <a:extLst>
                    <a:ext uri="{9D8B030D-6E8A-4147-A177-3AD203B41FA5}">
                      <a16:colId xmlns:a16="http://schemas.microsoft.com/office/drawing/2014/main" val="741640684"/>
                    </a:ext>
                  </a:extLst>
                </a:gridCol>
                <a:gridCol w="487812">
                  <a:extLst>
                    <a:ext uri="{9D8B030D-6E8A-4147-A177-3AD203B41FA5}">
                      <a16:colId xmlns:a16="http://schemas.microsoft.com/office/drawing/2014/main" val="1531559921"/>
                    </a:ext>
                  </a:extLst>
                </a:gridCol>
                <a:gridCol w="1043764">
                  <a:extLst>
                    <a:ext uri="{9D8B030D-6E8A-4147-A177-3AD203B41FA5}">
                      <a16:colId xmlns:a16="http://schemas.microsoft.com/office/drawing/2014/main" val="1816852100"/>
                    </a:ext>
                  </a:extLst>
                </a:gridCol>
                <a:gridCol w="1097966">
                  <a:extLst>
                    <a:ext uri="{9D8B030D-6E8A-4147-A177-3AD203B41FA5}">
                      <a16:colId xmlns:a16="http://schemas.microsoft.com/office/drawing/2014/main" val="3550916652"/>
                    </a:ext>
                  </a:extLst>
                </a:gridCol>
                <a:gridCol w="1097191">
                  <a:extLst>
                    <a:ext uri="{9D8B030D-6E8A-4147-A177-3AD203B41FA5}">
                      <a16:colId xmlns:a16="http://schemas.microsoft.com/office/drawing/2014/main" val="3439111199"/>
                    </a:ext>
                  </a:extLst>
                </a:gridCol>
                <a:gridCol w="1097966">
                  <a:extLst>
                    <a:ext uri="{9D8B030D-6E8A-4147-A177-3AD203B41FA5}">
                      <a16:colId xmlns:a16="http://schemas.microsoft.com/office/drawing/2014/main" val="652472530"/>
                    </a:ext>
                  </a:extLst>
                </a:gridCol>
                <a:gridCol w="988014">
                  <a:extLst>
                    <a:ext uri="{9D8B030D-6E8A-4147-A177-3AD203B41FA5}">
                      <a16:colId xmlns:a16="http://schemas.microsoft.com/office/drawing/2014/main" val="3004522635"/>
                    </a:ext>
                  </a:extLst>
                </a:gridCol>
                <a:gridCol w="1097191">
                  <a:extLst>
                    <a:ext uri="{9D8B030D-6E8A-4147-A177-3AD203B41FA5}">
                      <a16:colId xmlns:a16="http://schemas.microsoft.com/office/drawing/2014/main" val="2638768220"/>
                    </a:ext>
                  </a:extLst>
                </a:gridCol>
                <a:gridCol w="988014">
                  <a:extLst>
                    <a:ext uri="{9D8B030D-6E8A-4147-A177-3AD203B41FA5}">
                      <a16:colId xmlns:a16="http://schemas.microsoft.com/office/drawing/2014/main" val="89962687"/>
                    </a:ext>
                  </a:extLst>
                </a:gridCol>
                <a:gridCol w="988014">
                  <a:extLst>
                    <a:ext uri="{9D8B030D-6E8A-4147-A177-3AD203B41FA5}">
                      <a16:colId xmlns:a16="http://schemas.microsoft.com/office/drawing/2014/main" val="593780601"/>
                    </a:ext>
                  </a:extLst>
                </a:gridCol>
              </a:tblGrid>
              <a:tr h="396645">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编号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共产党员</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共青团员</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民主党派</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dirty="0">
                          <a:effectLst/>
                        </a:rPr>
                        <a:t>香港</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zh-CN" altLang="en-US" sz="1400" kern="100" dirty="0">
                          <a:solidFill>
                            <a:schemeClr val="tx1"/>
                          </a:solidFill>
                          <a:effectLst/>
                          <a:latin typeface="+mn-lt"/>
                          <a:ea typeface="+mn-ea"/>
                          <a:cs typeface="+mn-cs"/>
                        </a:rPr>
                        <a:t>澳门</a:t>
                      </a:r>
                    </a:p>
                  </a:txBody>
                  <a:tcPr marL="19050" marR="19050" marT="0" marB="0" anchor="ctr">
                    <a:solidFill>
                      <a:schemeClr val="accent2">
                        <a:lumMod val="20000"/>
                        <a:lumOff val="80000"/>
                      </a:schemeClr>
                    </a:solidFill>
                  </a:tcPr>
                </a:tc>
                <a:tc>
                  <a:txBody>
                    <a:bodyPr/>
                    <a:lstStyle/>
                    <a:p>
                      <a:pPr algn="ctr">
                        <a:spcAft>
                          <a:spcPts val="0"/>
                        </a:spcAft>
                      </a:pPr>
                      <a:r>
                        <a:rPr lang="zh-CN" altLang="en-US" sz="1400" kern="100" dirty="0">
                          <a:solidFill>
                            <a:schemeClr val="tx1"/>
                          </a:solidFill>
                          <a:effectLst/>
                          <a:latin typeface="+mn-lt"/>
                          <a:ea typeface="+mn-ea"/>
                          <a:cs typeface="+mn-cs"/>
                        </a:rPr>
                        <a:t>台湾</a:t>
                      </a:r>
                    </a:p>
                  </a:txBody>
                  <a:tcPr marL="19050" marR="19050" marT="0" marB="0" anchor="ctr">
                    <a:solidFill>
                      <a:schemeClr val="accent2">
                        <a:lumMod val="20000"/>
                        <a:lumOff val="80000"/>
                      </a:schemeClr>
                    </a:solidFill>
                  </a:tcPr>
                </a:tc>
                <a:tc>
                  <a:txBody>
                    <a:bodyPr/>
                    <a:lstStyle/>
                    <a:p>
                      <a:pPr algn="ctr">
                        <a:spcAft>
                          <a:spcPts val="0"/>
                        </a:spcAft>
                      </a:pPr>
                      <a:r>
                        <a:rPr lang="zh-CN" altLang="en-US" sz="1400" kern="100" dirty="0">
                          <a:solidFill>
                            <a:schemeClr val="tx1"/>
                          </a:solidFill>
                          <a:effectLst/>
                          <a:latin typeface="+mn-lt"/>
                          <a:ea typeface="+mn-ea"/>
                          <a:cs typeface="+mn-cs"/>
                        </a:rPr>
                        <a:t>华侨</a:t>
                      </a:r>
                    </a:p>
                  </a:txBody>
                  <a:tcPr marL="19050" marR="19050" marT="0" marB="0" anchor="ctr">
                    <a:solidFill>
                      <a:schemeClr val="accent2">
                        <a:lumMod val="20000"/>
                        <a:lumOff val="80000"/>
                      </a:schemeClr>
                    </a:solidFill>
                  </a:tcPr>
                </a:tc>
                <a:tc>
                  <a:txBody>
                    <a:bodyPr/>
                    <a:lstStyle/>
                    <a:p>
                      <a:pPr algn="ctr">
                        <a:spcAft>
                          <a:spcPts val="0"/>
                        </a:spcAft>
                      </a:pPr>
                      <a:r>
                        <a:rPr lang="zh-CN" sz="1400" kern="100">
                          <a:effectLst/>
                        </a:rPr>
                        <a:t>少数民族</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598012082"/>
                  </a:ext>
                </a:extLst>
              </a:tr>
              <a:tr h="412172">
                <a:tc>
                  <a:txBody>
                    <a:bodyPr/>
                    <a:lstStyle/>
                    <a:p>
                      <a:pPr algn="ctr">
                        <a:spcAft>
                          <a:spcPts val="0"/>
                        </a:spcAft>
                      </a:pPr>
                      <a:r>
                        <a:rPr lang="zh-CN" sz="1400" kern="100">
                          <a:effectLst/>
                        </a:rPr>
                        <a:t>甲</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zh-CN" sz="1400" kern="100">
                          <a:effectLst/>
                        </a:rPr>
                        <a:t>乙</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1</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2</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3</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dirty="0">
                          <a:effectLst/>
                        </a:rPr>
                        <a:t>4</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5</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6</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7</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8</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392437868"/>
                  </a:ext>
                </a:extLst>
              </a:tr>
              <a:tr h="412172">
                <a:tc>
                  <a:txBody>
                    <a:bodyPr/>
                    <a:lstStyle/>
                    <a:p>
                      <a:pPr indent="228600" algn="ctr">
                        <a:spcAft>
                          <a:spcPts val="0"/>
                        </a:spcAft>
                      </a:pPr>
                      <a:r>
                        <a:rPr lang="zh-CN" sz="1400" kern="100">
                          <a:effectLst/>
                        </a:rPr>
                        <a:t>教职工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01</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436168869"/>
                  </a:ext>
                </a:extLst>
              </a:tr>
              <a:tr h="412172">
                <a:tc>
                  <a:txBody>
                    <a:bodyPr/>
                    <a:lstStyle/>
                    <a:p>
                      <a:pPr indent="342900" algn="ctr">
                        <a:spcAft>
                          <a:spcPts val="0"/>
                        </a:spcAft>
                      </a:pPr>
                      <a:r>
                        <a:rPr lang="zh-CN" sz="1400" kern="100">
                          <a:effectLst/>
                        </a:rPr>
                        <a:t>其中：女</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02</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522405726"/>
                  </a:ext>
                </a:extLst>
              </a:tr>
              <a:tr h="412172">
                <a:tc>
                  <a:txBody>
                    <a:bodyPr/>
                    <a:lstStyle/>
                    <a:p>
                      <a:pPr indent="228600" algn="ctr">
                        <a:spcAft>
                          <a:spcPts val="0"/>
                        </a:spcAft>
                      </a:pPr>
                      <a:r>
                        <a:rPr lang="zh-CN" sz="1400" kern="100">
                          <a:effectLst/>
                        </a:rPr>
                        <a:t>专任教师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03</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2659203643"/>
                  </a:ext>
                </a:extLst>
              </a:tr>
              <a:tr h="412172">
                <a:tc>
                  <a:txBody>
                    <a:bodyPr/>
                    <a:lstStyle/>
                    <a:p>
                      <a:pPr indent="342900" algn="ctr">
                        <a:spcAft>
                          <a:spcPts val="0"/>
                        </a:spcAft>
                      </a:pPr>
                      <a:r>
                        <a:rPr lang="zh-CN" sz="1400" kern="100">
                          <a:effectLst/>
                        </a:rPr>
                        <a:t>其中：女</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04</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chemeClr val="accent2">
                        <a:lumMod val="20000"/>
                        <a:lumOff val="80000"/>
                      </a:schemeClr>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tc>
                <a:extLst>
                  <a:ext uri="{0D108BD9-81ED-4DB2-BD59-A6C34878D82A}">
                    <a16:rowId xmlns:a16="http://schemas.microsoft.com/office/drawing/2014/main" val="3496659453"/>
                  </a:ext>
                </a:extLst>
              </a:tr>
            </a:tbl>
          </a:graphicData>
        </a:graphic>
      </p:graphicFrame>
      <p:sp>
        <p:nvSpPr>
          <p:cNvPr id="8" name="Rectangle 1">
            <a:extLst>
              <a:ext uri="{FF2B5EF4-FFF2-40B4-BE49-F238E27FC236}">
                <a16:creationId xmlns:a16="http://schemas.microsoft.com/office/drawing/2014/main" id="{7E7BF95A-7086-476B-AA4B-62C17DCDFB3B}"/>
              </a:ext>
            </a:extLst>
          </p:cNvPr>
          <p:cNvSpPr>
            <a:spLocks noChangeArrowheads="1"/>
          </p:cNvSpPr>
          <p:nvPr/>
        </p:nvSpPr>
        <p:spPr bwMode="auto">
          <a:xfrm>
            <a:off x="10759226" y="2491735"/>
            <a:ext cx="90281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lvl1pPr indent="3429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单位：人</a:t>
            </a:r>
          </a:p>
        </p:txBody>
      </p:sp>
      <p:graphicFrame>
        <p:nvGraphicFramePr>
          <p:cNvPr id="5" name="表格 4">
            <a:extLst>
              <a:ext uri="{FF2B5EF4-FFF2-40B4-BE49-F238E27FC236}">
                <a16:creationId xmlns:a16="http://schemas.microsoft.com/office/drawing/2014/main" id="{FD360425-00E8-4E7D-A883-BF6D9BEEC84B}"/>
              </a:ext>
            </a:extLst>
          </p:cNvPr>
          <p:cNvGraphicFramePr>
            <a:graphicFrameLocks noGrp="1"/>
          </p:cNvGraphicFramePr>
          <p:nvPr>
            <p:extLst>
              <p:ext uri="{D42A27DB-BD31-4B8C-83A1-F6EECF244321}">
                <p14:modId xmlns:p14="http://schemas.microsoft.com/office/powerpoint/2010/main" val="1164212993"/>
              </p:ext>
            </p:extLst>
          </p:nvPr>
        </p:nvGraphicFramePr>
        <p:xfrm>
          <a:off x="6455251" y="3123112"/>
          <a:ext cx="4171185" cy="2457505"/>
        </p:xfrm>
        <a:graphic>
          <a:graphicData uri="http://schemas.openxmlformats.org/drawingml/2006/table">
            <a:tbl>
              <a:tblPr>
                <a:tableStyleId>{5940675A-B579-460E-94D1-54222C63F5DA}</a:tableStyleId>
              </a:tblPr>
              <a:tblGrid>
                <a:gridCol w="1097966">
                  <a:extLst>
                    <a:ext uri="{9D8B030D-6E8A-4147-A177-3AD203B41FA5}">
                      <a16:colId xmlns:a16="http://schemas.microsoft.com/office/drawing/2014/main" val="658420852"/>
                    </a:ext>
                  </a:extLst>
                </a:gridCol>
                <a:gridCol w="988014">
                  <a:extLst>
                    <a:ext uri="{9D8B030D-6E8A-4147-A177-3AD203B41FA5}">
                      <a16:colId xmlns:a16="http://schemas.microsoft.com/office/drawing/2014/main" val="1243978124"/>
                    </a:ext>
                  </a:extLst>
                </a:gridCol>
                <a:gridCol w="1097191">
                  <a:extLst>
                    <a:ext uri="{9D8B030D-6E8A-4147-A177-3AD203B41FA5}">
                      <a16:colId xmlns:a16="http://schemas.microsoft.com/office/drawing/2014/main" val="3660612602"/>
                    </a:ext>
                  </a:extLst>
                </a:gridCol>
                <a:gridCol w="988014">
                  <a:extLst>
                    <a:ext uri="{9D8B030D-6E8A-4147-A177-3AD203B41FA5}">
                      <a16:colId xmlns:a16="http://schemas.microsoft.com/office/drawing/2014/main" val="3964030772"/>
                    </a:ext>
                  </a:extLst>
                </a:gridCol>
              </a:tblGrid>
              <a:tr h="396645">
                <a:tc gridSpan="4">
                  <a:txBody>
                    <a:bodyPr/>
                    <a:lstStyle/>
                    <a:p>
                      <a:pPr algn="ctr">
                        <a:spcAft>
                          <a:spcPts val="0"/>
                        </a:spcAft>
                      </a:pPr>
                      <a:r>
                        <a:rPr lang="zh-CN" altLang="en-US" sz="1400" kern="100" dirty="0">
                          <a:effectLst/>
                        </a:rPr>
                        <a:t>港澳台侨</a:t>
                      </a:r>
                      <a:endParaRPr lang="zh-CN" altLang="en-US" sz="1400" kern="100" dirty="0">
                        <a:solidFill>
                          <a:schemeClr val="tx1"/>
                        </a:solidFill>
                        <a:effectLst/>
                        <a:latin typeface="+mn-lt"/>
                        <a:ea typeface="+mn-ea"/>
                        <a:cs typeface="+mn-cs"/>
                      </a:endParaRPr>
                    </a:p>
                  </a:txBody>
                  <a:tcPr marL="19050" marR="19050" marT="0" marB="0" anchor="ctr">
                    <a:solidFill>
                      <a:srgbClr val="4472C4"/>
                    </a:solidFill>
                  </a:tcP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19050" marR="19050" marT="0" marB="0" anchor="ctr">
                    <a:solidFill>
                      <a:schemeClr val="accent2">
                        <a:lumMod val="20000"/>
                        <a:lumOff val="80000"/>
                      </a:schemeClr>
                    </a:solidFill>
                  </a:tcP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19050" marR="19050" marT="0" marB="0" anchor="ctr">
                    <a:solidFill>
                      <a:schemeClr val="accent2">
                        <a:lumMod val="20000"/>
                        <a:lumOff val="80000"/>
                      </a:schemeClr>
                    </a:solidFill>
                  </a:tcPr>
                </a:tc>
                <a:tc hMerge="1">
                  <a:txBody>
                    <a:bodyPr/>
                    <a:lstStyle/>
                    <a:p>
                      <a:pPr algn="ctr">
                        <a:spcAft>
                          <a:spcPts val="0"/>
                        </a:spcAft>
                      </a:pPr>
                      <a:endParaRPr lang="zh-CN" altLang="en-US" sz="1400" kern="100" dirty="0">
                        <a:solidFill>
                          <a:schemeClr val="tx1"/>
                        </a:solidFill>
                        <a:effectLst/>
                        <a:latin typeface="+mn-lt"/>
                        <a:ea typeface="+mn-ea"/>
                        <a:cs typeface="+mn-cs"/>
                      </a:endParaRPr>
                    </a:p>
                  </a:txBody>
                  <a:tcPr marL="19050" marR="19050" marT="0" marB="0" anchor="ctr">
                    <a:solidFill>
                      <a:schemeClr val="accent2">
                        <a:lumMod val="20000"/>
                        <a:lumOff val="80000"/>
                      </a:schemeClr>
                    </a:solidFill>
                  </a:tcPr>
                </a:tc>
                <a:extLst>
                  <a:ext uri="{0D108BD9-81ED-4DB2-BD59-A6C34878D82A}">
                    <a16:rowId xmlns:a16="http://schemas.microsoft.com/office/drawing/2014/main" val="4243980564"/>
                  </a:ext>
                </a:extLst>
              </a:tr>
              <a:tr h="412172">
                <a:tc>
                  <a:txBody>
                    <a:bodyPr/>
                    <a:lstStyle/>
                    <a:p>
                      <a:pPr algn="ctr">
                        <a:spcAft>
                          <a:spcPts val="0"/>
                        </a:spcAft>
                      </a:pP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4134773114"/>
                  </a:ext>
                </a:extLst>
              </a:tr>
              <a:tr h="412172">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703781964"/>
                  </a:ext>
                </a:extLst>
              </a:tr>
              <a:tr h="412172">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146445426"/>
                  </a:ext>
                </a:extLst>
              </a:tr>
              <a:tr h="412172">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2766205307"/>
                  </a:ext>
                </a:extLst>
              </a:tr>
              <a:tr h="412172">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tc>
                  <a:txBody>
                    <a:bodyPr/>
                    <a:lstStyle/>
                    <a:p>
                      <a:pPr algn="ctr">
                        <a:spcAft>
                          <a:spcPts val="0"/>
                        </a:spcAft>
                      </a:pPr>
                      <a:r>
                        <a:rPr lang="en-US" sz="14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9050" marR="19050" marT="0" marB="0" anchor="ctr">
                    <a:solidFill>
                      <a:srgbClr val="4472C4"/>
                    </a:solidFill>
                  </a:tcPr>
                </a:tc>
                <a:extLst>
                  <a:ext uri="{0D108BD9-81ED-4DB2-BD59-A6C34878D82A}">
                    <a16:rowId xmlns:a16="http://schemas.microsoft.com/office/drawing/2014/main" val="92389869"/>
                  </a:ext>
                </a:extLst>
              </a:tr>
            </a:tbl>
          </a:graphicData>
        </a:graphic>
      </p:graphicFrame>
    </p:spTree>
    <p:extLst>
      <p:ext uri="{BB962C8B-B14F-4D97-AF65-F5344CB8AC3E}">
        <p14:creationId xmlns:p14="http://schemas.microsoft.com/office/powerpoint/2010/main" val="4850966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8</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a:t>
            </a:r>
            <a:r>
              <a:rPr lang="zh-CN" altLang="zh-CN" dirty="0"/>
              <a:t>普通本科分专业</a:t>
            </a:r>
            <a:r>
              <a:rPr lang="zh-CN" altLang="zh-CN" dirty="0" smtClean="0"/>
              <a:t>学生</a:t>
            </a:r>
            <a:r>
              <a:rPr lang="zh-CN" altLang="en-US" dirty="0" smtClean="0">
                <a:latin typeface="黑体" panose="02010609060101010101" pitchFamily="49" charset="-122"/>
                <a:ea typeface="黑体" panose="02010609060101010101" pitchFamily="49" charset="-122"/>
                <a:sym typeface="Century Gothic" panose="020B0502020202020204" pitchFamily="34" charset="0"/>
              </a:rPr>
              <a:t>数表修改“第二学士学位”填报说明</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395049" y="1431073"/>
            <a:ext cx="11415986" cy="5632311"/>
          </a:xfrm>
          <a:prstGeom prst="rect">
            <a:avLst/>
          </a:prstGeom>
          <a:noFill/>
        </p:spPr>
        <p:txBody>
          <a:bodyPr wrap="square" numCol="1" rtlCol="0">
            <a:spAutoFit/>
          </a:bodyPr>
          <a:lstStyle/>
          <a:p>
            <a:pPr marL="285750" indent="-285750">
              <a:buFont typeface="Wingdings" panose="05000000000000000000" pitchFamily="2" charset="2"/>
              <a:buChar char="u"/>
            </a:pPr>
            <a:endParaRPr lang="en-US" altLang="zh-CN" dirty="0" smtClean="0">
              <a:solidFill>
                <a:srgbClr val="0F6D9E"/>
              </a:solidFill>
            </a:endParaRPr>
          </a:p>
          <a:p>
            <a:pPr marL="285750" indent="-285750">
              <a:buFont typeface="Wingdings" panose="05000000000000000000" pitchFamily="2" charset="2"/>
              <a:buChar char="u"/>
            </a:pPr>
            <a:endParaRPr lang="en-US" altLang="zh-CN" dirty="0">
              <a:solidFill>
                <a:srgbClr val="0F6D9E"/>
              </a:solidFill>
            </a:endParaRPr>
          </a:p>
          <a:p>
            <a:pPr marL="285750" indent="-285750">
              <a:buFont typeface="Wingdings" panose="05000000000000000000" pitchFamily="2" charset="2"/>
              <a:buChar char="u"/>
            </a:pPr>
            <a:endParaRPr lang="en-US" altLang="zh-CN" dirty="0" smtClean="0">
              <a:solidFill>
                <a:srgbClr val="0F6D9E"/>
              </a:solidFill>
            </a:endParaRPr>
          </a:p>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r>
              <a:rPr lang="zh-CN" altLang="en-US" dirty="0" smtClean="0">
                <a:solidFill>
                  <a:srgbClr val="0F6D9E"/>
                </a:solidFill>
                <a:latin typeface="微软雅黑" panose="020B0503020204020204" pitchFamily="34" charset="-122"/>
                <a:ea typeface="微软雅黑" panose="020B0503020204020204" pitchFamily="34" charset="-122"/>
              </a:rPr>
              <a:t>：</a:t>
            </a:r>
            <a:endParaRPr lang="en-US" altLang="zh-CN" dirty="0" smtClean="0">
              <a:solidFill>
                <a:srgbClr val="0F6D9E"/>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smtClean="0"/>
              <a:t>     </a:t>
            </a:r>
            <a:r>
              <a:rPr lang="zh-CN" altLang="en-US" dirty="0">
                <a:latin typeface="微软雅黑" panose="020B0503020204020204" pitchFamily="34" charset="-122"/>
                <a:ea typeface="微软雅黑" panose="020B0503020204020204" pitchFamily="34" charset="-122"/>
              </a:rPr>
              <a:t>国务院学位委员会</a:t>
            </a:r>
            <a:r>
              <a:rPr lang="zh-CN" altLang="en-US" dirty="0">
                <a:latin typeface="微软雅黑" panose="020B0503020204020204" pitchFamily="34" charset="-122"/>
                <a:ea typeface="微软雅黑" panose="020B0503020204020204" pitchFamily="34" charset="-122"/>
              </a:rPr>
              <a:t>关于印发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学士学位授权与授予管理办法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a:t>
            </a:r>
            <a:r>
              <a:rPr lang="zh-CN" altLang="en-US" dirty="0">
                <a:latin typeface="微软雅黑" panose="020B0503020204020204" pitchFamily="34" charset="-122"/>
                <a:ea typeface="微软雅黑" panose="020B0503020204020204" pitchFamily="34" charset="-122"/>
              </a:rPr>
              <a:t>学位</a:t>
            </a:r>
            <a:r>
              <a:rPr lang="en-US" altLang="zh-CN" dirty="0">
                <a:latin typeface="微软雅黑" panose="020B0503020204020204" pitchFamily="34" charset="-122"/>
                <a:ea typeface="微软雅黑" panose="020B0503020204020204" pitchFamily="34" charset="-122"/>
              </a:rPr>
              <a:t>〔2019〕20</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a:p>
            <a:endParaRPr lang="en-US" altLang="zh-CN" dirty="0" smtClean="0"/>
          </a:p>
          <a:p>
            <a:endParaRPr lang="en-US" altLang="zh-CN" dirty="0"/>
          </a:p>
          <a:p>
            <a:endParaRPr lang="en-US" altLang="zh-CN" dirty="0" smtClean="0"/>
          </a:p>
          <a:p>
            <a:pPr marL="285750" indent="-285750">
              <a:buFont typeface="Wingdings" panose="05000000000000000000" pitchFamily="2" charset="2"/>
              <a:buChar char="u"/>
            </a:pPr>
            <a:endParaRPr lang="en-US" altLang="zh-CN" dirty="0">
              <a:solidFill>
                <a:srgbClr val="0F6D9E"/>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填报说明</a:t>
            </a:r>
            <a:r>
              <a:rPr lang="zh-CN" altLang="en-US" dirty="0" smtClean="0">
                <a:solidFill>
                  <a:srgbClr val="0F6D9E"/>
                </a:solidFill>
                <a:latin typeface="微软雅黑" panose="020B0503020204020204" pitchFamily="34" charset="-122"/>
                <a:ea typeface="微软雅黑" panose="020B0503020204020204" pitchFamily="34" charset="-122"/>
              </a:rPr>
              <a:t>：</a:t>
            </a: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dirty="0" smtClean="0"/>
              <a:t>     </a:t>
            </a:r>
            <a:r>
              <a:rPr lang="zh-CN" altLang="en-US" dirty="0">
                <a:latin typeface="微软雅黑" panose="020B0503020204020204" pitchFamily="34" charset="-122"/>
                <a:ea typeface="微软雅黑" panose="020B0503020204020204" pitchFamily="34" charset="-122"/>
              </a:rPr>
              <a:t>第二</a:t>
            </a:r>
            <a:r>
              <a:rPr lang="zh-CN" altLang="en-US" dirty="0">
                <a:latin typeface="微软雅黑" panose="020B0503020204020204" pitchFamily="34" charset="-122"/>
                <a:ea typeface="微软雅黑" panose="020B0503020204020204" pitchFamily="34" charset="-122"/>
              </a:rPr>
              <a:t>学士学位自</a:t>
            </a:r>
            <a:r>
              <a:rPr lang="en-US" altLang="zh-CN" dirty="0">
                <a:latin typeface="微软雅黑" panose="020B0503020204020204" pitchFamily="34" charset="-122"/>
                <a:ea typeface="微软雅黑" panose="020B0503020204020204" pitchFamily="34" charset="-122"/>
              </a:rPr>
              <a:t>2019</a:t>
            </a:r>
            <a:r>
              <a:rPr lang="zh-CN" altLang="en-US" dirty="0">
                <a:latin typeface="微软雅黑" panose="020B0503020204020204" pitchFamily="34" charset="-122"/>
                <a:ea typeface="微软雅黑" panose="020B0503020204020204" pitchFamily="34" charset="-122"/>
              </a:rPr>
              <a:t>年起不再填报招生数。</a:t>
            </a:r>
            <a:endParaRPr lang="en-US" altLang="zh-CN" dirty="0">
              <a:latin typeface="微软雅黑" panose="020B0503020204020204" pitchFamily="34" charset="-122"/>
              <a:ea typeface="微软雅黑" panose="020B0503020204020204" pitchFamily="34" charset="-122"/>
            </a:endParaRPr>
          </a:p>
          <a:p>
            <a:endParaRPr lang="en-US" altLang="zh-CN" dirty="0" smtClean="0"/>
          </a:p>
          <a:p>
            <a:pPr lvl="1"/>
            <a:endParaRPr lang="en-US" altLang="zh-CN" dirty="0"/>
          </a:p>
          <a:p>
            <a:pPr lvl="1"/>
            <a:endParaRPr lang="en-US" altLang="zh-CN" dirty="0"/>
          </a:p>
          <a:p>
            <a:pPr marL="742950" lvl="1" indent="-285750">
              <a:buFont typeface="Wingdings" panose="05000000000000000000" pitchFamily="2" charset="2"/>
              <a:buChar char="u"/>
            </a:pPr>
            <a:endParaRPr lang="en-US" altLang="zh-CN" dirty="0"/>
          </a:p>
          <a:p>
            <a:endParaRPr lang="en-US" altLang="zh-CN" dirty="0"/>
          </a:p>
          <a:p>
            <a:endParaRPr lang="en-US" altLang="zh-CN" dirty="0"/>
          </a:p>
          <a:p>
            <a:endParaRPr lang="en-US" altLang="zh-CN" dirty="0"/>
          </a:p>
          <a:p>
            <a:pPr lvl="1"/>
            <a:endParaRPr lang="en-US" altLang="zh-CN" dirty="0">
              <a:solidFill>
                <a:srgbClr val="0F6D9E"/>
              </a:solidFill>
            </a:endParaRPr>
          </a:p>
        </p:txBody>
      </p:sp>
    </p:spTree>
    <p:extLst>
      <p:ext uri="{BB962C8B-B14F-4D97-AF65-F5344CB8AC3E}">
        <p14:creationId xmlns:p14="http://schemas.microsoft.com/office/powerpoint/2010/main" val="38036606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3" end="3"/>
                                            </p:txEl>
                                          </p:spTgt>
                                        </p:tgtEl>
                                        <p:attrNameLst>
                                          <p:attrName>style.visibility</p:attrName>
                                        </p:attrNameLst>
                                      </p:cBhvr>
                                      <p:to>
                                        <p:strVal val="visible"/>
                                      </p:to>
                                    </p:set>
                                    <p:animEffect transition="in" filter="fade">
                                      <p:cBhvr>
                                        <p:cTn id="7" dur="500"/>
                                        <p:tgtEl>
                                          <p:spTgt spid="1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5" end="5"/>
                                            </p:txEl>
                                          </p:spTgt>
                                        </p:tgtEl>
                                        <p:attrNameLst>
                                          <p:attrName>style.visibility</p:attrName>
                                        </p:attrNameLst>
                                      </p:cBhvr>
                                      <p:to>
                                        <p:strVal val="visible"/>
                                      </p:to>
                                    </p:set>
                                    <p:animEffect transition="in" filter="fade">
                                      <p:cBhvr>
                                        <p:cTn id="12" dur="500"/>
                                        <p:tgtEl>
                                          <p:spTgt spid="17">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10" end="10"/>
                                            </p:txEl>
                                          </p:spTgt>
                                        </p:tgtEl>
                                        <p:attrNameLst>
                                          <p:attrName>style.visibility</p:attrName>
                                        </p:attrNameLst>
                                      </p:cBhvr>
                                      <p:to>
                                        <p:strVal val="visible"/>
                                      </p:to>
                                    </p:set>
                                    <p:animEffect transition="in" filter="fade">
                                      <p:cBhvr>
                                        <p:cTn id="17" dur="500"/>
                                        <p:tgtEl>
                                          <p:spTgt spid="17">
                                            <p:txEl>
                                              <p:pRg st="10" end="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xEl>
                                              <p:pRg st="11" end="11"/>
                                            </p:txEl>
                                          </p:spTgt>
                                        </p:tgtEl>
                                        <p:attrNameLst>
                                          <p:attrName>style.visibility</p:attrName>
                                        </p:attrNameLst>
                                      </p:cBhvr>
                                      <p:to>
                                        <p:strVal val="visible"/>
                                      </p:to>
                                    </p:set>
                                    <p:animEffect transition="in" filter="fade">
                                      <p:cBhvr>
                                        <p:cTn id="22" dur="500"/>
                                        <p:tgtEl>
                                          <p:spTgt spid="1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教育事业统计调查制度</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黑体" panose="02010609060101010101" pitchFamily="49" charset="-122"/>
                <a:ea typeface="黑体" panose="02010609060101010101" pitchFamily="49" charset="-122"/>
                <a:sym typeface="Century Gothic" panose="020B0502020202020204" pitchFamily="34" charset="0"/>
              </a:rPr>
              <a:t>一、总说明</a:t>
            </a:r>
          </a:p>
        </p:txBody>
      </p:sp>
      <p:sp>
        <p:nvSpPr>
          <p:cNvPr id="16" name="矩形 15">
            <a:extLst>
              <a:ext uri="{FF2B5EF4-FFF2-40B4-BE49-F238E27FC236}">
                <a16:creationId xmlns:a16="http://schemas.microsoft.com/office/drawing/2014/main" id="{6212EC3E-7165-471D-B79D-E8F5BFA45B36}"/>
              </a:ext>
            </a:extLst>
          </p:cNvPr>
          <p:cNvSpPr/>
          <p:nvPr/>
        </p:nvSpPr>
        <p:spPr>
          <a:xfrm>
            <a:off x="556702" y="1521466"/>
            <a:ext cx="6958434" cy="4562288"/>
          </a:xfrm>
          <a:prstGeom prst="rect">
            <a:avLst/>
          </a:prstGeom>
          <a:solidFill>
            <a:srgbClr val="0F6D9E">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（一）调查目的</a:t>
            </a: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（二）统计范围</a:t>
            </a: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（三）调查内容</a:t>
            </a: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（四）调查方法</a:t>
            </a:r>
            <a:endParaRPr lang="en-US" altLang="zh-CN" dirty="0">
              <a:latin typeface="黑体" panose="02010609060101010101" pitchFamily="49" charset="-122"/>
              <a:ea typeface="黑体" panose="02010609060101010101" pitchFamily="49" charset="-122"/>
              <a:sym typeface="Century Gothic" panose="020B0502020202020204" pitchFamily="34" charset="0"/>
            </a:endParaRP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（五）调查时间及报送时间</a:t>
            </a:r>
            <a:endParaRPr lang="en-US" altLang="zh-CN" dirty="0">
              <a:latin typeface="黑体" panose="02010609060101010101" pitchFamily="49" charset="-122"/>
              <a:ea typeface="黑体" panose="02010609060101010101" pitchFamily="49" charset="-122"/>
              <a:sym typeface="Century Gothic" panose="020B0502020202020204" pitchFamily="34" charset="0"/>
            </a:endParaRP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（六）组织实施方式</a:t>
            </a: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（七）填报要求</a:t>
            </a: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（八）</a:t>
            </a:r>
            <a:r>
              <a:rPr lang="zh-CN" altLang="en-US" b="1" dirty="0">
                <a:solidFill>
                  <a:srgbClr val="FFFF00"/>
                </a:solidFill>
                <a:latin typeface="黑体" panose="02010609060101010101" pitchFamily="49" charset="-122"/>
                <a:ea typeface="黑体" panose="02010609060101010101" pitchFamily="49" charset="-122"/>
                <a:sym typeface="Century Gothic" panose="020B0502020202020204" pitchFamily="34" charset="0"/>
              </a:rPr>
              <a:t>统计资料公布</a:t>
            </a: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（九）数据共享</a:t>
            </a: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（十）制度使用名录库</a:t>
            </a:r>
          </a:p>
          <a:p>
            <a:pPr>
              <a:lnSpc>
                <a:spcPct val="150000"/>
              </a:lnSpc>
            </a:pPr>
            <a:r>
              <a:rPr lang="zh-CN" altLang="en-US" dirty="0">
                <a:latin typeface="黑体" panose="02010609060101010101" pitchFamily="49" charset="-122"/>
                <a:ea typeface="黑体" panose="02010609060101010101" pitchFamily="49" charset="-122"/>
                <a:sym typeface="Century Gothic" panose="020B0502020202020204" pitchFamily="34" charset="0"/>
              </a:rPr>
              <a:t>（十一）本统计报表制度由国家统计局、教育部负责解释</a:t>
            </a:r>
          </a:p>
        </p:txBody>
      </p:sp>
      <p:grpSp>
        <p:nvGrpSpPr>
          <p:cNvPr id="70" name="iŝļïdé">
            <a:extLst>
              <a:ext uri="{FF2B5EF4-FFF2-40B4-BE49-F238E27FC236}">
                <a16:creationId xmlns:a16="http://schemas.microsoft.com/office/drawing/2014/main" id="{45D4873D-201C-4F60-AECD-F346E80CC565}"/>
              </a:ext>
            </a:extLst>
          </p:cNvPr>
          <p:cNvGrpSpPr/>
          <p:nvPr/>
        </p:nvGrpSpPr>
        <p:grpSpPr>
          <a:xfrm>
            <a:off x="8739048" y="3294902"/>
            <a:ext cx="2886636" cy="2886636"/>
            <a:chOff x="660400" y="2188882"/>
            <a:chExt cx="2886636" cy="2886636"/>
          </a:xfrm>
        </p:grpSpPr>
        <p:sp>
          <p:nvSpPr>
            <p:cNvPr id="71" name="iṣ1íďê">
              <a:extLst>
                <a:ext uri="{FF2B5EF4-FFF2-40B4-BE49-F238E27FC236}">
                  <a16:creationId xmlns:a16="http://schemas.microsoft.com/office/drawing/2014/main" id="{C7A13C7D-83E1-4EF5-A35E-33E487D79481}"/>
                </a:ext>
              </a:extLst>
            </p:cNvPr>
            <p:cNvSpPr/>
            <p:nvPr/>
          </p:nvSpPr>
          <p:spPr>
            <a:xfrm>
              <a:off x="660400" y="2188882"/>
              <a:ext cx="2886636" cy="2886636"/>
            </a:xfrm>
            <a:prstGeom prst="ellipse">
              <a:avLst/>
            </a:prstGeom>
            <a:noFill/>
            <a:ln w="3175" cap="rnd">
              <a:solidFill>
                <a:schemeClr val="bg1">
                  <a:lumMod val="75000"/>
                </a:schemeClr>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grpSp>
          <p:nvGrpSpPr>
            <p:cNvPr id="72" name="îşļíḍé"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6ADA3B1A-D1AC-4A93-AC90-D1130E94F4FF}"/>
                </a:ext>
              </a:extLst>
            </p:cNvPr>
            <p:cNvGrpSpPr>
              <a:grpSpLocks noChangeAspect="1"/>
            </p:cNvGrpSpPr>
            <p:nvPr/>
          </p:nvGrpSpPr>
          <p:grpSpPr>
            <a:xfrm>
              <a:off x="998249" y="2835843"/>
              <a:ext cx="2210938" cy="1820399"/>
              <a:chOff x="3043238" y="1141413"/>
              <a:chExt cx="6075363" cy="5002212"/>
            </a:xfrm>
          </p:grpSpPr>
          <p:sp>
            <p:nvSpPr>
              <p:cNvPr id="73" name="íśḷíde">
                <a:extLst>
                  <a:ext uri="{FF2B5EF4-FFF2-40B4-BE49-F238E27FC236}">
                    <a16:creationId xmlns:a16="http://schemas.microsoft.com/office/drawing/2014/main" id="{49A4B876-5D5E-49EE-B402-8D921B920C6E}"/>
                  </a:ext>
                </a:extLst>
              </p:cNvPr>
              <p:cNvSpPr/>
              <p:nvPr/>
            </p:nvSpPr>
            <p:spPr bwMode="auto">
              <a:xfrm>
                <a:off x="3579813" y="1141413"/>
                <a:ext cx="2819400" cy="614362"/>
              </a:xfrm>
              <a:custGeom>
                <a:avLst/>
                <a:gdLst>
                  <a:gd name="T0" fmla="*/ 0 w 4258"/>
                  <a:gd name="T1" fmla="*/ 752 h 929"/>
                  <a:gd name="T2" fmla="*/ 177 w 4258"/>
                  <a:gd name="T3" fmla="*/ 929 h 929"/>
                  <a:gd name="T4" fmla="*/ 4081 w 4258"/>
                  <a:gd name="T5" fmla="*/ 929 h 929"/>
                  <a:gd name="T6" fmla="*/ 4258 w 4258"/>
                  <a:gd name="T7" fmla="*/ 752 h 929"/>
                  <a:gd name="T8" fmla="*/ 4258 w 4258"/>
                  <a:gd name="T9" fmla="*/ 177 h 929"/>
                  <a:gd name="T10" fmla="*/ 4081 w 4258"/>
                  <a:gd name="T11" fmla="*/ 0 h 929"/>
                  <a:gd name="T12" fmla="*/ 177 w 4258"/>
                  <a:gd name="T13" fmla="*/ 0 h 929"/>
                  <a:gd name="T14" fmla="*/ 0 w 4258"/>
                  <a:gd name="T15" fmla="*/ 177 h 929"/>
                  <a:gd name="T16" fmla="*/ 0 w 4258"/>
                  <a:gd name="T17" fmla="*/ 752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58" h="929">
                    <a:moveTo>
                      <a:pt x="0" y="752"/>
                    </a:moveTo>
                    <a:cubicBezTo>
                      <a:pt x="0" y="849"/>
                      <a:pt x="80" y="929"/>
                      <a:pt x="177" y="929"/>
                    </a:cubicBezTo>
                    <a:cubicBezTo>
                      <a:pt x="4081" y="929"/>
                      <a:pt x="4081" y="929"/>
                      <a:pt x="4081" y="929"/>
                    </a:cubicBezTo>
                    <a:cubicBezTo>
                      <a:pt x="4179" y="929"/>
                      <a:pt x="4258" y="849"/>
                      <a:pt x="4258" y="752"/>
                    </a:cubicBezTo>
                    <a:cubicBezTo>
                      <a:pt x="4258" y="177"/>
                      <a:pt x="4258" y="177"/>
                      <a:pt x="4258" y="177"/>
                    </a:cubicBezTo>
                    <a:cubicBezTo>
                      <a:pt x="4258" y="79"/>
                      <a:pt x="4179" y="0"/>
                      <a:pt x="4081" y="0"/>
                    </a:cubicBezTo>
                    <a:cubicBezTo>
                      <a:pt x="177" y="0"/>
                      <a:pt x="177" y="0"/>
                      <a:pt x="177" y="0"/>
                    </a:cubicBezTo>
                    <a:cubicBezTo>
                      <a:pt x="80" y="0"/>
                      <a:pt x="0" y="79"/>
                      <a:pt x="0" y="177"/>
                    </a:cubicBezTo>
                    <a:lnTo>
                      <a:pt x="0" y="752"/>
                    </a:lnTo>
                    <a:close/>
                  </a:path>
                </a:pathLst>
              </a:custGeom>
              <a:solidFill>
                <a:srgbClr val="2A404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55000" lnSpcReduction="20000"/>
              </a:bodyPr>
              <a:lstStyle/>
              <a:p>
                <a:pPr algn="ctr"/>
                <a:endParaRPr/>
              </a:p>
            </p:txBody>
          </p:sp>
          <p:sp>
            <p:nvSpPr>
              <p:cNvPr id="74" name="ïṣḷïďé">
                <a:extLst>
                  <a:ext uri="{FF2B5EF4-FFF2-40B4-BE49-F238E27FC236}">
                    <a16:creationId xmlns:a16="http://schemas.microsoft.com/office/drawing/2014/main" id="{F63C4827-D1FE-43BE-A899-3E519EA813B3}"/>
                  </a:ext>
                </a:extLst>
              </p:cNvPr>
              <p:cNvSpPr/>
              <p:nvPr/>
            </p:nvSpPr>
            <p:spPr bwMode="auto">
              <a:xfrm>
                <a:off x="4211638" y="1196975"/>
                <a:ext cx="2127250" cy="503237"/>
              </a:xfrm>
              <a:custGeom>
                <a:avLst/>
                <a:gdLst>
                  <a:gd name="T0" fmla="*/ 3066 w 3211"/>
                  <a:gd name="T1" fmla="*/ 0 h 761"/>
                  <a:gd name="T2" fmla="*/ 3211 w 3211"/>
                  <a:gd name="T3" fmla="*/ 145 h 761"/>
                  <a:gd name="T4" fmla="*/ 3211 w 3211"/>
                  <a:gd name="T5" fmla="*/ 616 h 761"/>
                  <a:gd name="T6" fmla="*/ 3066 w 3211"/>
                  <a:gd name="T7" fmla="*/ 761 h 761"/>
                  <a:gd name="T8" fmla="*/ 0 w 3211"/>
                  <a:gd name="T9" fmla="*/ 761 h 761"/>
                  <a:gd name="T10" fmla="*/ 0 w 3211"/>
                  <a:gd name="T11" fmla="*/ 0 h 761"/>
                  <a:gd name="T12" fmla="*/ 3066 w 3211"/>
                  <a:gd name="T13" fmla="*/ 0 h 761"/>
                </a:gdLst>
                <a:ahLst/>
                <a:cxnLst>
                  <a:cxn ang="0">
                    <a:pos x="T0" y="T1"/>
                  </a:cxn>
                  <a:cxn ang="0">
                    <a:pos x="T2" y="T3"/>
                  </a:cxn>
                  <a:cxn ang="0">
                    <a:pos x="T4" y="T5"/>
                  </a:cxn>
                  <a:cxn ang="0">
                    <a:pos x="T6" y="T7"/>
                  </a:cxn>
                  <a:cxn ang="0">
                    <a:pos x="T8" y="T9"/>
                  </a:cxn>
                  <a:cxn ang="0">
                    <a:pos x="T10" y="T11"/>
                  </a:cxn>
                  <a:cxn ang="0">
                    <a:pos x="T12" y="T13"/>
                  </a:cxn>
                </a:cxnLst>
                <a:rect l="0" t="0" r="r" b="b"/>
                <a:pathLst>
                  <a:path w="3211" h="761">
                    <a:moveTo>
                      <a:pt x="3066" y="0"/>
                    </a:moveTo>
                    <a:cubicBezTo>
                      <a:pt x="3146" y="0"/>
                      <a:pt x="3211" y="65"/>
                      <a:pt x="3211" y="145"/>
                    </a:cubicBezTo>
                    <a:cubicBezTo>
                      <a:pt x="3211" y="616"/>
                      <a:pt x="3211" y="616"/>
                      <a:pt x="3211" y="616"/>
                    </a:cubicBezTo>
                    <a:cubicBezTo>
                      <a:pt x="3211" y="696"/>
                      <a:pt x="3146" y="761"/>
                      <a:pt x="3066" y="761"/>
                    </a:cubicBezTo>
                    <a:cubicBezTo>
                      <a:pt x="0" y="761"/>
                      <a:pt x="0" y="761"/>
                      <a:pt x="0" y="761"/>
                    </a:cubicBezTo>
                    <a:cubicBezTo>
                      <a:pt x="0" y="0"/>
                      <a:pt x="0" y="0"/>
                      <a:pt x="0" y="0"/>
                    </a:cubicBezTo>
                    <a:lnTo>
                      <a:pt x="30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p>
            </p:txBody>
          </p:sp>
          <p:sp>
            <p:nvSpPr>
              <p:cNvPr id="75" name="islïḓê">
                <a:extLst>
                  <a:ext uri="{FF2B5EF4-FFF2-40B4-BE49-F238E27FC236}">
                    <a16:creationId xmlns:a16="http://schemas.microsoft.com/office/drawing/2014/main" id="{4619AD84-BF8F-4A29-A733-EF66AF11103A}"/>
                  </a:ext>
                </a:extLst>
              </p:cNvPr>
              <p:cNvSpPr/>
              <p:nvPr/>
            </p:nvSpPr>
            <p:spPr bwMode="auto">
              <a:xfrm>
                <a:off x="3686176" y="1220788"/>
                <a:ext cx="476250" cy="442912"/>
              </a:xfrm>
              <a:custGeom>
                <a:avLst/>
                <a:gdLst>
                  <a:gd name="T0" fmla="*/ 644 w 718"/>
                  <a:gd name="T1" fmla="*/ 92 h 667"/>
                  <a:gd name="T2" fmla="*/ 359 w 718"/>
                  <a:gd name="T3" fmla="*/ 74 h 667"/>
                  <a:gd name="T4" fmla="*/ 329 w 718"/>
                  <a:gd name="T5" fmla="*/ 343 h 667"/>
                  <a:gd name="T6" fmla="*/ 242 w 718"/>
                  <a:gd name="T7" fmla="*/ 420 h 667"/>
                  <a:gd name="T8" fmla="*/ 198 w 718"/>
                  <a:gd name="T9" fmla="*/ 425 h 667"/>
                  <a:gd name="T10" fmla="*/ 17 w 718"/>
                  <a:gd name="T11" fmla="*/ 584 h 667"/>
                  <a:gd name="T12" fmla="*/ 16 w 718"/>
                  <a:gd name="T13" fmla="*/ 645 h 667"/>
                  <a:gd name="T14" fmla="*/ 76 w 718"/>
                  <a:gd name="T15" fmla="*/ 652 h 667"/>
                  <a:gd name="T16" fmla="*/ 257 w 718"/>
                  <a:gd name="T17" fmla="*/ 493 h 667"/>
                  <a:gd name="T18" fmla="*/ 268 w 718"/>
                  <a:gd name="T19" fmla="*/ 450 h 667"/>
                  <a:gd name="T20" fmla="*/ 355 w 718"/>
                  <a:gd name="T21" fmla="*/ 373 h 667"/>
                  <a:gd name="T22" fmla="*/ 626 w 718"/>
                  <a:gd name="T23" fmla="*/ 377 h 667"/>
                  <a:gd name="T24" fmla="*/ 644 w 718"/>
                  <a:gd name="T25" fmla="*/ 92 h 667"/>
                  <a:gd name="T26" fmla="*/ 492 w 718"/>
                  <a:gd name="T27" fmla="*/ 390 h 667"/>
                  <a:gd name="T28" fmla="*/ 327 w 718"/>
                  <a:gd name="T29" fmla="*/ 225 h 667"/>
                  <a:gd name="T30" fmla="*/ 492 w 718"/>
                  <a:gd name="T31" fmla="*/ 60 h 667"/>
                  <a:gd name="T32" fmla="*/ 656 w 718"/>
                  <a:gd name="T33" fmla="*/ 225 h 667"/>
                  <a:gd name="T34" fmla="*/ 492 w 718"/>
                  <a:gd name="T35" fmla="*/ 390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8" h="667">
                    <a:moveTo>
                      <a:pt x="644" y="92"/>
                    </a:moveTo>
                    <a:cubicBezTo>
                      <a:pt x="571" y="9"/>
                      <a:pt x="443" y="0"/>
                      <a:pt x="359" y="74"/>
                    </a:cubicBezTo>
                    <a:cubicBezTo>
                      <a:pt x="281" y="143"/>
                      <a:pt x="269" y="260"/>
                      <a:pt x="329" y="343"/>
                    </a:cubicBezTo>
                    <a:cubicBezTo>
                      <a:pt x="242" y="420"/>
                      <a:pt x="242" y="420"/>
                      <a:pt x="242" y="420"/>
                    </a:cubicBezTo>
                    <a:cubicBezTo>
                      <a:pt x="227" y="413"/>
                      <a:pt x="210" y="415"/>
                      <a:pt x="198" y="425"/>
                    </a:cubicBezTo>
                    <a:cubicBezTo>
                      <a:pt x="17" y="584"/>
                      <a:pt x="17" y="584"/>
                      <a:pt x="17" y="584"/>
                    </a:cubicBezTo>
                    <a:cubicBezTo>
                      <a:pt x="0" y="599"/>
                      <a:pt x="0" y="626"/>
                      <a:pt x="16" y="645"/>
                    </a:cubicBezTo>
                    <a:cubicBezTo>
                      <a:pt x="32" y="663"/>
                      <a:pt x="59" y="667"/>
                      <a:pt x="76" y="652"/>
                    </a:cubicBezTo>
                    <a:cubicBezTo>
                      <a:pt x="257" y="493"/>
                      <a:pt x="257" y="493"/>
                      <a:pt x="257" y="493"/>
                    </a:cubicBezTo>
                    <a:cubicBezTo>
                      <a:pt x="269" y="482"/>
                      <a:pt x="273" y="465"/>
                      <a:pt x="268" y="450"/>
                    </a:cubicBezTo>
                    <a:cubicBezTo>
                      <a:pt x="355" y="373"/>
                      <a:pt x="355" y="373"/>
                      <a:pt x="355" y="373"/>
                    </a:cubicBezTo>
                    <a:cubicBezTo>
                      <a:pt x="430" y="443"/>
                      <a:pt x="547" y="447"/>
                      <a:pt x="626" y="377"/>
                    </a:cubicBezTo>
                    <a:cubicBezTo>
                      <a:pt x="710" y="304"/>
                      <a:pt x="718" y="176"/>
                      <a:pt x="644" y="92"/>
                    </a:cubicBezTo>
                    <a:close/>
                    <a:moveTo>
                      <a:pt x="492" y="390"/>
                    </a:moveTo>
                    <a:cubicBezTo>
                      <a:pt x="401" y="390"/>
                      <a:pt x="327" y="316"/>
                      <a:pt x="327" y="225"/>
                    </a:cubicBezTo>
                    <a:cubicBezTo>
                      <a:pt x="327" y="134"/>
                      <a:pt x="401" y="60"/>
                      <a:pt x="492" y="60"/>
                    </a:cubicBezTo>
                    <a:cubicBezTo>
                      <a:pt x="583" y="60"/>
                      <a:pt x="656" y="134"/>
                      <a:pt x="656" y="225"/>
                    </a:cubicBezTo>
                    <a:cubicBezTo>
                      <a:pt x="656" y="316"/>
                      <a:pt x="583" y="390"/>
                      <a:pt x="492" y="3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6" name="ïśliďê">
                <a:extLst>
                  <a:ext uri="{FF2B5EF4-FFF2-40B4-BE49-F238E27FC236}">
                    <a16:creationId xmlns:a16="http://schemas.microsoft.com/office/drawing/2014/main" id="{CC724D4D-79DD-421C-90C9-ABB73BC41E8C}"/>
                  </a:ext>
                </a:extLst>
              </p:cNvPr>
              <p:cNvSpPr/>
              <p:nvPr/>
            </p:nvSpPr>
            <p:spPr bwMode="auto">
              <a:xfrm>
                <a:off x="5648326" y="1384300"/>
                <a:ext cx="128588" cy="128587"/>
              </a:xfrm>
              <a:prstGeom prst="ellipse">
                <a:avLst/>
              </a:prstGeom>
              <a:solidFill>
                <a:srgbClr val="2A404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7" name="íṡḷîďé">
                <a:extLst>
                  <a:ext uri="{FF2B5EF4-FFF2-40B4-BE49-F238E27FC236}">
                    <a16:creationId xmlns:a16="http://schemas.microsoft.com/office/drawing/2014/main" id="{A3E3EDC1-4434-467C-9BCA-386C35CF499F}"/>
                  </a:ext>
                </a:extLst>
              </p:cNvPr>
              <p:cNvSpPr/>
              <p:nvPr/>
            </p:nvSpPr>
            <p:spPr bwMode="auto">
              <a:xfrm>
                <a:off x="5211763" y="1384300"/>
                <a:ext cx="128588" cy="128587"/>
              </a:xfrm>
              <a:prstGeom prst="ellipse">
                <a:avLst/>
              </a:prstGeom>
              <a:solidFill>
                <a:srgbClr val="2A404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8" name="iŝľíḋé">
                <a:extLst>
                  <a:ext uri="{FF2B5EF4-FFF2-40B4-BE49-F238E27FC236}">
                    <a16:creationId xmlns:a16="http://schemas.microsoft.com/office/drawing/2014/main" id="{AF67D557-D83D-4FF7-8792-487A27E65408}"/>
                  </a:ext>
                </a:extLst>
              </p:cNvPr>
              <p:cNvSpPr/>
              <p:nvPr/>
            </p:nvSpPr>
            <p:spPr bwMode="auto">
              <a:xfrm>
                <a:off x="4773613" y="1384300"/>
                <a:ext cx="128588" cy="128587"/>
              </a:xfrm>
              <a:prstGeom prst="ellipse">
                <a:avLst/>
              </a:prstGeom>
              <a:solidFill>
                <a:srgbClr val="2A404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9" name="ïśļiďe">
                <a:extLst>
                  <a:ext uri="{FF2B5EF4-FFF2-40B4-BE49-F238E27FC236}">
                    <a16:creationId xmlns:a16="http://schemas.microsoft.com/office/drawing/2014/main" id="{08B1FE25-6759-4B76-886E-2F365818E638}"/>
                  </a:ext>
                </a:extLst>
              </p:cNvPr>
              <p:cNvSpPr/>
              <p:nvPr/>
            </p:nvSpPr>
            <p:spPr bwMode="auto">
              <a:xfrm>
                <a:off x="5608638" y="5164138"/>
                <a:ext cx="1219200" cy="288925"/>
              </a:xfrm>
              <a:custGeom>
                <a:avLst/>
                <a:gdLst>
                  <a:gd name="T0" fmla="*/ 0 w 1842"/>
                  <a:gd name="T1" fmla="*/ 335 h 436"/>
                  <a:gd name="T2" fmla="*/ 276 w 1842"/>
                  <a:gd name="T3" fmla="*/ 0 h 436"/>
                  <a:gd name="T4" fmla="*/ 1566 w 1842"/>
                  <a:gd name="T5" fmla="*/ 0 h 436"/>
                  <a:gd name="T6" fmla="*/ 1842 w 1842"/>
                  <a:gd name="T7" fmla="*/ 335 h 436"/>
                  <a:gd name="T8" fmla="*/ 1842 w 1842"/>
                  <a:gd name="T9" fmla="*/ 436 h 436"/>
                  <a:gd name="T10" fmla="*/ 0 w 1842"/>
                  <a:gd name="T11" fmla="*/ 436 h 436"/>
                  <a:gd name="T12" fmla="*/ 0 w 1842"/>
                  <a:gd name="T13" fmla="*/ 335 h 436"/>
                </a:gdLst>
                <a:ahLst/>
                <a:cxnLst>
                  <a:cxn ang="0">
                    <a:pos x="T0" y="T1"/>
                  </a:cxn>
                  <a:cxn ang="0">
                    <a:pos x="T2" y="T3"/>
                  </a:cxn>
                  <a:cxn ang="0">
                    <a:pos x="T4" y="T5"/>
                  </a:cxn>
                  <a:cxn ang="0">
                    <a:pos x="T6" y="T7"/>
                  </a:cxn>
                  <a:cxn ang="0">
                    <a:pos x="T8" y="T9"/>
                  </a:cxn>
                  <a:cxn ang="0">
                    <a:pos x="T10" y="T11"/>
                  </a:cxn>
                  <a:cxn ang="0">
                    <a:pos x="T12" y="T13"/>
                  </a:cxn>
                </a:cxnLst>
                <a:rect l="0" t="0" r="r" b="b"/>
                <a:pathLst>
                  <a:path w="1842" h="436">
                    <a:moveTo>
                      <a:pt x="0" y="335"/>
                    </a:moveTo>
                    <a:cubicBezTo>
                      <a:pt x="0" y="150"/>
                      <a:pt x="124" y="0"/>
                      <a:pt x="276" y="0"/>
                    </a:cubicBezTo>
                    <a:cubicBezTo>
                      <a:pt x="1566" y="0"/>
                      <a:pt x="1566" y="0"/>
                      <a:pt x="1566" y="0"/>
                    </a:cubicBezTo>
                    <a:cubicBezTo>
                      <a:pt x="1718" y="0"/>
                      <a:pt x="1842" y="150"/>
                      <a:pt x="1842" y="335"/>
                    </a:cubicBezTo>
                    <a:cubicBezTo>
                      <a:pt x="1842" y="436"/>
                      <a:pt x="1842" y="436"/>
                      <a:pt x="1842" y="436"/>
                    </a:cubicBezTo>
                    <a:cubicBezTo>
                      <a:pt x="0" y="436"/>
                      <a:pt x="0" y="436"/>
                      <a:pt x="0" y="436"/>
                    </a:cubicBezTo>
                    <a:lnTo>
                      <a:pt x="0" y="335"/>
                    </a:lnTo>
                    <a:close/>
                  </a:path>
                </a:pathLst>
              </a:custGeom>
              <a:solidFill>
                <a:srgbClr val="10151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0" name="íṧḻîḓè">
                <a:extLst>
                  <a:ext uri="{FF2B5EF4-FFF2-40B4-BE49-F238E27FC236}">
                    <a16:creationId xmlns:a16="http://schemas.microsoft.com/office/drawing/2014/main" id="{9E4682D1-65A3-4CC5-8647-A93A9CF4B1BA}"/>
                  </a:ext>
                </a:extLst>
              </p:cNvPr>
              <p:cNvSpPr/>
              <p:nvPr/>
            </p:nvSpPr>
            <p:spPr bwMode="auto">
              <a:xfrm>
                <a:off x="5608638" y="5453063"/>
                <a:ext cx="1219200" cy="493712"/>
              </a:xfrm>
              <a:custGeom>
                <a:avLst/>
                <a:gdLst>
                  <a:gd name="T0" fmla="*/ 1842 w 1842"/>
                  <a:gd name="T1" fmla="*/ 0 h 747"/>
                  <a:gd name="T2" fmla="*/ 1842 w 1842"/>
                  <a:gd name="T3" fmla="*/ 412 h 747"/>
                  <a:gd name="T4" fmla="*/ 1566 w 1842"/>
                  <a:gd name="T5" fmla="*/ 747 h 747"/>
                  <a:gd name="T6" fmla="*/ 276 w 1842"/>
                  <a:gd name="T7" fmla="*/ 747 h 747"/>
                  <a:gd name="T8" fmla="*/ 0 w 1842"/>
                  <a:gd name="T9" fmla="*/ 412 h 747"/>
                  <a:gd name="T10" fmla="*/ 0 w 1842"/>
                  <a:gd name="T11" fmla="*/ 0 h 747"/>
                  <a:gd name="T12" fmla="*/ 1842 w 1842"/>
                  <a:gd name="T13" fmla="*/ 0 h 747"/>
                </a:gdLst>
                <a:ahLst/>
                <a:cxnLst>
                  <a:cxn ang="0">
                    <a:pos x="T0" y="T1"/>
                  </a:cxn>
                  <a:cxn ang="0">
                    <a:pos x="T2" y="T3"/>
                  </a:cxn>
                  <a:cxn ang="0">
                    <a:pos x="T4" y="T5"/>
                  </a:cxn>
                  <a:cxn ang="0">
                    <a:pos x="T6" y="T7"/>
                  </a:cxn>
                  <a:cxn ang="0">
                    <a:pos x="T8" y="T9"/>
                  </a:cxn>
                  <a:cxn ang="0">
                    <a:pos x="T10" y="T11"/>
                  </a:cxn>
                  <a:cxn ang="0">
                    <a:pos x="T12" y="T13"/>
                  </a:cxn>
                </a:cxnLst>
                <a:rect l="0" t="0" r="r" b="b"/>
                <a:pathLst>
                  <a:path w="1842" h="747">
                    <a:moveTo>
                      <a:pt x="1842" y="0"/>
                    </a:moveTo>
                    <a:cubicBezTo>
                      <a:pt x="1842" y="412"/>
                      <a:pt x="1842" y="412"/>
                      <a:pt x="1842" y="412"/>
                    </a:cubicBezTo>
                    <a:cubicBezTo>
                      <a:pt x="1842" y="597"/>
                      <a:pt x="1718" y="747"/>
                      <a:pt x="1566" y="747"/>
                    </a:cubicBezTo>
                    <a:cubicBezTo>
                      <a:pt x="276" y="747"/>
                      <a:pt x="276" y="747"/>
                      <a:pt x="276" y="747"/>
                    </a:cubicBezTo>
                    <a:cubicBezTo>
                      <a:pt x="124" y="747"/>
                      <a:pt x="0" y="597"/>
                      <a:pt x="0" y="412"/>
                    </a:cubicBezTo>
                    <a:cubicBezTo>
                      <a:pt x="0" y="0"/>
                      <a:pt x="0" y="0"/>
                      <a:pt x="0" y="0"/>
                    </a:cubicBezTo>
                    <a:lnTo>
                      <a:pt x="1842" y="0"/>
                    </a:lnTo>
                    <a:close/>
                  </a:path>
                </a:pathLst>
              </a:custGeom>
              <a:solidFill>
                <a:srgbClr val="202C2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p>
            </p:txBody>
          </p:sp>
          <p:sp>
            <p:nvSpPr>
              <p:cNvPr id="81" name="íṡḻíḍé">
                <a:extLst>
                  <a:ext uri="{FF2B5EF4-FFF2-40B4-BE49-F238E27FC236}">
                    <a16:creationId xmlns:a16="http://schemas.microsoft.com/office/drawing/2014/main" id="{85700E7E-9BE9-4BA4-81D1-B28ABC558B14}"/>
                  </a:ext>
                </a:extLst>
              </p:cNvPr>
              <p:cNvSpPr/>
              <p:nvPr/>
            </p:nvSpPr>
            <p:spPr bwMode="auto">
              <a:xfrm>
                <a:off x="4024313" y="2249488"/>
                <a:ext cx="4387850" cy="3097212"/>
              </a:xfrm>
              <a:custGeom>
                <a:avLst/>
                <a:gdLst>
                  <a:gd name="T0" fmla="*/ 0 w 6624"/>
                  <a:gd name="T1" fmla="*/ 4343 h 4677"/>
                  <a:gd name="T2" fmla="*/ 335 w 6624"/>
                  <a:gd name="T3" fmla="*/ 4677 h 4677"/>
                  <a:gd name="T4" fmla="*/ 6289 w 6624"/>
                  <a:gd name="T5" fmla="*/ 4677 h 4677"/>
                  <a:gd name="T6" fmla="*/ 6624 w 6624"/>
                  <a:gd name="T7" fmla="*/ 4343 h 4677"/>
                  <a:gd name="T8" fmla="*/ 6624 w 6624"/>
                  <a:gd name="T9" fmla="*/ 335 h 4677"/>
                  <a:gd name="T10" fmla="*/ 6289 w 6624"/>
                  <a:gd name="T11" fmla="*/ 0 h 4677"/>
                  <a:gd name="T12" fmla="*/ 335 w 6624"/>
                  <a:gd name="T13" fmla="*/ 0 h 4677"/>
                  <a:gd name="T14" fmla="*/ 0 w 6624"/>
                  <a:gd name="T15" fmla="*/ 335 h 4677"/>
                  <a:gd name="T16" fmla="*/ 0 w 6624"/>
                  <a:gd name="T17" fmla="*/ 4343 h 4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4" h="4677">
                    <a:moveTo>
                      <a:pt x="0" y="4343"/>
                    </a:moveTo>
                    <a:cubicBezTo>
                      <a:pt x="0" y="4527"/>
                      <a:pt x="150" y="4677"/>
                      <a:pt x="335" y="4677"/>
                    </a:cubicBezTo>
                    <a:cubicBezTo>
                      <a:pt x="6289" y="4677"/>
                      <a:pt x="6289" y="4677"/>
                      <a:pt x="6289" y="4677"/>
                    </a:cubicBezTo>
                    <a:cubicBezTo>
                      <a:pt x="6474" y="4677"/>
                      <a:pt x="6624" y="4527"/>
                      <a:pt x="6624" y="4343"/>
                    </a:cubicBezTo>
                    <a:cubicBezTo>
                      <a:pt x="6624" y="335"/>
                      <a:pt x="6624" y="335"/>
                      <a:pt x="6624" y="335"/>
                    </a:cubicBezTo>
                    <a:cubicBezTo>
                      <a:pt x="6624" y="150"/>
                      <a:pt x="6474" y="0"/>
                      <a:pt x="6289" y="0"/>
                    </a:cubicBezTo>
                    <a:cubicBezTo>
                      <a:pt x="335" y="0"/>
                      <a:pt x="335" y="0"/>
                      <a:pt x="335" y="0"/>
                    </a:cubicBezTo>
                    <a:cubicBezTo>
                      <a:pt x="150" y="0"/>
                      <a:pt x="0" y="150"/>
                      <a:pt x="0" y="335"/>
                    </a:cubicBezTo>
                    <a:cubicBezTo>
                      <a:pt x="0" y="4343"/>
                      <a:pt x="0" y="4343"/>
                      <a:pt x="0" y="4343"/>
                    </a:cubicBezTo>
                  </a:path>
                </a:pathLst>
              </a:custGeom>
              <a:solidFill>
                <a:srgbClr val="2A404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2" name="ï$ľïḋê">
                <a:extLst>
                  <a:ext uri="{FF2B5EF4-FFF2-40B4-BE49-F238E27FC236}">
                    <a16:creationId xmlns:a16="http://schemas.microsoft.com/office/drawing/2014/main" id="{B19A2B85-D25B-49FA-A595-224CE5D49674}"/>
                  </a:ext>
                </a:extLst>
              </p:cNvPr>
              <p:cNvSpPr/>
              <p:nvPr/>
            </p:nvSpPr>
            <p:spPr bwMode="auto">
              <a:xfrm>
                <a:off x="5029201" y="5751513"/>
                <a:ext cx="2376488" cy="392112"/>
              </a:xfrm>
              <a:custGeom>
                <a:avLst/>
                <a:gdLst>
                  <a:gd name="T0" fmla="*/ 366 w 1497"/>
                  <a:gd name="T1" fmla="*/ 0 h 247"/>
                  <a:gd name="T2" fmla="*/ 1132 w 1497"/>
                  <a:gd name="T3" fmla="*/ 0 h 247"/>
                  <a:gd name="T4" fmla="*/ 1497 w 1497"/>
                  <a:gd name="T5" fmla="*/ 247 h 247"/>
                  <a:gd name="T6" fmla="*/ 0 w 1497"/>
                  <a:gd name="T7" fmla="*/ 247 h 247"/>
                  <a:gd name="T8" fmla="*/ 366 w 1497"/>
                  <a:gd name="T9" fmla="*/ 0 h 247"/>
                </a:gdLst>
                <a:ahLst/>
                <a:cxnLst>
                  <a:cxn ang="0">
                    <a:pos x="T0" y="T1"/>
                  </a:cxn>
                  <a:cxn ang="0">
                    <a:pos x="T2" y="T3"/>
                  </a:cxn>
                  <a:cxn ang="0">
                    <a:pos x="T4" y="T5"/>
                  </a:cxn>
                  <a:cxn ang="0">
                    <a:pos x="T6" y="T7"/>
                  </a:cxn>
                  <a:cxn ang="0">
                    <a:pos x="T8" y="T9"/>
                  </a:cxn>
                </a:cxnLst>
                <a:rect l="0" t="0" r="r" b="b"/>
                <a:pathLst>
                  <a:path w="1497" h="247">
                    <a:moveTo>
                      <a:pt x="366" y="0"/>
                    </a:moveTo>
                    <a:lnTo>
                      <a:pt x="1132" y="0"/>
                    </a:lnTo>
                    <a:lnTo>
                      <a:pt x="1497" y="247"/>
                    </a:lnTo>
                    <a:lnTo>
                      <a:pt x="0" y="247"/>
                    </a:lnTo>
                    <a:lnTo>
                      <a:pt x="366" y="0"/>
                    </a:lnTo>
                    <a:close/>
                  </a:path>
                </a:pathLst>
              </a:custGeom>
              <a:solidFill>
                <a:srgbClr val="2A404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3" name="í$ļïďe">
                <a:extLst>
                  <a:ext uri="{FF2B5EF4-FFF2-40B4-BE49-F238E27FC236}">
                    <a16:creationId xmlns:a16="http://schemas.microsoft.com/office/drawing/2014/main" id="{7C243AFE-4411-40DB-A95C-F661A3838C02}"/>
                  </a:ext>
                </a:extLst>
              </p:cNvPr>
              <p:cNvSpPr/>
              <p:nvPr/>
            </p:nvSpPr>
            <p:spPr bwMode="auto">
              <a:xfrm>
                <a:off x="4173538" y="2427288"/>
                <a:ext cx="4067175" cy="2635250"/>
              </a:xfrm>
              <a:custGeom>
                <a:avLst/>
                <a:gdLst>
                  <a:gd name="T0" fmla="*/ 6116 w 6141"/>
                  <a:gd name="T1" fmla="*/ 0 h 3978"/>
                  <a:gd name="T2" fmla="*/ 6141 w 6141"/>
                  <a:gd name="T3" fmla="*/ 25 h 3978"/>
                  <a:gd name="T4" fmla="*/ 6141 w 6141"/>
                  <a:gd name="T5" fmla="*/ 3953 h 3978"/>
                  <a:gd name="T6" fmla="*/ 6116 w 6141"/>
                  <a:gd name="T7" fmla="*/ 3978 h 3978"/>
                  <a:gd name="T8" fmla="*/ 0 w 6141"/>
                  <a:gd name="T9" fmla="*/ 0 h 3978"/>
                  <a:gd name="T10" fmla="*/ 6116 w 6141"/>
                  <a:gd name="T11" fmla="*/ 0 h 3978"/>
                </a:gdLst>
                <a:ahLst/>
                <a:cxnLst>
                  <a:cxn ang="0">
                    <a:pos x="T0" y="T1"/>
                  </a:cxn>
                  <a:cxn ang="0">
                    <a:pos x="T2" y="T3"/>
                  </a:cxn>
                  <a:cxn ang="0">
                    <a:pos x="T4" y="T5"/>
                  </a:cxn>
                  <a:cxn ang="0">
                    <a:pos x="T6" y="T7"/>
                  </a:cxn>
                  <a:cxn ang="0">
                    <a:pos x="T8" y="T9"/>
                  </a:cxn>
                  <a:cxn ang="0">
                    <a:pos x="T10" y="T11"/>
                  </a:cxn>
                </a:cxnLst>
                <a:rect l="0" t="0" r="r" b="b"/>
                <a:pathLst>
                  <a:path w="6141" h="3978">
                    <a:moveTo>
                      <a:pt x="6116" y="0"/>
                    </a:moveTo>
                    <a:cubicBezTo>
                      <a:pt x="6130" y="0"/>
                      <a:pt x="6141" y="11"/>
                      <a:pt x="6141" y="25"/>
                    </a:cubicBezTo>
                    <a:cubicBezTo>
                      <a:pt x="6141" y="3953"/>
                      <a:pt x="6141" y="3953"/>
                      <a:pt x="6141" y="3953"/>
                    </a:cubicBezTo>
                    <a:cubicBezTo>
                      <a:pt x="6141" y="3967"/>
                      <a:pt x="6130" y="3978"/>
                      <a:pt x="6116" y="3978"/>
                    </a:cubicBezTo>
                    <a:cubicBezTo>
                      <a:pt x="0" y="0"/>
                      <a:pt x="0" y="0"/>
                      <a:pt x="0" y="0"/>
                    </a:cubicBezTo>
                    <a:cubicBezTo>
                      <a:pt x="6116" y="0"/>
                      <a:pt x="6116" y="0"/>
                      <a:pt x="611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4" name="işḻîdè">
                <a:extLst>
                  <a:ext uri="{FF2B5EF4-FFF2-40B4-BE49-F238E27FC236}">
                    <a16:creationId xmlns:a16="http://schemas.microsoft.com/office/drawing/2014/main" id="{3A133915-837F-4312-8CB3-C8DDF79C6075}"/>
                  </a:ext>
                </a:extLst>
              </p:cNvPr>
              <p:cNvSpPr/>
              <p:nvPr/>
            </p:nvSpPr>
            <p:spPr bwMode="auto">
              <a:xfrm>
                <a:off x="4141788" y="2427288"/>
                <a:ext cx="4081463" cy="2635250"/>
              </a:xfrm>
              <a:custGeom>
                <a:avLst/>
                <a:gdLst>
                  <a:gd name="T0" fmla="*/ 25 w 6164"/>
                  <a:gd name="T1" fmla="*/ 0 h 3978"/>
                  <a:gd name="T2" fmla="*/ 48 w 6164"/>
                  <a:gd name="T3" fmla="*/ 0 h 3978"/>
                  <a:gd name="T4" fmla="*/ 6164 w 6164"/>
                  <a:gd name="T5" fmla="*/ 3978 h 3978"/>
                  <a:gd name="T6" fmla="*/ 25 w 6164"/>
                  <a:gd name="T7" fmla="*/ 3978 h 3978"/>
                  <a:gd name="T8" fmla="*/ 0 w 6164"/>
                  <a:gd name="T9" fmla="*/ 3953 h 3978"/>
                  <a:gd name="T10" fmla="*/ 0 w 6164"/>
                  <a:gd name="T11" fmla="*/ 25 h 3978"/>
                  <a:gd name="T12" fmla="*/ 25 w 6164"/>
                  <a:gd name="T13" fmla="*/ 0 h 3978"/>
                </a:gdLst>
                <a:ahLst/>
                <a:cxnLst>
                  <a:cxn ang="0">
                    <a:pos x="T0" y="T1"/>
                  </a:cxn>
                  <a:cxn ang="0">
                    <a:pos x="T2" y="T3"/>
                  </a:cxn>
                  <a:cxn ang="0">
                    <a:pos x="T4" y="T5"/>
                  </a:cxn>
                  <a:cxn ang="0">
                    <a:pos x="T6" y="T7"/>
                  </a:cxn>
                  <a:cxn ang="0">
                    <a:pos x="T8" y="T9"/>
                  </a:cxn>
                  <a:cxn ang="0">
                    <a:pos x="T10" y="T11"/>
                  </a:cxn>
                  <a:cxn ang="0">
                    <a:pos x="T12" y="T13"/>
                  </a:cxn>
                </a:cxnLst>
                <a:rect l="0" t="0" r="r" b="b"/>
                <a:pathLst>
                  <a:path w="6164" h="3978">
                    <a:moveTo>
                      <a:pt x="25" y="0"/>
                    </a:moveTo>
                    <a:cubicBezTo>
                      <a:pt x="48" y="0"/>
                      <a:pt x="48" y="0"/>
                      <a:pt x="48" y="0"/>
                    </a:cubicBezTo>
                    <a:cubicBezTo>
                      <a:pt x="6164" y="3978"/>
                      <a:pt x="6164" y="3978"/>
                      <a:pt x="6164" y="3978"/>
                    </a:cubicBezTo>
                    <a:cubicBezTo>
                      <a:pt x="25" y="3978"/>
                      <a:pt x="25" y="3978"/>
                      <a:pt x="25" y="3978"/>
                    </a:cubicBezTo>
                    <a:cubicBezTo>
                      <a:pt x="11" y="3978"/>
                      <a:pt x="0" y="3967"/>
                      <a:pt x="0" y="3953"/>
                    </a:cubicBezTo>
                    <a:cubicBezTo>
                      <a:pt x="0" y="25"/>
                      <a:pt x="0" y="25"/>
                      <a:pt x="0" y="25"/>
                    </a:cubicBezTo>
                    <a:cubicBezTo>
                      <a:pt x="0" y="11"/>
                      <a:pt x="11" y="0"/>
                      <a:pt x="25" y="0"/>
                    </a:cubicBezTo>
                  </a:path>
                </a:pathLst>
              </a:custGeom>
              <a:solidFill>
                <a:srgbClr val="EAEAE9"/>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5" name="iṧľiḓe">
                <a:extLst>
                  <a:ext uri="{FF2B5EF4-FFF2-40B4-BE49-F238E27FC236}">
                    <a16:creationId xmlns:a16="http://schemas.microsoft.com/office/drawing/2014/main" id="{C2B6E5ED-3CDB-46B5-8BE7-B429372B024E}"/>
                  </a:ext>
                </a:extLst>
              </p:cNvPr>
              <p:cNvSpPr/>
              <p:nvPr/>
            </p:nvSpPr>
            <p:spPr bwMode="auto">
              <a:xfrm>
                <a:off x="6757988" y="1533525"/>
                <a:ext cx="1214438" cy="2033587"/>
              </a:xfrm>
              <a:custGeom>
                <a:avLst/>
                <a:gdLst>
                  <a:gd name="T0" fmla="*/ 1040 w 1834"/>
                  <a:gd name="T1" fmla="*/ 366 h 3069"/>
                  <a:gd name="T2" fmla="*/ 1281 w 1834"/>
                  <a:gd name="T3" fmla="*/ 1 h 3069"/>
                  <a:gd name="T4" fmla="*/ 1283 w 1834"/>
                  <a:gd name="T5" fmla="*/ 0 h 3069"/>
                  <a:gd name="T6" fmla="*/ 1431 w 1834"/>
                  <a:gd name="T7" fmla="*/ 0 h 3069"/>
                  <a:gd name="T8" fmla="*/ 1834 w 1834"/>
                  <a:gd name="T9" fmla="*/ 482 h 3069"/>
                  <a:gd name="T10" fmla="*/ 1834 w 1834"/>
                  <a:gd name="T11" fmla="*/ 482 h 3069"/>
                  <a:gd name="T12" fmla="*/ 1834 w 1834"/>
                  <a:gd name="T13" fmla="*/ 482 h 3069"/>
                  <a:gd name="T14" fmla="*/ 1834 w 1834"/>
                  <a:gd name="T15" fmla="*/ 3069 h 3069"/>
                  <a:gd name="T16" fmla="*/ 40 w 1834"/>
                  <a:gd name="T17" fmla="*/ 3069 h 3069"/>
                  <a:gd name="T18" fmla="*/ 0 w 1834"/>
                  <a:gd name="T19" fmla="*/ 213 h 3069"/>
                  <a:gd name="T20" fmla="*/ 1040 w 1834"/>
                  <a:gd name="T21" fmla="*/ 366 h 3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34" h="3069">
                    <a:moveTo>
                      <a:pt x="1040" y="366"/>
                    </a:moveTo>
                    <a:cubicBezTo>
                      <a:pt x="1083" y="69"/>
                      <a:pt x="1281" y="1"/>
                      <a:pt x="1281" y="1"/>
                    </a:cubicBezTo>
                    <a:cubicBezTo>
                      <a:pt x="1283" y="0"/>
                      <a:pt x="1283" y="0"/>
                      <a:pt x="1283" y="0"/>
                    </a:cubicBezTo>
                    <a:cubicBezTo>
                      <a:pt x="1352" y="0"/>
                      <a:pt x="1403" y="0"/>
                      <a:pt x="1431" y="0"/>
                    </a:cubicBezTo>
                    <a:cubicBezTo>
                      <a:pt x="1767" y="0"/>
                      <a:pt x="1834" y="482"/>
                      <a:pt x="1834" y="482"/>
                    </a:cubicBezTo>
                    <a:cubicBezTo>
                      <a:pt x="1834" y="482"/>
                      <a:pt x="1834" y="482"/>
                      <a:pt x="1834" y="482"/>
                    </a:cubicBezTo>
                    <a:cubicBezTo>
                      <a:pt x="1834" y="482"/>
                      <a:pt x="1834" y="482"/>
                      <a:pt x="1834" y="482"/>
                    </a:cubicBezTo>
                    <a:cubicBezTo>
                      <a:pt x="1834" y="3069"/>
                      <a:pt x="1834" y="3069"/>
                      <a:pt x="1834" y="3069"/>
                    </a:cubicBezTo>
                    <a:cubicBezTo>
                      <a:pt x="40" y="3069"/>
                      <a:pt x="40" y="3069"/>
                      <a:pt x="40" y="3069"/>
                    </a:cubicBezTo>
                    <a:cubicBezTo>
                      <a:pt x="0" y="213"/>
                      <a:pt x="0" y="213"/>
                      <a:pt x="0" y="213"/>
                    </a:cubicBezTo>
                    <a:lnTo>
                      <a:pt x="1040" y="366"/>
                    </a:lnTo>
                    <a:close/>
                  </a:path>
                </a:pathLst>
              </a:custGeom>
              <a:solidFill>
                <a:srgbClr val="8CB7BE"/>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6" name="ïṧļíḋé">
                <a:extLst>
                  <a:ext uri="{FF2B5EF4-FFF2-40B4-BE49-F238E27FC236}">
                    <a16:creationId xmlns:a16="http://schemas.microsoft.com/office/drawing/2014/main" id="{DF33C61A-6245-4768-83BD-58CDFDAB18B2}"/>
                  </a:ext>
                </a:extLst>
              </p:cNvPr>
              <p:cNvSpPr/>
              <p:nvPr/>
            </p:nvSpPr>
            <p:spPr bwMode="auto">
              <a:xfrm>
                <a:off x="4703763" y="1533525"/>
                <a:ext cx="2903538" cy="3457575"/>
              </a:xfrm>
              <a:custGeom>
                <a:avLst/>
                <a:gdLst>
                  <a:gd name="T0" fmla="*/ 3185 w 4383"/>
                  <a:gd name="T1" fmla="*/ 4743 h 5221"/>
                  <a:gd name="T2" fmla="*/ 0 w 4383"/>
                  <a:gd name="T3" fmla="*/ 4743 h 5221"/>
                  <a:gd name="T4" fmla="*/ 0 w 4383"/>
                  <a:gd name="T5" fmla="*/ 396 h 5221"/>
                  <a:gd name="T6" fmla="*/ 401 w 4383"/>
                  <a:gd name="T7" fmla="*/ 0 h 5221"/>
                  <a:gd name="T8" fmla="*/ 524 w 4383"/>
                  <a:gd name="T9" fmla="*/ 0 h 5221"/>
                  <a:gd name="T10" fmla="*/ 4128 w 4383"/>
                  <a:gd name="T11" fmla="*/ 0 h 5221"/>
                  <a:gd name="T12" fmla="*/ 4128 w 4383"/>
                  <a:gd name="T13" fmla="*/ 0 h 5221"/>
                  <a:gd name="T14" fmla="*/ 4383 w 4383"/>
                  <a:gd name="T15" fmla="*/ 0 h 5221"/>
                  <a:gd name="T16" fmla="*/ 4381 w 4383"/>
                  <a:gd name="T17" fmla="*/ 1 h 5221"/>
                  <a:gd name="T18" fmla="*/ 4132 w 4383"/>
                  <a:gd name="T19" fmla="*/ 482 h 5221"/>
                  <a:gd name="T20" fmla="*/ 4126 w 4383"/>
                  <a:gd name="T21" fmla="*/ 482 h 5221"/>
                  <a:gd name="T22" fmla="*/ 4126 w 4383"/>
                  <a:gd name="T23" fmla="*/ 577 h 5221"/>
                  <a:gd name="T24" fmla="*/ 4126 w 4383"/>
                  <a:gd name="T25" fmla="*/ 4822 h 5221"/>
                  <a:gd name="T26" fmla="*/ 4126 w 4383"/>
                  <a:gd name="T27" fmla="*/ 4825 h 5221"/>
                  <a:gd name="T28" fmla="*/ 3725 w 4383"/>
                  <a:gd name="T29" fmla="*/ 5221 h 5221"/>
                  <a:gd name="T30" fmla="*/ 3602 w 4383"/>
                  <a:gd name="T31" fmla="*/ 5221 h 5221"/>
                  <a:gd name="T32" fmla="*/ 3185 w 4383"/>
                  <a:gd name="T33" fmla="*/ 4743 h 5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83" h="5221">
                    <a:moveTo>
                      <a:pt x="3185" y="4743"/>
                    </a:moveTo>
                    <a:cubicBezTo>
                      <a:pt x="0" y="4743"/>
                      <a:pt x="0" y="4743"/>
                      <a:pt x="0" y="4743"/>
                    </a:cubicBezTo>
                    <a:cubicBezTo>
                      <a:pt x="0" y="396"/>
                      <a:pt x="0" y="396"/>
                      <a:pt x="0" y="396"/>
                    </a:cubicBezTo>
                    <a:cubicBezTo>
                      <a:pt x="5" y="361"/>
                      <a:pt x="60" y="34"/>
                      <a:pt x="401" y="0"/>
                    </a:cubicBezTo>
                    <a:cubicBezTo>
                      <a:pt x="524" y="0"/>
                      <a:pt x="524" y="0"/>
                      <a:pt x="524" y="0"/>
                    </a:cubicBezTo>
                    <a:cubicBezTo>
                      <a:pt x="4128" y="0"/>
                      <a:pt x="4128" y="0"/>
                      <a:pt x="4128" y="0"/>
                    </a:cubicBezTo>
                    <a:cubicBezTo>
                      <a:pt x="4128" y="0"/>
                      <a:pt x="4128" y="0"/>
                      <a:pt x="4128" y="0"/>
                    </a:cubicBezTo>
                    <a:cubicBezTo>
                      <a:pt x="4228" y="0"/>
                      <a:pt x="4315" y="0"/>
                      <a:pt x="4383" y="0"/>
                    </a:cubicBezTo>
                    <a:cubicBezTo>
                      <a:pt x="4381" y="1"/>
                      <a:pt x="4381" y="1"/>
                      <a:pt x="4381" y="1"/>
                    </a:cubicBezTo>
                    <a:cubicBezTo>
                      <a:pt x="4381" y="1"/>
                      <a:pt x="4132" y="86"/>
                      <a:pt x="4132" y="482"/>
                    </a:cubicBezTo>
                    <a:cubicBezTo>
                      <a:pt x="4126" y="482"/>
                      <a:pt x="4126" y="482"/>
                      <a:pt x="4126" y="482"/>
                    </a:cubicBezTo>
                    <a:cubicBezTo>
                      <a:pt x="4126" y="577"/>
                      <a:pt x="4126" y="577"/>
                      <a:pt x="4126" y="577"/>
                    </a:cubicBezTo>
                    <a:cubicBezTo>
                      <a:pt x="4126" y="4822"/>
                      <a:pt x="4126" y="4822"/>
                      <a:pt x="4126" y="4822"/>
                    </a:cubicBezTo>
                    <a:cubicBezTo>
                      <a:pt x="4126" y="4822"/>
                      <a:pt x="4126" y="4823"/>
                      <a:pt x="4126" y="4825"/>
                    </a:cubicBezTo>
                    <a:cubicBezTo>
                      <a:pt x="4121" y="4860"/>
                      <a:pt x="4066" y="5187"/>
                      <a:pt x="3725" y="5221"/>
                    </a:cubicBezTo>
                    <a:cubicBezTo>
                      <a:pt x="3602" y="5221"/>
                      <a:pt x="3602" y="5221"/>
                      <a:pt x="3602" y="5221"/>
                    </a:cubicBezTo>
                    <a:cubicBezTo>
                      <a:pt x="3162" y="5182"/>
                      <a:pt x="3185" y="4743"/>
                      <a:pt x="3185" y="4743"/>
                    </a:cubicBezTo>
                  </a:path>
                </a:pathLst>
              </a:custGeom>
              <a:solidFill>
                <a:srgbClr val="A8DEE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7" name="ïŝlïḍê">
                <a:extLst>
                  <a:ext uri="{FF2B5EF4-FFF2-40B4-BE49-F238E27FC236}">
                    <a16:creationId xmlns:a16="http://schemas.microsoft.com/office/drawing/2014/main" id="{C3476567-A9E4-4831-9921-050AA0CCB851}"/>
                  </a:ext>
                </a:extLst>
              </p:cNvPr>
              <p:cNvSpPr/>
              <p:nvPr/>
            </p:nvSpPr>
            <p:spPr bwMode="auto">
              <a:xfrm>
                <a:off x="4173538" y="4675188"/>
                <a:ext cx="2976563" cy="333375"/>
              </a:xfrm>
              <a:custGeom>
                <a:avLst/>
                <a:gdLst>
                  <a:gd name="T0" fmla="*/ 3989 w 4494"/>
                  <a:gd name="T1" fmla="*/ 0 h 503"/>
                  <a:gd name="T2" fmla="*/ 0 w 4494"/>
                  <a:gd name="T3" fmla="*/ 0 h 503"/>
                  <a:gd name="T4" fmla="*/ 403 w 4494"/>
                  <a:gd name="T5" fmla="*/ 482 h 503"/>
                  <a:gd name="T6" fmla="*/ 4494 w 4494"/>
                  <a:gd name="T7" fmla="*/ 482 h 503"/>
                  <a:gd name="T8" fmla="*/ 3989 w 4494"/>
                  <a:gd name="T9" fmla="*/ 0 h 503"/>
                </a:gdLst>
                <a:ahLst/>
                <a:cxnLst>
                  <a:cxn ang="0">
                    <a:pos x="T0" y="T1"/>
                  </a:cxn>
                  <a:cxn ang="0">
                    <a:pos x="T2" y="T3"/>
                  </a:cxn>
                  <a:cxn ang="0">
                    <a:pos x="T4" y="T5"/>
                  </a:cxn>
                  <a:cxn ang="0">
                    <a:pos x="T6" y="T7"/>
                  </a:cxn>
                  <a:cxn ang="0">
                    <a:pos x="T8" y="T9"/>
                  </a:cxn>
                </a:cxnLst>
                <a:rect l="0" t="0" r="r" b="b"/>
                <a:pathLst>
                  <a:path w="4494" h="503">
                    <a:moveTo>
                      <a:pt x="3989" y="0"/>
                    </a:moveTo>
                    <a:cubicBezTo>
                      <a:pt x="0" y="0"/>
                      <a:pt x="0" y="0"/>
                      <a:pt x="0" y="0"/>
                    </a:cubicBezTo>
                    <a:cubicBezTo>
                      <a:pt x="0" y="0"/>
                      <a:pt x="67" y="482"/>
                      <a:pt x="403" y="482"/>
                    </a:cubicBezTo>
                    <a:cubicBezTo>
                      <a:pt x="739" y="482"/>
                      <a:pt x="4494" y="482"/>
                      <a:pt x="4494" y="482"/>
                    </a:cubicBezTo>
                    <a:cubicBezTo>
                      <a:pt x="4494" y="482"/>
                      <a:pt x="3987" y="503"/>
                      <a:pt x="3989" y="0"/>
                    </a:cubicBezTo>
                    <a:close/>
                  </a:path>
                </a:pathLst>
              </a:custGeom>
              <a:solidFill>
                <a:srgbClr val="8CB7BE"/>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8" name="íş1ïḓé">
                <a:extLst>
                  <a:ext uri="{FF2B5EF4-FFF2-40B4-BE49-F238E27FC236}">
                    <a16:creationId xmlns:a16="http://schemas.microsoft.com/office/drawing/2014/main" id="{FBC20B70-D3CD-47EB-AD85-F9153F3B902C}"/>
                  </a:ext>
                </a:extLst>
              </p:cNvPr>
              <p:cNvSpPr/>
              <p:nvPr/>
            </p:nvSpPr>
            <p:spPr bwMode="auto">
              <a:xfrm>
                <a:off x="5870576" y="1876425"/>
                <a:ext cx="1330325" cy="73025"/>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89" name="íṡḻîḍê">
                <a:extLst>
                  <a:ext uri="{FF2B5EF4-FFF2-40B4-BE49-F238E27FC236}">
                    <a16:creationId xmlns:a16="http://schemas.microsoft.com/office/drawing/2014/main" id="{5474295D-B2D8-4E87-91EA-0E972C0205F5}"/>
                  </a:ext>
                </a:extLst>
              </p:cNvPr>
              <p:cNvSpPr/>
              <p:nvPr/>
            </p:nvSpPr>
            <p:spPr bwMode="auto">
              <a:xfrm>
                <a:off x="5634038" y="2093913"/>
                <a:ext cx="1330325" cy="73025"/>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0" name="íšľîdé">
                <a:extLst>
                  <a:ext uri="{FF2B5EF4-FFF2-40B4-BE49-F238E27FC236}">
                    <a16:creationId xmlns:a16="http://schemas.microsoft.com/office/drawing/2014/main" id="{55C9960A-D548-4C57-B3E3-5E3EB7A29A94}"/>
                  </a:ext>
                </a:extLst>
              </p:cNvPr>
              <p:cNvSpPr/>
              <p:nvPr/>
            </p:nvSpPr>
            <p:spPr bwMode="auto">
              <a:xfrm>
                <a:off x="5178426" y="2093913"/>
                <a:ext cx="295275" cy="73025"/>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1" name="iṣľidè">
                <a:extLst>
                  <a:ext uri="{FF2B5EF4-FFF2-40B4-BE49-F238E27FC236}">
                    <a16:creationId xmlns:a16="http://schemas.microsoft.com/office/drawing/2014/main" id="{298D5886-6BDA-45F1-9A88-015B37AC1F3E}"/>
                  </a:ext>
                </a:extLst>
              </p:cNvPr>
              <p:cNvSpPr/>
              <p:nvPr/>
            </p:nvSpPr>
            <p:spPr bwMode="auto">
              <a:xfrm>
                <a:off x="5424488" y="2311400"/>
                <a:ext cx="1328738" cy="73025"/>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2" name="iš1ïḋe">
                <a:extLst>
                  <a:ext uri="{FF2B5EF4-FFF2-40B4-BE49-F238E27FC236}">
                    <a16:creationId xmlns:a16="http://schemas.microsoft.com/office/drawing/2014/main" id="{F6448E75-464C-4222-9590-D21A40D574EB}"/>
                  </a:ext>
                </a:extLst>
              </p:cNvPr>
              <p:cNvSpPr/>
              <p:nvPr/>
            </p:nvSpPr>
            <p:spPr bwMode="auto">
              <a:xfrm>
                <a:off x="5870576" y="2528888"/>
                <a:ext cx="1330325" cy="74612"/>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3" name="iśľïḋe">
                <a:extLst>
                  <a:ext uri="{FF2B5EF4-FFF2-40B4-BE49-F238E27FC236}">
                    <a16:creationId xmlns:a16="http://schemas.microsoft.com/office/drawing/2014/main" id="{7CEC55F0-EEDB-4D3E-95CF-2111253867F4}"/>
                  </a:ext>
                </a:extLst>
              </p:cNvPr>
              <p:cNvSpPr/>
              <p:nvPr/>
            </p:nvSpPr>
            <p:spPr bwMode="auto">
              <a:xfrm>
                <a:off x="5314951" y="2528888"/>
                <a:ext cx="450850" cy="74612"/>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4" name="iṡ1îḓè">
                <a:extLst>
                  <a:ext uri="{FF2B5EF4-FFF2-40B4-BE49-F238E27FC236}">
                    <a16:creationId xmlns:a16="http://schemas.microsoft.com/office/drawing/2014/main" id="{A1B037F8-2653-48AC-A2F2-6CC7CFD1A603}"/>
                  </a:ext>
                </a:extLst>
              </p:cNvPr>
              <p:cNvSpPr/>
              <p:nvPr/>
            </p:nvSpPr>
            <p:spPr bwMode="auto">
              <a:xfrm>
                <a:off x="4962526" y="3603625"/>
                <a:ext cx="574675" cy="95250"/>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5" name="ísľïdè">
                <a:extLst>
                  <a:ext uri="{FF2B5EF4-FFF2-40B4-BE49-F238E27FC236}">
                    <a16:creationId xmlns:a16="http://schemas.microsoft.com/office/drawing/2014/main" id="{5D460D48-29AE-4675-AF2D-903422DEE5E1}"/>
                  </a:ext>
                </a:extLst>
              </p:cNvPr>
              <p:cNvSpPr/>
              <p:nvPr/>
            </p:nvSpPr>
            <p:spPr bwMode="auto">
              <a:xfrm>
                <a:off x="4962526" y="3603625"/>
                <a:ext cx="57467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6" name="ísļîḓê">
                <a:extLst>
                  <a:ext uri="{FF2B5EF4-FFF2-40B4-BE49-F238E27FC236}">
                    <a16:creationId xmlns:a16="http://schemas.microsoft.com/office/drawing/2014/main" id="{6F6B29B5-5279-4FF7-ADA4-9D57BCA2E1D4}"/>
                  </a:ext>
                </a:extLst>
              </p:cNvPr>
              <p:cNvSpPr/>
              <p:nvPr/>
            </p:nvSpPr>
            <p:spPr bwMode="auto">
              <a:xfrm>
                <a:off x="4975226" y="4271963"/>
                <a:ext cx="1330325" cy="73025"/>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7" name="î$ḻïḑê">
                <a:extLst>
                  <a:ext uri="{FF2B5EF4-FFF2-40B4-BE49-F238E27FC236}">
                    <a16:creationId xmlns:a16="http://schemas.microsoft.com/office/drawing/2014/main" id="{59358ADD-E087-4601-A346-9E791FD9299C}"/>
                  </a:ext>
                </a:extLst>
              </p:cNvPr>
              <p:cNvSpPr/>
              <p:nvPr/>
            </p:nvSpPr>
            <p:spPr bwMode="auto">
              <a:xfrm>
                <a:off x="6411913" y="4271963"/>
                <a:ext cx="449263" cy="73025"/>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8" name="îṡ1îḑe">
                <a:extLst>
                  <a:ext uri="{FF2B5EF4-FFF2-40B4-BE49-F238E27FC236}">
                    <a16:creationId xmlns:a16="http://schemas.microsoft.com/office/drawing/2014/main" id="{9230C7E1-257E-4FE3-B7CB-2689BB73CA5B}"/>
                  </a:ext>
                </a:extLst>
              </p:cNvPr>
              <p:cNvSpPr/>
              <p:nvPr/>
            </p:nvSpPr>
            <p:spPr bwMode="auto">
              <a:xfrm>
                <a:off x="5870576" y="4489450"/>
                <a:ext cx="1330325" cy="74612"/>
              </a:xfrm>
              <a:prstGeom prst="rect">
                <a:avLst/>
              </a:prstGeom>
              <a:solidFill>
                <a:srgbClr val="F1F9F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99" name="íṥḷíḍé">
                <a:extLst>
                  <a:ext uri="{FF2B5EF4-FFF2-40B4-BE49-F238E27FC236}">
                    <a16:creationId xmlns:a16="http://schemas.microsoft.com/office/drawing/2014/main" id="{789292E0-A706-42D0-9590-3230E46B9E20}"/>
                  </a:ext>
                </a:extLst>
              </p:cNvPr>
              <p:cNvSpPr/>
              <p:nvPr/>
            </p:nvSpPr>
            <p:spPr bwMode="auto">
              <a:xfrm>
                <a:off x="6121401" y="5138738"/>
                <a:ext cx="160338" cy="161925"/>
              </a:xfrm>
              <a:prstGeom prst="ellipse">
                <a:avLst/>
              </a:pr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0" name="îṥḷiďê">
                <a:extLst>
                  <a:ext uri="{FF2B5EF4-FFF2-40B4-BE49-F238E27FC236}">
                    <a16:creationId xmlns:a16="http://schemas.microsoft.com/office/drawing/2014/main" id="{C84EA37D-D55B-4CEF-8DC8-17AD8308206C}"/>
                  </a:ext>
                </a:extLst>
              </p:cNvPr>
              <p:cNvSpPr/>
              <p:nvPr/>
            </p:nvSpPr>
            <p:spPr bwMode="auto">
              <a:xfrm>
                <a:off x="7693026" y="4572000"/>
                <a:ext cx="1360488" cy="1360487"/>
              </a:xfrm>
              <a:prstGeom prst="ellipse">
                <a:avLst/>
              </a:prstGeom>
              <a:solidFill>
                <a:srgbClr val="2A404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lnSpcReduction="10000"/>
              </a:bodyPr>
              <a:lstStyle/>
              <a:p>
                <a:pPr algn="ctr"/>
                <a:endParaRPr/>
              </a:p>
            </p:txBody>
          </p:sp>
          <p:sp>
            <p:nvSpPr>
              <p:cNvPr id="101" name="ïṩḻîḓe">
                <a:extLst>
                  <a:ext uri="{FF2B5EF4-FFF2-40B4-BE49-F238E27FC236}">
                    <a16:creationId xmlns:a16="http://schemas.microsoft.com/office/drawing/2014/main" id="{CFF150CB-33C0-4A9E-AC67-360EE77E8773}"/>
                  </a:ext>
                </a:extLst>
              </p:cNvPr>
              <p:cNvSpPr/>
              <p:nvPr/>
            </p:nvSpPr>
            <p:spPr bwMode="auto">
              <a:xfrm>
                <a:off x="7627938" y="4505325"/>
                <a:ext cx="1490663" cy="1492250"/>
              </a:xfrm>
              <a:custGeom>
                <a:avLst/>
                <a:gdLst>
                  <a:gd name="T0" fmla="*/ 1126 w 2252"/>
                  <a:gd name="T1" fmla="*/ 99 h 2252"/>
                  <a:gd name="T2" fmla="*/ 2153 w 2252"/>
                  <a:gd name="T3" fmla="*/ 1126 h 2252"/>
                  <a:gd name="T4" fmla="*/ 1126 w 2252"/>
                  <a:gd name="T5" fmla="*/ 2153 h 2252"/>
                  <a:gd name="T6" fmla="*/ 99 w 2252"/>
                  <a:gd name="T7" fmla="*/ 1126 h 2252"/>
                  <a:gd name="T8" fmla="*/ 1126 w 2252"/>
                  <a:gd name="T9" fmla="*/ 99 h 2252"/>
                  <a:gd name="T10" fmla="*/ 1126 w 2252"/>
                  <a:gd name="T11" fmla="*/ 0 h 2252"/>
                  <a:gd name="T12" fmla="*/ 688 w 2252"/>
                  <a:gd name="T13" fmla="*/ 89 h 2252"/>
                  <a:gd name="T14" fmla="*/ 330 w 2252"/>
                  <a:gd name="T15" fmla="*/ 330 h 2252"/>
                  <a:gd name="T16" fmla="*/ 89 w 2252"/>
                  <a:gd name="T17" fmla="*/ 688 h 2252"/>
                  <a:gd name="T18" fmla="*/ 0 w 2252"/>
                  <a:gd name="T19" fmla="*/ 1126 h 2252"/>
                  <a:gd name="T20" fmla="*/ 89 w 2252"/>
                  <a:gd name="T21" fmla="*/ 1565 h 2252"/>
                  <a:gd name="T22" fmla="*/ 330 w 2252"/>
                  <a:gd name="T23" fmla="*/ 1922 h 2252"/>
                  <a:gd name="T24" fmla="*/ 688 w 2252"/>
                  <a:gd name="T25" fmla="*/ 2164 h 2252"/>
                  <a:gd name="T26" fmla="*/ 1126 w 2252"/>
                  <a:gd name="T27" fmla="*/ 2252 h 2252"/>
                  <a:gd name="T28" fmla="*/ 1565 w 2252"/>
                  <a:gd name="T29" fmla="*/ 2164 h 2252"/>
                  <a:gd name="T30" fmla="*/ 1922 w 2252"/>
                  <a:gd name="T31" fmla="*/ 1922 h 2252"/>
                  <a:gd name="T32" fmla="*/ 2164 w 2252"/>
                  <a:gd name="T33" fmla="*/ 1565 h 2252"/>
                  <a:gd name="T34" fmla="*/ 2252 w 2252"/>
                  <a:gd name="T35" fmla="*/ 1126 h 2252"/>
                  <a:gd name="T36" fmla="*/ 2164 w 2252"/>
                  <a:gd name="T37" fmla="*/ 688 h 2252"/>
                  <a:gd name="T38" fmla="*/ 1922 w 2252"/>
                  <a:gd name="T39" fmla="*/ 330 h 2252"/>
                  <a:gd name="T40" fmla="*/ 1565 w 2252"/>
                  <a:gd name="T41" fmla="*/ 89 h 2252"/>
                  <a:gd name="T42" fmla="*/ 1126 w 2252"/>
                  <a:gd name="T43" fmla="*/ 0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52" h="2252">
                    <a:moveTo>
                      <a:pt x="1126" y="99"/>
                    </a:moveTo>
                    <a:cubicBezTo>
                      <a:pt x="1693" y="99"/>
                      <a:pt x="2153" y="559"/>
                      <a:pt x="2153" y="1126"/>
                    </a:cubicBezTo>
                    <a:cubicBezTo>
                      <a:pt x="2153" y="1693"/>
                      <a:pt x="1693" y="2153"/>
                      <a:pt x="1126" y="2153"/>
                    </a:cubicBezTo>
                    <a:cubicBezTo>
                      <a:pt x="559" y="2153"/>
                      <a:pt x="99" y="1693"/>
                      <a:pt x="99" y="1126"/>
                    </a:cubicBezTo>
                    <a:cubicBezTo>
                      <a:pt x="99" y="559"/>
                      <a:pt x="559" y="99"/>
                      <a:pt x="1126" y="99"/>
                    </a:cubicBezTo>
                    <a:moveTo>
                      <a:pt x="1126" y="0"/>
                    </a:moveTo>
                    <a:cubicBezTo>
                      <a:pt x="974" y="0"/>
                      <a:pt x="827" y="30"/>
                      <a:pt x="688" y="89"/>
                    </a:cubicBezTo>
                    <a:cubicBezTo>
                      <a:pt x="554" y="146"/>
                      <a:pt x="433" y="227"/>
                      <a:pt x="330" y="330"/>
                    </a:cubicBezTo>
                    <a:cubicBezTo>
                      <a:pt x="227" y="433"/>
                      <a:pt x="146" y="554"/>
                      <a:pt x="89" y="688"/>
                    </a:cubicBezTo>
                    <a:cubicBezTo>
                      <a:pt x="30" y="827"/>
                      <a:pt x="0" y="974"/>
                      <a:pt x="0" y="1126"/>
                    </a:cubicBezTo>
                    <a:cubicBezTo>
                      <a:pt x="0" y="1278"/>
                      <a:pt x="30" y="1426"/>
                      <a:pt x="89" y="1565"/>
                    </a:cubicBezTo>
                    <a:cubicBezTo>
                      <a:pt x="146" y="1699"/>
                      <a:pt x="227" y="1819"/>
                      <a:pt x="330" y="1922"/>
                    </a:cubicBezTo>
                    <a:cubicBezTo>
                      <a:pt x="433" y="2026"/>
                      <a:pt x="554" y="2107"/>
                      <a:pt x="688" y="2164"/>
                    </a:cubicBezTo>
                    <a:cubicBezTo>
                      <a:pt x="827" y="2222"/>
                      <a:pt x="974" y="2252"/>
                      <a:pt x="1126" y="2252"/>
                    </a:cubicBezTo>
                    <a:cubicBezTo>
                      <a:pt x="1278" y="2252"/>
                      <a:pt x="1426" y="2222"/>
                      <a:pt x="1565" y="2164"/>
                    </a:cubicBezTo>
                    <a:cubicBezTo>
                      <a:pt x="1699" y="2107"/>
                      <a:pt x="1819" y="2026"/>
                      <a:pt x="1922" y="1922"/>
                    </a:cubicBezTo>
                    <a:cubicBezTo>
                      <a:pt x="2026" y="1819"/>
                      <a:pt x="2107" y="1699"/>
                      <a:pt x="2164" y="1565"/>
                    </a:cubicBezTo>
                    <a:cubicBezTo>
                      <a:pt x="2222" y="1426"/>
                      <a:pt x="2252" y="1278"/>
                      <a:pt x="2252" y="1126"/>
                    </a:cubicBezTo>
                    <a:cubicBezTo>
                      <a:pt x="2252" y="974"/>
                      <a:pt x="2222" y="827"/>
                      <a:pt x="2164" y="688"/>
                    </a:cubicBezTo>
                    <a:cubicBezTo>
                      <a:pt x="2107" y="554"/>
                      <a:pt x="2026" y="433"/>
                      <a:pt x="1922" y="330"/>
                    </a:cubicBezTo>
                    <a:cubicBezTo>
                      <a:pt x="1819" y="227"/>
                      <a:pt x="1699" y="146"/>
                      <a:pt x="1565" y="89"/>
                    </a:cubicBezTo>
                    <a:cubicBezTo>
                      <a:pt x="1426" y="30"/>
                      <a:pt x="1278" y="0"/>
                      <a:pt x="1126" y="0"/>
                    </a:cubicBezTo>
                    <a:close/>
                  </a:path>
                </a:pathLst>
              </a:custGeom>
              <a:solidFill>
                <a:srgbClr val="202C2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p>
            </p:txBody>
          </p:sp>
          <p:sp>
            <p:nvSpPr>
              <p:cNvPr id="102" name="îṥļîḍe">
                <a:extLst>
                  <a:ext uri="{FF2B5EF4-FFF2-40B4-BE49-F238E27FC236}">
                    <a16:creationId xmlns:a16="http://schemas.microsoft.com/office/drawing/2014/main" id="{C9545FC4-2E5B-4AF6-8802-60AE27ED651A}"/>
                  </a:ext>
                </a:extLst>
              </p:cNvPr>
              <p:cNvSpPr/>
              <p:nvPr/>
            </p:nvSpPr>
            <p:spPr bwMode="auto">
              <a:xfrm>
                <a:off x="7881938" y="4775200"/>
                <a:ext cx="903288" cy="938212"/>
              </a:xfrm>
              <a:custGeom>
                <a:avLst/>
                <a:gdLst>
                  <a:gd name="T0" fmla="*/ 342 w 1364"/>
                  <a:gd name="T1" fmla="*/ 1185 h 1417"/>
                  <a:gd name="T2" fmla="*/ 271 w 1364"/>
                  <a:gd name="T3" fmla="*/ 1063 h 1417"/>
                  <a:gd name="T4" fmla="*/ 199 w 1364"/>
                  <a:gd name="T5" fmla="*/ 1044 h 1417"/>
                  <a:gd name="T6" fmla="*/ 0 w 1364"/>
                  <a:gd name="T7" fmla="*/ 1159 h 1417"/>
                  <a:gd name="T8" fmla="*/ 122 w 1364"/>
                  <a:gd name="T9" fmla="*/ 946 h 1417"/>
                  <a:gd name="T10" fmla="*/ 316 w 1364"/>
                  <a:gd name="T11" fmla="*/ 924 h 1417"/>
                  <a:gd name="T12" fmla="*/ 350 w 1364"/>
                  <a:gd name="T13" fmla="*/ 900 h 1417"/>
                  <a:gd name="T14" fmla="*/ 649 w 1364"/>
                  <a:gd name="T15" fmla="*/ 589 h 1417"/>
                  <a:gd name="T16" fmla="*/ 649 w 1364"/>
                  <a:gd name="T17" fmla="*/ 589 h 1417"/>
                  <a:gd name="T18" fmla="*/ 859 w 1364"/>
                  <a:gd name="T19" fmla="*/ 370 h 1417"/>
                  <a:gd name="T20" fmla="*/ 883 w 1364"/>
                  <a:gd name="T21" fmla="*/ 331 h 1417"/>
                  <a:gd name="T22" fmla="*/ 995 w 1364"/>
                  <a:gd name="T23" fmla="*/ 46 h 1417"/>
                  <a:gd name="T24" fmla="*/ 1240 w 1364"/>
                  <a:gd name="T25" fmla="*/ 46 h 1417"/>
                  <a:gd name="T26" fmla="*/ 1041 w 1364"/>
                  <a:gd name="T27" fmla="*/ 161 h 1417"/>
                  <a:gd name="T28" fmla="*/ 1022 w 1364"/>
                  <a:gd name="T29" fmla="*/ 233 h 1417"/>
                  <a:gd name="T30" fmla="*/ 1092 w 1364"/>
                  <a:gd name="T31" fmla="*/ 355 h 1417"/>
                  <a:gd name="T32" fmla="*/ 1165 w 1364"/>
                  <a:gd name="T33" fmla="*/ 374 h 1417"/>
                  <a:gd name="T34" fmla="*/ 1364 w 1364"/>
                  <a:gd name="T35" fmla="*/ 258 h 1417"/>
                  <a:gd name="T36" fmla="*/ 1241 w 1364"/>
                  <a:gd name="T37" fmla="*/ 471 h 1417"/>
                  <a:gd name="T38" fmla="*/ 1048 w 1364"/>
                  <a:gd name="T39" fmla="*/ 494 h 1417"/>
                  <a:gd name="T40" fmla="*/ 1013 w 1364"/>
                  <a:gd name="T41" fmla="*/ 518 h 1417"/>
                  <a:gd name="T42" fmla="*/ 715 w 1364"/>
                  <a:gd name="T43" fmla="*/ 828 h 1417"/>
                  <a:gd name="T44" fmla="*/ 715 w 1364"/>
                  <a:gd name="T45" fmla="*/ 828 h 1417"/>
                  <a:gd name="T46" fmla="*/ 504 w 1364"/>
                  <a:gd name="T47" fmla="*/ 1048 h 1417"/>
                  <a:gd name="T48" fmla="*/ 481 w 1364"/>
                  <a:gd name="T49" fmla="*/ 1087 h 1417"/>
                  <a:gd name="T50" fmla="*/ 369 w 1364"/>
                  <a:gd name="T51" fmla="*/ 1372 h 1417"/>
                  <a:gd name="T52" fmla="*/ 123 w 1364"/>
                  <a:gd name="T53" fmla="*/ 1372 h 1417"/>
                  <a:gd name="T54" fmla="*/ 323 w 1364"/>
                  <a:gd name="T55" fmla="*/ 1257 h 1417"/>
                  <a:gd name="T56" fmla="*/ 342 w 1364"/>
                  <a:gd name="T57" fmla="*/ 1185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4" h="1417">
                    <a:moveTo>
                      <a:pt x="342" y="1185"/>
                    </a:moveTo>
                    <a:cubicBezTo>
                      <a:pt x="271" y="1063"/>
                      <a:pt x="271" y="1063"/>
                      <a:pt x="271" y="1063"/>
                    </a:cubicBezTo>
                    <a:cubicBezTo>
                      <a:pt x="257" y="1038"/>
                      <a:pt x="224" y="1029"/>
                      <a:pt x="199" y="1044"/>
                    </a:cubicBezTo>
                    <a:cubicBezTo>
                      <a:pt x="0" y="1159"/>
                      <a:pt x="0" y="1159"/>
                      <a:pt x="0" y="1159"/>
                    </a:cubicBezTo>
                    <a:cubicBezTo>
                      <a:pt x="0" y="1075"/>
                      <a:pt x="44" y="992"/>
                      <a:pt x="122" y="946"/>
                    </a:cubicBezTo>
                    <a:cubicBezTo>
                      <a:pt x="183" y="911"/>
                      <a:pt x="253" y="905"/>
                      <a:pt x="316" y="924"/>
                    </a:cubicBezTo>
                    <a:cubicBezTo>
                      <a:pt x="328" y="918"/>
                      <a:pt x="340" y="911"/>
                      <a:pt x="350" y="900"/>
                    </a:cubicBezTo>
                    <a:cubicBezTo>
                      <a:pt x="649" y="589"/>
                      <a:pt x="649" y="589"/>
                      <a:pt x="649" y="589"/>
                    </a:cubicBezTo>
                    <a:cubicBezTo>
                      <a:pt x="649" y="589"/>
                      <a:pt x="649" y="589"/>
                      <a:pt x="649" y="589"/>
                    </a:cubicBezTo>
                    <a:cubicBezTo>
                      <a:pt x="859" y="370"/>
                      <a:pt x="859" y="370"/>
                      <a:pt x="859" y="370"/>
                    </a:cubicBezTo>
                    <a:cubicBezTo>
                      <a:pt x="871" y="359"/>
                      <a:pt x="878" y="345"/>
                      <a:pt x="883" y="331"/>
                    </a:cubicBezTo>
                    <a:cubicBezTo>
                      <a:pt x="850" y="224"/>
                      <a:pt x="893" y="105"/>
                      <a:pt x="995" y="46"/>
                    </a:cubicBezTo>
                    <a:cubicBezTo>
                      <a:pt x="1073" y="0"/>
                      <a:pt x="1167" y="3"/>
                      <a:pt x="1240" y="46"/>
                    </a:cubicBezTo>
                    <a:cubicBezTo>
                      <a:pt x="1041" y="161"/>
                      <a:pt x="1041" y="161"/>
                      <a:pt x="1041" y="161"/>
                    </a:cubicBezTo>
                    <a:cubicBezTo>
                      <a:pt x="1016" y="176"/>
                      <a:pt x="1007" y="208"/>
                      <a:pt x="1022" y="233"/>
                    </a:cubicBezTo>
                    <a:cubicBezTo>
                      <a:pt x="1092" y="355"/>
                      <a:pt x="1092" y="355"/>
                      <a:pt x="1092" y="355"/>
                    </a:cubicBezTo>
                    <a:cubicBezTo>
                      <a:pt x="1107" y="380"/>
                      <a:pt x="1139" y="389"/>
                      <a:pt x="1165" y="374"/>
                    </a:cubicBezTo>
                    <a:cubicBezTo>
                      <a:pt x="1364" y="258"/>
                      <a:pt x="1364" y="258"/>
                      <a:pt x="1364" y="258"/>
                    </a:cubicBezTo>
                    <a:cubicBezTo>
                      <a:pt x="1364" y="343"/>
                      <a:pt x="1320" y="426"/>
                      <a:pt x="1241" y="471"/>
                    </a:cubicBezTo>
                    <a:cubicBezTo>
                      <a:pt x="1180" y="507"/>
                      <a:pt x="1111" y="513"/>
                      <a:pt x="1048" y="494"/>
                    </a:cubicBezTo>
                    <a:cubicBezTo>
                      <a:pt x="1035" y="500"/>
                      <a:pt x="1023" y="507"/>
                      <a:pt x="1013" y="518"/>
                    </a:cubicBezTo>
                    <a:cubicBezTo>
                      <a:pt x="715" y="828"/>
                      <a:pt x="715" y="828"/>
                      <a:pt x="715" y="828"/>
                    </a:cubicBezTo>
                    <a:cubicBezTo>
                      <a:pt x="715" y="828"/>
                      <a:pt x="715" y="828"/>
                      <a:pt x="715" y="828"/>
                    </a:cubicBezTo>
                    <a:cubicBezTo>
                      <a:pt x="504" y="1048"/>
                      <a:pt x="504" y="1048"/>
                      <a:pt x="504" y="1048"/>
                    </a:cubicBezTo>
                    <a:cubicBezTo>
                      <a:pt x="493" y="1059"/>
                      <a:pt x="485" y="1072"/>
                      <a:pt x="481" y="1087"/>
                    </a:cubicBezTo>
                    <a:cubicBezTo>
                      <a:pt x="514" y="1194"/>
                      <a:pt x="470" y="1313"/>
                      <a:pt x="369" y="1372"/>
                    </a:cubicBezTo>
                    <a:cubicBezTo>
                      <a:pt x="290" y="1417"/>
                      <a:pt x="197" y="1414"/>
                      <a:pt x="123" y="1372"/>
                    </a:cubicBezTo>
                    <a:cubicBezTo>
                      <a:pt x="323" y="1257"/>
                      <a:pt x="323" y="1257"/>
                      <a:pt x="323" y="1257"/>
                    </a:cubicBezTo>
                    <a:cubicBezTo>
                      <a:pt x="348" y="1242"/>
                      <a:pt x="356" y="1210"/>
                      <a:pt x="342" y="1185"/>
                    </a:cubicBezTo>
                    <a:close/>
                  </a:path>
                </a:pathLst>
              </a:custGeom>
              <a:solidFill>
                <a:srgbClr val="DFDFE9"/>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lnSpcReduction="10000"/>
              </a:bodyPr>
              <a:lstStyle/>
              <a:p>
                <a:pPr algn="ctr"/>
                <a:endParaRPr/>
              </a:p>
            </p:txBody>
          </p:sp>
          <p:sp>
            <p:nvSpPr>
              <p:cNvPr id="103" name="iṩḻidè">
                <a:extLst>
                  <a:ext uri="{FF2B5EF4-FFF2-40B4-BE49-F238E27FC236}">
                    <a16:creationId xmlns:a16="http://schemas.microsoft.com/office/drawing/2014/main" id="{68927E0D-0547-4C65-89BE-CD0A49001AE3}"/>
                  </a:ext>
                </a:extLst>
              </p:cNvPr>
              <p:cNvSpPr/>
              <p:nvPr/>
            </p:nvSpPr>
            <p:spPr bwMode="auto">
              <a:xfrm>
                <a:off x="7904163" y="4770438"/>
                <a:ext cx="588963" cy="590550"/>
              </a:xfrm>
              <a:custGeom>
                <a:avLst/>
                <a:gdLst>
                  <a:gd name="T0" fmla="*/ 0 w 890"/>
                  <a:gd name="T1" fmla="*/ 87 h 890"/>
                  <a:gd name="T2" fmla="*/ 86 w 890"/>
                  <a:gd name="T3" fmla="*/ 0 h 890"/>
                  <a:gd name="T4" fmla="*/ 231 w 890"/>
                  <a:gd name="T5" fmla="*/ 59 h 890"/>
                  <a:gd name="T6" fmla="*/ 290 w 890"/>
                  <a:gd name="T7" fmla="*/ 204 h 890"/>
                  <a:gd name="T8" fmla="*/ 862 w 890"/>
                  <a:gd name="T9" fmla="*/ 777 h 890"/>
                  <a:gd name="T10" fmla="*/ 866 w 890"/>
                  <a:gd name="T11" fmla="*/ 867 h 890"/>
                  <a:gd name="T12" fmla="*/ 776 w 890"/>
                  <a:gd name="T13" fmla="*/ 863 h 890"/>
                  <a:gd name="T14" fmla="*/ 203 w 890"/>
                  <a:gd name="T15" fmla="*/ 290 h 890"/>
                  <a:gd name="T16" fmla="*/ 59 w 890"/>
                  <a:gd name="T17" fmla="*/ 231 h 890"/>
                  <a:gd name="T18" fmla="*/ 0 w 890"/>
                  <a:gd name="T19" fmla="*/ 8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0" h="890">
                    <a:moveTo>
                      <a:pt x="0" y="87"/>
                    </a:moveTo>
                    <a:cubicBezTo>
                      <a:pt x="86" y="0"/>
                      <a:pt x="86" y="0"/>
                      <a:pt x="86" y="0"/>
                    </a:cubicBezTo>
                    <a:cubicBezTo>
                      <a:pt x="231" y="59"/>
                      <a:pt x="231" y="59"/>
                      <a:pt x="231" y="59"/>
                    </a:cubicBezTo>
                    <a:cubicBezTo>
                      <a:pt x="290" y="204"/>
                      <a:pt x="290" y="204"/>
                      <a:pt x="290" y="204"/>
                    </a:cubicBezTo>
                    <a:cubicBezTo>
                      <a:pt x="862" y="777"/>
                      <a:pt x="862" y="777"/>
                      <a:pt x="862" y="777"/>
                    </a:cubicBezTo>
                    <a:cubicBezTo>
                      <a:pt x="888" y="802"/>
                      <a:pt x="890" y="843"/>
                      <a:pt x="866" y="867"/>
                    </a:cubicBezTo>
                    <a:cubicBezTo>
                      <a:pt x="842" y="890"/>
                      <a:pt x="802" y="889"/>
                      <a:pt x="776" y="863"/>
                    </a:cubicBezTo>
                    <a:cubicBezTo>
                      <a:pt x="203" y="290"/>
                      <a:pt x="203" y="290"/>
                      <a:pt x="203" y="290"/>
                    </a:cubicBezTo>
                    <a:cubicBezTo>
                      <a:pt x="59" y="231"/>
                      <a:pt x="59" y="231"/>
                      <a:pt x="59" y="231"/>
                    </a:cubicBezTo>
                    <a:lnTo>
                      <a:pt x="0" y="87"/>
                    </a:lnTo>
                    <a:close/>
                  </a:path>
                </a:pathLst>
              </a:custGeom>
              <a:solidFill>
                <a:srgbClr val="67666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55000" lnSpcReduction="20000"/>
              </a:bodyPr>
              <a:lstStyle/>
              <a:p>
                <a:pPr algn="ctr"/>
                <a:endParaRPr/>
              </a:p>
            </p:txBody>
          </p:sp>
          <p:sp>
            <p:nvSpPr>
              <p:cNvPr id="104" name="íŝľíḍè">
                <a:extLst>
                  <a:ext uri="{FF2B5EF4-FFF2-40B4-BE49-F238E27FC236}">
                    <a16:creationId xmlns:a16="http://schemas.microsoft.com/office/drawing/2014/main" id="{32A7F013-48D4-4058-A844-9FCBFABCB271}"/>
                  </a:ext>
                </a:extLst>
              </p:cNvPr>
              <p:cNvSpPr/>
              <p:nvPr/>
            </p:nvSpPr>
            <p:spPr bwMode="auto">
              <a:xfrm>
                <a:off x="8378826" y="5245100"/>
                <a:ext cx="492125" cy="495300"/>
              </a:xfrm>
              <a:custGeom>
                <a:avLst/>
                <a:gdLst>
                  <a:gd name="T0" fmla="*/ 488 w 745"/>
                  <a:gd name="T1" fmla="*/ 704 h 746"/>
                  <a:gd name="T2" fmla="*/ 623 w 745"/>
                  <a:gd name="T3" fmla="*/ 710 h 746"/>
                  <a:gd name="T4" fmla="*/ 709 w 745"/>
                  <a:gd name="T5" fmla="*/ 624 h 746"/>
                  <a:gd name="T6" fmla="*/ 703 w 745"/>
                  <a:gd name="T7" fmla="*/ 489 h 746"/>
                  <a:gd name="T8" fmla="*/ 257 w 745"/>
                  <a:gd name="T9" fmla="*/ 42 h 746"/>
                  <a:gd name="T10" fmla="*/ 121 w 745"/>
                  <a:gd name="T11" fmla="*/ 36 h 746"/>
                  <a:gd name="T12" fmla="*/ 35 w 745"/>
                  <a:gd name="T13" fmla="*/ 122 h 746"/>
                  <a:gd name="T14" fmla="*/ 41 w 745"/>
                  <a:gd name="T15" fmla="*/ 257 h 746"/>
                  <a:gd name="T16" fmla="*/ 488 w 745"/>
                  <a:gd name="T17" fmla="*/ 704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5" h="746">
                    <a:moveTo>
                      <a:pt x="488" y="704"/>
                    </a:moveTo>
                    <a:cubicBezTo>
                      <a:pt x="527" y="743"/>
                      <a:pt x="588" y="746"/>
                      <a:pt x="623" y="710"/>
                    </a:cubicBezTo>
                    <a:cubicBezTo>
                      <a:pt x="709" y="624"/>
                      <a:pt x="709" y="624"/>
                      <a:pt x="709" y="624"/>
                    </a:cubicBezTo>
                    <a:cubicBezTo>
                      <a:pt x="745" y="588"/>
                      <a:pt x="742" y="528"/>
                      <a:pt x="703" y="489"/>
                    </a:cubicBezTo>
                    <a:cubicBezTo>
                      <a:pt x="257" y="42"/>
                      <a:pt x="257" y="42"/>
                      <a:pt x="257" y="42"/>
                    </a:cubicBezTo>
                    <a:cubicBezTo>
                      <a:pt x="218" y="3"/>
                      <a:pt x="157" y="0"/>
                      <a:pt x="121" y="36"/>
                    </a:cubicBezTo>
                    <a:cubicBezTo>
                      <a:pt x="35" y="122"/>
                      <a:pt x="35" y="122"/>
                      <a:pt x="35" y="122"/>
                    </a:cubicBezTo>
                    <a:cubicBezTo>
                      <a:pt x="0" y="158"/>
                      <a:pt x="2" y="218"/>
                      <a:pt x="41" y="257"/>
                    </a:cubicBezTo>
                    <a:lnTo>
                      <a:pt x="488" y="704"/>
                    </a:lnTo>
                    <a:close/>
                  </a:path>
                </a:pathLst>
              </a:custGeom>
              <a:solidFill>
                <a:srgbClr val="F37A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p>
            </p:txBody>
          </p:sp>
          <p:sp>
            <p:nvSpPr>
              <p:cNvPr id="105" name="îşḷïďe">
                <a:extLst>
                  <a:ext uri="{FF2B5EF4-FFF2-40B4-BE49-F238E27FC236}">
                    <a16:creationId xmlns:a16="http://schemas.microsoft.com/office/drawing/2014/main" id="{3DAFA607-8371-44A9-ADA6-58FC5B2A1731}"/>
                  </a:ext>
                </a:extLst>
              </p:cNvPr>
              <p:cNvSpPr/>
              <p:nvPr/>
            </p:nvSpPr>
            <p:spPr bwMode="auto">
              <a:xfrm>
                <a:off x="8501063" y="5283200"/>
                <a:ext cx="333375" cy="333375"/>
              </a:xfrm>
              <a:custGeom>
                <a:avLst/>
                <a:gdLst>
                  <a:gd name="T0" fmla="*/ 408 w 502"/>
                  <a:gd name="T1" fmla="*/ 452 h 502"/>
                  <a:gd name="T2" fmla="*/ 477 w 502"/>
                  <a:gd name="T3" fmla="*/ 495 h 502"/>
                  <a:gd name="T4" fmla="*/ 495 w 502"/>
                  <a:gd name="T5" fmla="*/ 478 h 502"/>
                  <a:gd name="T6" fmla="*/ 451 w 502"/>
                  <a:gd name="T7" fmla="*/ 409 h 502"/>
                  <a:gd name="T8" fmla="*/ 94 w 502"/>
                  <a:gd name="T9" fmla="*/ 51 h 502"/>
                  <a:gd name="T10" fmla="*/ 24 w 502"/>
                  <a:gd name="T11" fmla="*/ 8 h 502"/>
                  <a:gd name="T12" fmla="*/ 7 w 502"/>
                  <a:gd name="T13" fmla="*/ 25 h 502"/>
                  <a:gd name="T14" fmla="*/ 51 w 502"/>
                  <a:gd name="T15" fmla="*/ 94 h 502"/>
                  <a:gd name="T16" fmla="*/ 408 w 502"/>
                  <a:gd name="T17" fmla="*/ 45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502">
                    <a:moveTo>
                      <a:pt x="408" y="452"/>
                    </a:moveTo>
                    <a:cubicBezTo>
                      <a:pt x="439" y="483"/>
                      <a:pt x="470" y="502"/>
                      <a:pt x="477" y="495"/>
                    </a:cubicBezTo>
                    <a:cubicBezTo>
                      <a:pt x="495" y="478"/>
                      <a:pt x="495" y="478"/>
                      <a:pt x="495" y="478"/>
                    </a:cubicBezTo>
                    <a:cubicBezTo>
                      <a:pt x="502" y="471"/>
                      <a:pt x="482" y="440"/>
                      <a:pt x="451" y="409"/>
                    </a:cubicBezTo>
                    <a:cubicBezTo>
                      <a:pt x="94" y="51"/>
                      <a:pt x="94" y="51"/>
                      <a:pt x="94" y="51"/>
                    </a:cubicBezTo>
                    <a:cubicBezTo>
                      <a:pt x="63" y="20"/>
                      <a:pt x="31" y="0"/>
                      <a:pt x="24" y="8"/>
                    </a:cubicBezTo>
                    <a:cubicBezTo>
                      <a:pt x="7" y="25"/>
                      <a:pt x="7" y="25"/>
                      <a:pt x="7" y="25"/>
                    </a:cubicBezTo>
                    <a:cubicBezTo>
                      <a:pt x="0" y="32"/>
                      <a:pt x="20" y="63"/>
                      <a:pt x="51" y="94"/>
                    </a:cubicBezTo>
                    <a:lnTo>
                      <a:pt x="408" y="452"/>
                    </a:lnTo>
                    <a:close/>
                  </a:path>
                </a:pathLst>
              </a:custGeom>
              <a:solidFill>
                <a:srgbClr val="F7AB9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6" name="iṥlïḓe">
                <a:extLst>
                  <a:ext uri="{FF2B5EF4-FFF2-40B4-BE49-F238E27FC236}">
                    <a16:creationId xmlns:a16="http://schemas.microsoft.com/office/drawing/2014/main" id="{362379C6-712A-4554-9A80-5E1DD4DD718F}"/>
                  </a:ext>
                </a:extLst>
              </p:cNvPr>
              <p:cNvSpPr/>
              <p:nvPr/>
            </p:nvSpPr>
            <p:spPr bwMode="auto">
              <a:xfrm>
                <a:off x="8415338" y="5368925"/>
                <a:ext cx="333375" cy="331787"/>
              </a:xfrm>
              <a:custGeom>
                <a:avLst/>
                <a:gdLst>
                  <a:gd name="T0" fmla="*/ 408 w 502"/>
                  <a:gd name="T1" fmla="*/ 451 h 501"/>
                  <a:gd name="T2" fmla="*/ 477 w 502"/>
                  <a:gd name="T3" fmla="*/ 494 h 501"/>
                  <a:gd name="T4" fmla="*/ 495 w 502"/>
                  <a:gd name="T5" fmla="*/ 477 h 501"/>
                  <a:gd name="T6" fmla="*/ 451 w 502"/>
                  <a:gd name="T7" fmla="*/ 408 h 501"/>
                  <a:gd name="T8" fmla="*/ 94 w 502"/>
                  <a:gd name="T9" fmla="*/ 50 h 501"/>
                  <a:gd name="T10" fmla="*/ 24 w 502"/>
                  <a:gd name="T11" fmla="*/ 7 h 501"/>
                  <a:gd name="T12" fmla="*/ 7 w 502"/>
                  <a:gd name="T13" fmla="*/ 24 h 501"/>
                  <a:gd name="T14" fmla="*/ 50 w 502"/>
                  <a:gd name="T15" fmla="*/ 93 h 501"/>
                  <a:gd name="T16" fmla="*/ 408 w 502"/>
                  <a:gd name="T17" fmla="*/ 451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501">
                    <a:moveTo>
                      <a:pt x="408" y="451"/>
                    </a:moveTo>
                    <a:cubicBezTo>
                      <a:pt x="439" y="482"/>
                      <a:pt x="470" y="501"/>
                      <a:pt x="477" y="494"/>
                    </a:cubicBezTo>
                    <a:cubicBezTo>
                      <a:pt x="495" y="477"/>
                      <a:pt x="495" y="477"/>
                      <a:pt x="495" y="477"/>
                    </a:cubicBezTo>
                    <a:cubicBezTo>
                      <a:pt x="502" y="470"/>
                      <a:pt x="482" y="439"/>
                      <a:pt x="451" y="408"/>
                    </a:cubicBezTo>
                    <a:cubicBezTo>
                      <a:pt x="94" y="50"/>
                      <a:pt x="94" y="50"/>
                      <a:pt x="94" y="50"/>
                    </a:cubicBezTo>
                    <a:cubicBezTo>
                      <a:pt x="62" y="19"/>
                      <a:pt x="31" y="0"/>
                      <a:pt x="24" y="7"/>
                    </a:cubicBezTo>
                    <a:cubicBezTo>
                      <a:pt x="7" y="24"/>
                      <a:pt x="7" y="24"/>
                      <a:pt x="7" y="24"/>
                    </a:cubicBezTo>
                    <a:cubicBezTo>
                      <a:pt x="0" y="31"/>
                      <a:pt x="19" y="62"/>
                      <a:pt x="50" y="93"/>
                    </a:cubicBezTo>
                    <a:lnTo>
                      <a:pt x="408" y="451"/>
                    </a:lnTo>
                    <a:close/>
                  </a:path>
                </a:pathLst>
              </a:custGeom>
              <a:solidFill>
                <a:srgbClr val="F7AB9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7" name="işļiďe">
                <a:extLst>
                  <a:ext uri="{FF2B5EF4-FFF2-40B4-BE49-F238E27FC236}">
                    <a16:creationId xmlns:a16="http://schemas.microsoft.com/office/drawing/2014/main" id="{3839B5A0-EAA1-4719-837E-C4B61A91424F}"/>
                  </a:ext>
                </a:extLst>
              </p:cNvPr>
              <p:cNvSpPr/>
              <p:nvPr/>
            </p:nvSpPr>
            <p:spPr bwMode="auto">
              <a:xfrm>
                <a:off x="8458201" y="5326063"/>
                <a:ext cx="333375" cy="333375"/>
              </a:xfrm>
              <a:custGeom>
                <a:avLst/>
                <a:gdLst>
                  <a:gd name="T0" fmla="*/ 409 w 502"/>
                  <a:gd name="T1" fmla="*/ 451 h 502"/>
                  <a:gd name="T2" fmla="*/ 478 w 502"/>
                  <a:gd name="T3" fmla="*/ 495 h 502"/>
                  <a:gd name="T4" fmla="*/ 495 w 502"/>
                  <a:gd name="T5" fmla="*/ 477 h 502"/>
                  <a:gd name="T6" fmla="*/ 452 w 502"/>
                  <a:gd name="T7" fmla="*/ 408 h 502"/>
                  <a:gd name="T8" fmla="*/ 94 w 502"/>
                  <a:gd name="T9" fmla="*/ 51 h 502"/>
                  <a:gd name="T10" fmla="*/ 25 w 502"/>
                  <a:gd name="T11" fmla="*/ 7 h 502"/>
                  <a:gd name="T12" fmla="*/ 8 w 502"/>
                  <a:gd name="T13" fmla="*/ 24 h 502"/>
                  <a:gd name="T14" fmla="*/ 51 w 502"/>
                  <a:gd name="T15" fmla="*/ 94 h 502"/>
                  <a:gd name="T16" fmla="*/ 409 w 502"/>
                  <a:gd name="T17" fmla="*/ 4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502">
                    <a:moveTo>
                      <a:pt x="409" y="451"/>
                    </a:moveTo>
                    <a:cubicBezTo>
                      <a:pt x="440" y="482"/>
                      <a:pt x="471" y="502"/>
                      <a:pt x="478" y="495"/>
                    </a:cubicBezTo>
                    <a:cubicBezTo>
                      <a:pt x="495" y="477"/>
                      <a:pt x="495" y="477"/>
                      <a:pt x="495" y="477"/>
                    </a:cubicBezTo>
                    <a:cubicBezTo>
                      <a:pt x="502" y="470"/>
                      <a:pt x="483" y="439"/>
                      <a:pt x="452" y="408"/>
                    </a:cubicBezTo>
                    <a:cubicBezTo>
                      <a:pt x="94" y="51"/>
                      <a:pt x="94" y="51"/>
                      <a:pt x="94" y="51"/>
                    </a:cubicBezTo>
                    <a:cubicBezTo>
                      <a:pt x="63" y="20"/>
                      <a:pt x="32" y="0"/>
                      <a:pt x="25" y="7"/>
                    </a:cubicBezTo>
                    <a:cubicBezTo>
                      <a:pt x="8" y="24"/>
                      <a:pt x="8" y="24"/>
                      <a:pt x="8" y="24"/>
                    </a:cubicBezTo>
                    <a:cubicBezTo>
                      <a:pt x="0" y="32"/>
                      <a:pt x="20" y="63"/>
                      <a:pt x="51" y="94"/>
                    </a:cubicBezTo>
                    <a:lnTo>
                      <a:pt x="409" y="451"/>
                    </a:lnTo>
                    <a:close/>
                  </a:path>
                </a:pathLst>
              </a:custGeom>
              <a:solidFill>
                <a:srgbClr val="F7AB9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8" name="íŝlîdê">
                <a:extLst>
                  <a:ext uri="{FF2B5EF4-FFF2-40B4-BE49-F238E27FC236}">
                    <a16:creationId xmlns:a16="http://schemas.microsoft.com/office/drawing/2014/main" id="{16B6A8A2-3730-42D5-899F-5144D9B88696}"/>
                  </a:ext>
                </a:extLst>
              </p:cNvPr>
              <p:cNvSpPr/>
              <p:nvPr/>
            </p:nvSpPr>
            <p:spPr bwMode="auto">
              <a:xfrm>
                <a:off x="5907088" y="2746375"/>
                <a:ext cx="982663" cy="74612"/>
              </a:xfrm>
              <a:custGeom>
                <a:avLst/>
                <a:gdLst>
                  <a:gd name="T0" fmla="*/ 619 w 619"/>
                  <a:gd name="T1" fmla="*/ 0 h 47"/>
                  <a:gd name="T2" fmla="*/ 0 w 619"/>
                  <a:gd name="T3" fmla="*/ 0 h 47"/>
                  <a:gd name="T4" fmla="*/ 59 w 619"/>
                  <a:gd name="T5" fmla="*/ 47 h 47"/>
                  <a:gd name="T6" fmla="*/ 619 w 619"/>
                  <a:gd name="T7" fmla="*/ 47 h 47"/>
                  <a:gd name="T8" fmla="*/ 619 w 619"/>
                  <a:gd name="T9" fmla="*/ 0 h 47"/>
                </a:gdLst>
                <a:ahLst/>
                <a:cxnLst>
                  <a:cxn ang="0">
                    <a:pos x="T0" y="T1"/>
                  </a:cxn>
                  <a:cxn ang="0">
                    <a:pos x="T2" y="T3"/>
                  </a:cxn>
                  <a:cxn ang="0">
                    <a:pos x="T4" y="T5"/>
                  </a:cxn>
                  <a:cxn ang="0">
                    <a:pos x="T6" y="T7"/>
                  </a:cxn>
                  <a:cxn ang="0">
                    <a:pos x="T8" y="T9"/>
                  </a:cxn>
                </a:cxnLst>
                <a:rect l="0" t="0" r="r" b="b"/>
                <a:pathLst>
                  <a:path w="619" h="47">
                    <a:moveTo>
                      <a:pt x="619" y="0"/>
                    </a:moveTo>
                    <a:lnTo>
                      <a:pt x="0" y="0"/>
                    </a:lnTo>
                    <a:lnTo>
                      <a:pt x="59" y="47"/>
                    </a:lnTo>
                    <a:lnTo>
                      <a:pt x="619" y="47"/>
                    </a:lnTo>
                    <a:lnTo>
                      <a:pt x="619" y="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9" name="ïṥļíḓe">
                <a:extLst>
                  <a:ext uri="{FF2B5EF4-FFF2-40B4-BE49-F238E27FC236}">
                    <a16:creationId xmlns:a16="http://schemas.microsoft.com/office/drawing/2014/main" id="{519DB91F-17BC-462D-B4B1-15DDEE1DD52A}"/>
                  </a:ext>
                </a:extLst>
              </p:cNvPr>
              <p:cNvSpPr/>
              <p:nvPr/>
            </p:nvSpPr>
            <p:spPr bwMode="auto">
              <a:xfrm>
                <a:off x="5522913" y="2747963"/>
                <a:ext cx="565150" cy="95250"/>
              </a:xfrm>
              <a:custGeom>
                <a:avLst/>
                <a:gdLst>
                  <a:gd name="T0" fmla="*/ 0 w 356"/>
                  <a:gd name="T1" fmla="*/ 0 h 60"/>
                  <a:gd name="T2" fmla="*/ 0 w 356"/>
                  <a:gd name="T3" fmla="*/ 60 h 60"/>
                  <a:gd name="T4" fmla="*/ 356 w 356"/>
                  <a:gd name="T5" fmla="*/ 60 h 60"/>
                  <a:gd name="T6" fmla="*/ 280 w 356"/>
                  <a:gd name="T7" fmla="*/ 0 h 60"/>
                  <a:gd name="T8" fmla="*/ 0 w 356"/>
                  <a:gd name="T9" fmla="*/ 0 h 60"/>
                </a:gdLst>
                <a:ahLst/>
                <a:cxnLst>
                  <a:cxn ang="0">
                    <a:pos x="T0" y="T1"/>
                  </a:cxn>
                  <a:cxn ang="0">
                    <a:pos x="T2" y="T3"/>
                  </a:cxn>
                  <a:cxn ang="0">
                    <a:pos x="T4" y="T5"/>
                  </a:cxn>
                  <a:cxn ang="0">
                    <a:pos x="T6" y="T7"/>
                  </a:cxn>
                  <a:cxn ang="0">
                    <a:pos x="T8" y="T9"/>
                  </a:cxn>
                </a:cxnLst>
                <a:rect l="0" t="0" r="r" b="b"/>
                <a:pathLst>
                  <a:path w="356" h="60">
                    <a:moveTo>
                      <a:pt x="0" y="0"/>
                    </a:moveTo>
                    <a:lnTo>
                      <a:pt x="0" y="60"/>
                    </a:lnTo>
                    <a:lnTo>
                      <a:pt x="356" y="60"/>
                    </a:lnTo>
                    <a:lnTo>
                      <a:pt x="280" y="0"/>
                    </a:lnTo>
                    <a:lnTo>
                      <a:pt x="0" y="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0" name="íṥḻídé">
                <a:extLst>
                  <a:ext uri="{FF2B5EF4-FFF2-40B4-BE49-F238E27FC236}">
                    <a16:creationId xmlns:a16="http://schemas.microsoft.com/office/drawing/2014/main" id="{4DD223AC-263C-4A20-94E1-D9E6E3169C5E}"/>
                  </a:ext>
                </a:extLst>
              </p:cNvPr>
              <p:cNvSpPr/>
              <p:nvPr/>
            </p:nvSpPr>
            <p:spPr bwMode="auto">
              <a:xfrm>
                <a:off x="5522913" y="2747963"/>
                <a:ext cx="565150" cy="95250"/>
              </a:xfrm>
              <a:custGeom>
                <a:avLst/>
                <a:gdLst>
                  <a:gd name="T0" fmla="*/ 0 w 356"/>
                  <a:gd name="T1" fmla="*/ 0 h 60"/>
                  <a:gd name="T2" fmla="*/ 0 w 356"/>
                  <a:gd name="T3" fmla="*/ 60 h 60"/>
                  <a:gd name="T4" fmla="*/ 356 w 356"/>
                  <a:gd name="T5" fmla="*/ 60 h 60"/>
                  <a:gd name="T6" fmla="*/ 280 w 356"/>
                  <a:gd name="T7" fmla="*/ 0 h 60"/>
                  <a:gd name="T8" fmla="*/ 0 w 356"/>
                  <a:gd name="T9" fmla="*/ 0 h 60"/>
                </a:gdLst>
                <a:ahLst/>
                <a:cxnLst>
                  <a:cxn ang="0">
                    <a:pos x="T0" y="T1"/>
                  </a:cxn>
                  <a:cxn ang="0">
                    <a:pos x="T2" y="T3"/>
                  </a:cxn>
                  <a:cxn ang="0">
                    <a:pos x="T4" y="T5"/>
                  </a:cxn>
                  <a:cxn ang="0">
                    <a:pos x="T6" y="T7"/>
                  </a:cxn>
                  <a:cxn ang="0">
                    <a:pos x="T8" y="T9"/>
                  </a:cxn>
                </a:cxnLst>
                <a:rect l="0" t="0" r="r" b="b"/>
                <a:pathLst>
                  <a:path w="356" h="60">
                    <a:moveTo>
                      <a:pt x="0" y="0"/>
                    </a:moveTo>
                    <a:lnTo>
                      <a:pt x="0" y="60"/>
                    </a:lnTo>
                    <a:lnTo>
                      <a:pt x="356" y="60"/>
                    </a:lnTo>
                    <a:lnTo>
                      <a:pt x="28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1" name="íšḷíḑê">
                <a:extLst>
                  <a:ext uri="{FF2B5EF4-FFF2-40B4-BE49-F238E27FC236}">
                    <a16:creationId xmlns:a16="http://schemas.microsoft.com/office/drawing/2014/main" id="{B0E93978-E6D2-4678-86E5-8A50D3834ABF}"/>
                  </a:ext>
                </a:extLst>
              </p:cNvPr>
              <p:cNvSpPr/>
              <p:nvPr/>
            </p:nvSpPr>
            <p:spPr bwMode="auto">
              <a:xfrm>
                <a:off x="6130926" y="2963863"/>
                <a:ext cx="498475" cy="74612"/>
              </a:xfrm>
              <a:custGeom>
                <a:avLst/>
                <a:gdLst>
                  <a:gd name="T0" fmla="*/ 314 w 314"/>
                  <a:gd name="T1" fmla="*/ 0 h 47"/>
                  <a:gd name="T2" fmla="*/ 0 w 314"/>
                  <a:gd name="T3" fmla="*/ 0 h 47"/>
                  <a:gd name="T4" fmla="*/ 9 w 314"/>
                  <a:gd name="T5" fmla="*/ 23 h 47"/>
                  <a:gd name="T6" fmla="*/ 24 w 314"/>
                  <a:gd name="T7" fmla="*/ 47 h 47"/>
                  <a:gd name="T8" fmla="*/ 314 w 314"/>
                  <a:gd name="T9" fmla="*/ 47 h 47"/>
                  <a:gd name="T10" fmla="*/ 314 w 314"/>
                  <a:gd name="T11" fmla="*/ 0 h 47"/>
                </a:gdLst>
                <a:ahLst/>
                <a:cxnLst>
                  <a:cxn ang="0">
                    <a:pos x="T0" y="T1"/>
                  </a:cxn>
                  <a:cxn ang="0">
                    <a:pos x="T2" y="T3"/>
                  </a:cxn>
                  <a:cxn ang="0">
                    <a:pos x="T4" y="T5"/>
                  </a:cxn>
                  <a:cxn ang="0">
                    <a:pos x="T6" y="T7"/>
                  </a:cxn>
                  <a:cxn ang="0">
                    <a:pos x="T8" y="T9"/>
                  </a:cxn>
                  <a:cxn ang="0">
                    <a:pos x="T10" y="T11"/>
                  </a:cxn>
                </a:cxnLst>
                <a:rect l="0" t="0" r="r" b="b"/>
                <a:pathLst>
                  <a:path w="314" h="47">
                    <a:moveTo>
                      <a:pt x="314" y="0"/>
                    </a:moveTo>
                    <a:lnTo>
                      <a:pt x="0" y="0"/>
                    </a:lnTo>
                    <a:lnTo>
                      <a:pt x="9" y="23"/>
                    </a:lnTo>
                    <a:lnTo>
                      <a:pt x="24" y="47"/>
                    </a:lnTo>
                    <a:lnTo>
                      <a:pt x="314" y="47"/>
                    </a:lnTo>
                    <a:lnTo>
                      <a:pt x="314" y="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2" name="î$ļîde">
                <a:extLst>
                  <a:ext uri="{FF2B5EF4-FFF2-40B4-BE49-F238E27FC236}">
                    <a16:creationId xmlns:a16="http://schemas.microsoft.com/office/drawing/2014/main" id="{7B1755B4-9C07-4823-A093-00045DC895FC}"/>
                  </a:ext>
                </a:extLst>
              </p:cNvPr>
              <p:cNvSpPr/>
              <p:nvPr/>
            </p:nvSpPr>
            <p:spPr bwMode="auto">
              <a:xfrm>
                <a:off x="5908676" y="2973388"/>
                <a:ext cx="285750" cy="93662"/>
              </a:xfrm>
              <a:custGeom>
                <a:avLst/>
                <a:gdLst>
                  <a:gd name="T0" fmla="*/ 149 w 180"/>
                  <a:gd name="T1" fmla="*/ 0 h 59"/>
                  <a:gd name="T2" fmla="*/ 0 w 180"/>
                  <a:gd name="T3" fmla="*/ 0 h 59"/>
                  <a:gd name="T4" fmla="*/ 0 w 180"/>
                  <a:gd name="T5" fmla="*/ 59 h 59"/>
                  <a:gd name="T6" fmla="*/ 180 w 180"/>
                  <a:gd name="T7" fmla="*/ 59 h 59"/>
                  <a:gd name="T8" fmla="*/ 161 w 180"/>
                  <a:gd name="T9" fmla="*/ 29 h 59"/>
                  <a:gd name="T10" fmla="*/ 149 w 180"/>
                  <a:gd name="T11" fmla="*/ 0 h 59"/>
                </a:gdLst>
                <a:ahLst/>
                <a:cxnLst>
                  <a:cxn ang="0">
                    <a:pos x="T0" y="T1"/>
                  </a:cxn>
                  <a:cxn ang="0">
                    <a:pos x="T2" y="T3"/>
                  </a:cxn>
                  <a:cxn ang="0">
                    <a:pos x="T4" y="T5"/>
                  </a:cxn>
                  <a:cxn ang="0">
                    <a:pos x="T6" y="T7"/>
                  </a:cxn>
                  <a:cxn ang="0">
                    <a:pos x="T8" y="T9"/>
                  </a:cxn>
                  <a:cxn ang="0">
                    <a:pos x="T10" y="T11"/>
                  </a:cxn>
                </a:cxnLst>
                <a:rect l="0" t="0" r="r" b="b"/>
                <a:pathLst>
                  <a:path w="180" h="59">
                    <a:moveTo>
                      <a:pt x="149" y="0"/>
                    </a:moveTo>
                    <a:lnTo>
                      <a:pt x="0" y="0"/>
                    </a:lnTo>
                    <a:lnTo>
                      <a:pt x="0" y="59"/>
                    </a:lnTo>
                    <a:lnTo>
                      <a:pt x="180" y="59"/>
                    </a:lnTo>
                    <a:lnTo>
                      <a:pt x="161" y="29"/>
                    </a:lnTo>
                    <a:lnTo>
                      <a:pt x="149" y="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3" name="ï$ḷíďé">
                <a:extLst>
                  <a:ext uri="{FF2B5EF4-FFF2-40B4-BE49-F238E27FC236}">
                    <a16:creationId xmlns:a16="http://schemas.microsoft.com/office/drawing/2014/main" id="{B1574B40-0276-4BD1-B94B-6133D317CBE3}"/>
                  </a:ext>
                </a:extLst>
              </p:cNvPr>
              <p:cNvSpPr/>
              <p:nvPr/>
            </p:nvSpPr>
            <p:spPr bwMode="auto">
              <a:xfrm>
                <a:off x="5908676" y="2973388"/>
                <a:ext cx="285750" cy="93662"/>
              </a:xfrm>
              <a:custGeom>
                <a:avLst/>
                <a:gdLst>
                  <a:gd name="T0" fmla="*/ 149 w 180"/>
                  <a:gd name="T1" fmla="*/ 0 h 59"/>
                  <a:gd name="T2" fmla="*/ 0 w 180"/>
                  <a:gd name="T3" fmla="*/ 0 h 59"/>
                  <a:gd name="T4" fmla="*/ 0 w 180"/>
                  <a:gd name="T5" fmla="*/ 59 h 59"/>
                  <a:gd name="T6" fmla="*/ 180 w 180"/>
                  <a:gd name="T7" fmla="*/ 59 h 59"/>
                  <a:gd name="T8" fmla="*/ 161 w 180"/>
                  <a:gd name="T9" fmla="*/ 29 h 59"/>
                  <a:gd name="T10" fmla="*/ 149 w 180"/>
                  <a:gd name="T11" fmla="*/ 0 h 59"/>
                </a:gdLst>
                <a:ahLst/>
                <a:cxnLst>
                  <a:cxn ang="0">
                    <a:pos x="T0" y="T1"/>
                  </a:cxn>
                  <a:cxn ang="0">
                    <a:pos x="T2" y="T3"/>
                  </a:cxn>
                  <a:cxn ang="0">
                    <a:pos x="T4" y="T5"/>
                  </a:cxn>
                  <a:cxn ang="0">
                    <a:pos x="T6" y="T7"/>
                  </a:cxn>
                  <a:cxn ang="0">
                    <a:pos x="T8" y="T9"/>
                  </a:cxn>
                  <a:cxn ang="0">
                    <a:pos x="T10" y="T11"/>
                  </a:cxn>
                </a:cxnLst>
                <a:rect l="0" t="0" r="r" b="b"/>
                <a:pathLst>
                  <a:path w="180" h="59">
                    <a:moveTo>
                      <a:pt x="149" y="0"/>
                    </a:moveTo>
                    <a:lnTo>
                      <a:pt x="0" y="0"/>
                    </a:lnTo>
                    <a:lnTo>
                      <a:pt x="0" y="59"/>
                    </a:lnTo>
                    <a:lnTo>
                      <a:pt x="180" y="59"/>
                    </a:lnTo>
                    <a:lnTo>
                      <a:pt x="161" y="29"/>
                    </a:lnTo>
                    <a:lnTo>
                      <a:pt x="1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4" name="íşḻîďè">
                <a:extLst>
                  <a:ext uri="{FF2B5EF4-FFF2-40B4-BE49-F238E27FC236}">
                    <a16:creationId xmlns:a16="http://schemas.microsoft.com/office/drawing/2014/main" id="{B4CE1554-45C9-4826-BBE6-553564C56A5C}"/>
                  </a:ext>
                </a:extLst>
              </p:cNvPr>
              <p:cNvSpPr/>
              <p:nvPr/>
            </p:nvSpPr>
            <p:spPr bwMode="auto">
              <a:xfrm>
                <a:off x="5476876" y="3171825"/>
                <a:ext cx="887413" cy="93662"/>
              </a:xfrm>
              <a:custGeom>
                <a:avLst/>
                <a:gdLst>
                  <a:gd name="T0" fmla="*/ 0 w 559"/>
                  <a:gd name="T1" fmla="*/ 0 h 59"/>
                  <a:gd name="T2" fmla="*/ 0 w 559"/>
                  <a:gd name="T3" fmla="*/ 59 h 59"/>
                  <a:gd name="T4" fmla="*/ 559 w 559"/>
                  <a:gd name="T5" fmla="*/ 59 h 59"/>
                  <a:gd name="T6" fmla="*/ 550 w 559"/>
                  <a:gd name="T7" fmla="*/ 0 h 59"/>
                  <a:gd name="T8" fmla="*/ 0 w 559"/>
                  <a:gd name="T9" fmla="*/ 0 h 59"/>
                </a:gdLst>
                <a:ahLst/>
                <a:cxnLst>
                  <a:cxn ang="0">
                    <a:pos x="T0" y="T1"/>
                  </a:cxn>
                  <a:cxn ang="0">
                    <a:pos x="T2" y="T3"/>
                  </a:cxn>
                  <a:cxn ang="0">
                    <a:pos x="T4" y="T5"/>
                  </a:cxn>
                  <a:cxn ang="0">
                    <a:pos x="T6" y="T7"/>
                  </a:cxn>
                  <a:cxn ang="0">
                    <a:pos x="T8" y="T9"/>
                  </a:cxn>
                </a:cxnLst>
                <a:rect l="0" t="0" r="r" b="b"/>
                <a:pathLst>
                  <a:path w="559" h="59">
                    <a:moveTo>
                      <a:pt x="0" y="0"/>
                    </a:moveTo>
                    <a:lnTo>
                      <a:pt x="0" y="59"/>
                    </a:lnTo>
                    <a:lnTo>
                      <a:pt x="559" y="59"/>
                    </a:lnTo>
                    <a:lnTo>
                      <a:pt x="550" y="0"/>
                    </a:lnTo>
                    <a:lnTo>
                      <a:pt x="0" y="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5" name="îŝḷiḍe">
                <a:extLst>
                  <a:ext uri="{FF2B5EF4-FFF2-40B4-BE49-F238E27FC236}">
                    <a16:creationId xmlns:a16="http://schemas.microsoft.com/office/drawing/2014/main" id="{F7D01FAE-11DD-4D72-8C9D-AD739E9665EC}"/>
                  </a:ext>
                </a:extLst>
              </p:cNvPr>
              <p:cNvSpPr/>
              <p:nvPr/>
            </p:nvSpPr>
            <p:spPr bwMode="auto">
              <a:xfrm>
                <a:off x="5476876" y="3171825"/>
                <a:ext cx="887413" cy="93662"/>
              </a:xfrm>
              <a:custGeom>
                <a:avLst/>
                <a:gdLst>
                  <a:gd name="T0" fmla="*/ 0 w 559"/>
                  <a:gd name="T1" fmla="*/ 0 h 59"/>
                  <a:gd name="T2" fmla="*/ 0 w 559"/>
                  <a:gd name="T3" fmla="*/ 59 h 59"/>
                  <a:gd name="T4" fmla="*/ 559 w 559"/>
                  <a:gd name="T5" fmla="*/ 59 h 59"/>
                  <a:gd name="T6" fmla="*/ 550 w 559"/>
                  <a:gd name="T7" fmla="*/ 0 h 59"/>
                  <a:gd name="T8" fmla="*/ 0 w 559"/>
                  <a:gd name="T9" fmla="*/ 0 h 59"/>
                </a:gdLst>
                <a:ahLst/>
                <a:cxnLst>
                  <a:cxn ang="0">
                    <a:pos x="T0" y="T1"/>
                  </a:cxn>
                  <a:cxn ang="0">
                    <a:pos x="T2" y="T3"/>
                  </a:cxn>
                  <a:cxn ang="0">
                    <a:pos x="T4" y="T5"/>
                  </a:cxn>
                  <a:cxn ang="0">
                    <a:pos x="T6" y="T7"/>
                  </a:cxn>
                  <a:cxn ang="0">
                    <a:pos x="T8" y="T9"/>
                  </a:cxn>
                </a:cxnLst>
                <a:rect l="0" t="0" r="r" b="b"/>
                <a:pathLst>
                  <a:path w="559" h="59">
                    <a:moveTo>
                      <a:pt x="0" y="0"/>
                    </a:moveTo>
                    <a:lnTo>
                      <a:pt x="0" y="59"/>
                    </a:lnTo>
                    <a:lnTo>
                      <a:pt x="559" y="59"/>
                    </a:lnTo>
                    <a:lnTo>
                      <a:pt x="55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6" name="iŝḻïḓe">
                <a:extLst>
                  <a:ext uri="{FF2B5EF4-FFF2-40B4-BE49-F238E27FC236}">
                    <a16:creationId xmlns:a16="http://schemas.microsoft.com/office/drawing/2014/main" id="{BBCF5FFA-7550-4283-BD3B-58B52D0877A2}"/>
                  </a:ext>
                </a:extLst>
              </p:cNvPr>
              <p:cNvSpPr/>
              <p:nvPr/>
            </p:nvSpPr>
            <p:spPr bwMode="auto">
              <a:xfrm>
                <a:off x="6246813" y="3182938"/>
                <a:ext cx="647700" cy="73025"/>
              </a:xfrm>
              <a:custGeom>
                <a:avLst/>
                <a:gdLst>
                  <a:gd name="T0" fmla="*/ 408 w 408"/>
                  <a:gd name="T1" fmla="*/ 0 h 46"/>
                  <a:gd name="T2" fmla="*/ 0 w 408"/>
                  <a:gd name="T3" fmla="*/ 0 h 46"/>
                  <a:gd name="T4" fmla="*/ 6 w 408"/>
                  <a:gd name="T5" fmla="*/ 46 h 46"/>
                  <a:gd name="T6" fmla="*/ 408 w 408"/>
                  <a:gd name="T7" fmla="*/ 46 h 46"/>
                  <a:gd name="T8" fmla="*/ 408 w 408"/>
                  <a:gd name="T9" fmla="*/ 0 h 46"/>
                </a:gdLst>
                <a:ahLst/>
                <a:cxnLst>
                  <a:cxn ang="0">
                    <a:pos x="T0" y="T1"/>
                  </a:cxn>
                  <a:cxn ang="0">
                    <a:pos x="T2" y="T3"/>
                  </a:cxn>
                  <a:cxn ang="0">
                    <a:pos x="T4" y="T5"/>
                  </a:cxn>
                  <a:cxn ang="0">
                    <a:pos x="T6" y="T7"/>
                  </a:cxn>
                  <a:cxn ang="0">
                    <a:pos x="T8" y="T9"/>
                  </a:cxn>
                </a:cxnLst>
                <a:rect l="0" t="0" r="r" b="b"/>
                <a:pathLst>
                  <a:path w="408" h="46">
                    <a:moveTo>
                      <a:pt x="408" y="0"/>
                    </a:moveTo>
                    <a:lnTo>
                      <a:pt x="0" y="0"/>
                    </a:lnTo>
                    <a:lnTo>
                      <a:pt x="6" y="46"/>
                    </a:lnTo>
                    <a:lnTo>
                      <a:pt x="408" y="46"/>
                    </a:lnTo>
                    <a:lnTo>
                      <a:pt x="408" y="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7" name="íşlíďê">
                <a:extLst>
                  <a:ext uri="{FF2B5EF4-FFF2-40B4-BE49-F238E27FC236}">
                    <a16:creationId xmlns:a16="http://schemas.microsoft.com/office/drawing/2014/main" id="{E64BC914-6C6C-40D2-8C5C-A63882D4522C}"/>
                  </a:ext>
                </a:extLst>
              </p:cNvPr>
              <p:cNvSpPr/>
              <p:nvPr/>
            </p:nvSpPr>
            <p:spPr bwMode="auto">
              <a:xfrm>
                <a:off x="5870576" y="3395663"/>
                <a:ext cx="403225" cy="95250"/>
              </a:xfrm>
              <a:custGeom>
                <a:avLst/>
                <a:gdLst>
                  <a:gd name="T0" fmla="*/ 0 w 254"/>
                  <a:gd name="T1" fmla="*/ 0 h 60"/>
                  <a:gd name="T2" fmla="*/ 0 w 254"/>
                  <a:gd name="T3" fmla="*/ 60 h 60"/>
                  <a:gd name="T4" fmla="*/ 254 w 254"/>
                  <a:gd name="T5" fmla="*/ 60 h 60"/>
                  <a:gd name="T6" fmla="*/ 252 w 254"/>
                  <a:gd name="T7" fmla="*/ 0 h 60"/>
                  <a:gd name="T8" fmla="*/ 0 w 254"/>
                  <a:gd name="T9" fmla="*/ 0 h 60"/>
                </a:gdLst>
                <a:ahLst/>
                <a:cxnLst>
                  <a:cxn ang="0">
                    <a:pos x="T0" y="T1"/>
                  </a:cxn>
                  <a:cxn ang="0">
                    <a:pos x="T2" y="T3"/>
                  </a:cxn>
                  <a:cxn ang="0">
                    <a:pos x="T4" y="T5"/>
                  </a:cxn>
                  <a:cxn ang="0">
                    <a:pos x="T6" y="T7"/>
                  </a:cxn>
                  <a:cxn ang="0">
                    <a:pos x="T8" y="T9"/>
                  </a:cxn>
                </a:cxnLst>
                <a:rect l="0" t="0" r="r" b="b"/>
                <a:pathLst>
                  <a:path w="254" h="60">
                    <a:moveTo>
                      <a:pt x="0" y="0"/>
                    </a:moveTo>
                    <a:lnTo>
                      <a:pt x="0" y="60"/>
                    </a:lnTo>
                    <a:lnTo>
                      <a:pt x="254" y="60"/>
                    </a:lnTo>
                    <a:lnTo>
                      <a:pt x="252" y="0"/>
                    </a:lnTo>
                    <a:lnTo>
                      <a:pt x="0" y="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8" name="ísľîḑé">
                <a:extLst>
                  <a:ext uri="{FF2B5EF4-FFF2-40B4-BE49-F238E27FC236}">
                    <a16:creationId xmlns:a16="http://schemas.microsoft.com/office/drawing/2014/main" id="{23D5A9DE-B1FD-4BED-BEFF-8FB7C27B9B0D}"/>
                  </a:ext>
                </a:extLst>
              </p:cNvPr>
              <p:cNvSpPr/>
              <p:nvPr/>
            </p:nvSpPr>
            <p:spPr bwMode="auto">
              <a:xfrm>
                <a:off x="5870576" y="3395663"/>
                <a:ext cx="403225" cy="95250"/>
              </a:xfrm>
              <a:custGeom>
                <a:avLst/>
                <a:gdLst>
                  <a:gd name="T0" fmla="*/ 0 w 254"/>
                  <a:gd name="T1" fmla="*/ 0 h 60"/>
                  <a:gd name="T2" fmla="*/ 0 w 254"/>
                  <a:gd name="T3" fmla="*/ 60 h 60"/>
                  <a:gd name="T4" fmla="*/ 254 w 254"/>
                  <a:gd name="T5" fmla="*/ 60 h 60"/>
                  <a:gd name="T6" fmla="*/ 252 w 254"/>
                  <a:gd name="T7" fmla="*/ 0 h 60"/>
                  <a:gd name="T8" fmla="*/ 0 w 254"/>
                  <a:gd name="T9" fmla="*/ 0 h 60"/>
                </a:gdLst>
                <a:ahLst/>
                <a:cxnLst>
                  <a:cxn ang="0">
                    <a:pos x="T0" y="T1"/>
                  </a:cxn>
                  <a:cxn ang="0">
                    <a:pos x="T2" y="T3"/>
                  </a:cxn>
                  <a:cxn ang="0">
                    <a:pos x="T4" y="T5"/>
                  </a:cxn>
                  <a:cxn ang="0">
                    <a:pos x="T6" y="T7"/>
                  </a:cxn>
                  <a:cxn ang="0">
                    <a:pos x="T8" y="T9"/>
                  </a:cxn>
                </a:cxnLst>
                <a:rect l="0" t="0" r="r" b="b"/>
                <a:pathLst>
                  <a:path w="254" h="60">
                    <a:moveTo>
                      <a:pt x="0" y="0"/>
                    </a:moveTo>
                    <a:lnTo>
                      <a:pt x="0" y="60"/>
                    </a:lnTo>
                    <a:lnTo>
                      <a:pt x="254" y="60"/>
                    </a:lnTo>
                    <a:lnTo>
                      <a:pt x="25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9" name="íSļide">
                <a:extLst>
                  <a:ext uri="{FF2B5EF4-FFF2-40B4-BE49-F238E27FC236}">
                    <a16:creationId xmlns:a16="http://schemas.microsoft.com/office/drawing/2014/main" id="{D97A6741-7AFF-44C9-ACDB-FD5AFD6C95B7}"/>
                  </a:ext>
                </a:extLst>
              </p:cNvPr>
              <p:cNvSpPr/>
              <p:nvPr/>
            </p:nvSpPr>
            <p:spPr bwMode="auto">
              <a:xfrm>
                <a:off x="6269038" y="3400425"/>
                <a:ext cx="931863" cy="74612"/>
              </a:xfrm>
              <a:custGeom>
                <a:avLst/>
                <a:gdLst>
                  <a:gd name="T0" fmla="*/ 587 w 587"/>
                  <a:gd name="T1" fmla="*/ 0 h 47"/>
                  <a:gd name="T2" fmla="*/ 0 w 587"/>
                  <a:gd name="T3" fmla="*/ 0 h 47"/>
                  <a:gd name="T4" fmla="*/ 1 w 587"/>
                  <a:gd name="T5" fmla="*/ 47 h 47"/>
                  <a:gd name="T6" fmla="*/ 587 w 587"/>
                  <a:gd name="T7" fmla="*/ 47 h 47"/>
                  <a:gd name="T8" fmla="*/ 587 w 587"/>
                  <a:gd name="T9" fmla="*/ 0 h 47"/>
                </a:gdLst>
                <a:ahLst/>
                <a:cxnLst>
                  <a:cxn ang="0">
                    <a:pos x="T0" y="T1"/>
                  </a:cxn>
                  <a:cxn ang="0">
                    <a:pos x="T2" y="T3"/>
                  </a:cxn>
                  <a:cxn ang="0">
                    <a:pos x="T4" y="T5"/>
                  </a:cxn>
                  <a:cxn ang="0">
                    <a:pos x="T6" y="T7"/>
                  </a:cxn>
                  <a:cxn ang="0">
                    <a:pos x="T8" y="T9"/>
                  </a:cxn>
                </a:cxnLst>
                <a:rect l="0" t="0" r="r" b="b"/>
                <a:pathLst>
                  <a:path w="587" h="47">
                    <a:moveTo>
                      <a:pt x="587" y="0"/>
                    </a:moveTo>
                    <a:lnTo>
                      <a:pt x="0" y="0"/>
                    </a:lnTo>
                    <a:lnTo>
                      <a:pt x="1" y="47"/>
                    </a:lnTo>
                    <a:lnTo>
                      <a:pt x="587" y="47"/>
                    </a:lnTo>
                    <a:lnTo>
                      <a:pt x="587" y="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20" name="ïŝḻíďê">
                <a:extLst>
                  <a:ext uri="{FF2B5EF4-FFF2-40B4-BE49-F238E27FC236}">
                    <a16:creationId xmlns:a16="http://schemas.microsoft.com/office/drawing/2014/main" id="{93883CA1-55B3-44E3-9EEB-3F7D6FF56E2D}"/>
                  </a:ext>
                </a:extLst>
              </p:cNvPr>
              <p:cNvSpPr/>
              <p:nvPr/>
            </p:nvSpPr>
            <p:spPr bwMode="auto">
              <a:xfrm>
                <a:off x="5673726" y="3603625"/>
                <a:ext cx="563563" cy="95250"/>
              </a:xfrm>
              <a:custGeom>
                <a:avLst/>
                <a:gdLst>
                  <a:gd name="T0" fmla="*/ 0 w 355"/>
                  <a:gd name="T1" fmla="*/ 60 h 60"/>
                  <a:gd name="T2" fmla="*/ 341 w 355"/>
                  <a:gd name="T3" fmla="*/ 60 h 60"/>
                  <a:gd name="T4" fmla="*/ 350 w 355"/>
                  <a:gd name="T5" fmla="*/ 37 h 60"/>
                  <a:gd name="T6" fmla="*/ 355 w 355"/>
                  <a:gd name="T7" fmla="*/ 0 h 60"/>
                  <a:gd name="T8" fmla="*/ 0 w 355"/>
                  <a:gd name="T9" fmla="*/ 0 h 60"/>
                  <a:gd name="T10" fmla="*/ 0 w 355"/>
                  <a:gd name="T11" fmla="*/ 60 h 60"/>
                </a:gdLst>
                <a:ahLst/>
                <a:cxnLst>
                  <a:cxn ang="0">
                    <a:pos x="T0" y="T1"/>
                  </a:cxn>
                  <a:cxn ang="0">
                    <a:pos x="T2" y="T3"/>
                  </a:cxn>
                  <a:cxn ang="0">
                    <a:pos x="T4" y="T5"/>
                  </a:cxn>
                  <a:cxn ang="0">
                    <a:pos x="T6" y="T7"/>
                  </a:cxn>
                  <a:cxn ang="0">
                    <a:pos x="T8" y="T9"/>
                  </a:cxn>
                  <a:cxn ang="0">
                    <a:pos x="T10" y="T11"/>
                  </a:cxn>
                </a:cxnLst>
                <a:rect l="0" t="0" r="r" b="b"/>
                <a:pathLst>
                  <a:path w="355" h="60">
                    <a:moveTo>
                      <a:pt x="0" y="60"/>
                    </a:moveTo>
                    <a:lnTo>
                      <a:pt x="341" y="60"/>
                    </a:lnTo>
                    <a:lnTo>
                      <a:pt x="350" y="37"/>
                    </a:lnTo>
                    <a:lnTo>
                      <a:pt x="355" y="0"/>
                    </a:lnTo>
                    <a:lnTo>
                      <a:pt x="0" y="0"/>
                    </a:lnTo>
                    <a:lnTo>
                      <a:pt x="0" y="6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21" name="ïṣḷíḑè">
                <a:extLst>
                  <a:ext uri="{FF2B5EF4-FFF2-40B4-BE49-F238E27FC236}">
                    <a16:creationId xmlns:a16="http://schemas.microsoft.com/office/drawing/2014/main" id="{9648A983-E62E-4132-8818-63DEBB330442}"/>
                  </a:ext>
                </a:extLst>
              </p:cNvPr>
              <p:cNvSpPr/>
              <p:nvPr/>
            </p:nvSpPr>
            <p:spPr bwMode="auto">
              <a:xfrm>
                <a:off x="5673726" y="3603625"/>
                <a:ext cx="563563" cy="95250"/>
              </a:xfrm>
              <a:custGeom>
                <a:avLst/>
                <a:gdLst>
                  <a:gd name="T0" fmla="*/ 0 w 355"/>
                  <a:gd name="T1" fmla="*/ 60 h 60"/>
                  <a:gd name="T2" fmla="*/ 341 w 355"/>
                  <a:gd name="T3" fmla="*/ 60 h 60"/>
                  <a:gd name="T4" fmla="*/ 350 w 355"/>
                  <a:gd name="T5" fmla="*/ 37 h 60"/>
                  <a:gd name="T6" fmla="*/ 355 w 355"/>
                  <a:gd name="T7" fmla="*/ 0 h 60"/>
                  <a:gd name="T8" fmla="*/ 0 w 355"/>
                  <a:gd name="T9" fmla="*/ 0 h 60"/>
                  <a:gd name="T10" fmla="*/ 0 w 355"/>
                  <a:gd name="T11" fmla="*/ 60 h 60"/>
                </a:gdLst>
                <a:ahLst/>
                <a:cxnLst>
                  <a:cxn ang="0">
                    <a:pos x="T0" y="T1"/>
                  </a:cxn>
                  <a:cxn ang="0">
                    <a:pos x="T2" y="T3"/>
                  </a:cxn>
                  <a:cxn ang="0">
                    <a:pos x="T4" y="T5"/>
                  </a:cxn>
                  <a:cxn ang="0">
                    <a:pos x="T6" y="T7"/>
                  </a:cxn>
                  <a:cxn ang="0">
                    <a:pos x="T8" y="T9"/>
                  </a:cxn>
                  <a:cxn ang="0">
                    <a:pos x="T10" y="T11"/>
                  </a:cxn>
                </a:cxnLst>
                <a:rect l="0" t="0" r="r" b="b"/>
                <a:pathLst>
                  <a:path w="355" h="60">
                    <a:moveTo>
                      <a:pt x="0" y="60"/>
                    </a:moveTo>
                    <a:lnTo>
                      <a:pt x="341" y="60"/>
                    </a:lnTo>
                    <a:lnTo>
                      <a:pt x="350" y="37"/>
                    </a:lnTo>
                    <a:lnTo>
                      <a:pt x="355" y="0"/>
                    </a:lnTo>
                    <a:lnTo>
                      <a:pt x="0" y="0"/>
                    </a:lnTo>
                    <a:lnTo>
                      <a:pt x="0" y="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22" name="išľîďê">
                <a:extLst>
                  <a:ext uri="{FF2B5EF4-FFF2-40B4-BE49-F238E27FC236}">
                    <a16:creationId xmlns:a16="http://schemas.microsoft.com/office/drawing/2014/main" id="{F4762D62-0656-4A53-AF60-76D066F724D8}"/>
                  </a:ext>
                </a:extLst>
              </p:cNvPr>
              <p:cNvSpPr/>
              <p:nvPr/>
            </p:nvSpPr>
            <p:spPr bwMode="auto">
              <a:xfrm>
                <a:off x="6240463" y="3617913"/>
                <a:ext cx="793750" cy="74612"/>
              </a:xfrm>
              <a:custGeom>
                <a:avLst/>
                <a:gdLst>
                  <a:gd name="T0" fmla="*/ 0 w 500"/>
                  <a:gd name="T1" fmla="*/ 47 h 47"/>
                  <a:gd name="T2" fmla="*/ 500 w 500"/>
                  <a:gd name="T3" fmla="*/ 47 h 47"/>
                  <a:gd name="T4" fmla="*/ 500 w 500"/>
                  <a:gd name="T5" fmla="*/ 0 h 47"/>
                  <a:gd name="T6" fmla="*/ 11 w 500"/>
                  <a:gd name="T7" fmla="*/ 0 h 47"/>
                  <a:gd name="T8" fmla="*/ 6 w 500"/>
                  <a:gd name="T9" fmla="*/ 29 h 47"/>
                  <a:gd name="T10" fmla="*/ 0 w 500"/>
                  <a:gd name="T11" fmla="*/ 47 h 47"/>
                </a:gdLst>
                <a:ahLst/>
                <a:cxnLst>
                  <a:cxn ang="0">
                    <a:pos x="T0" y="T1"/>
                  </a:cxn>
                  <a:cxn ang="0">
                    <a:pos x="T2" y="T3"/>
                  </a:cxn>
                  <a:cxn ang="0">
                    <a:pos x="T4" y="T5"/>
                  </a:cxn>
                  <a:cxn ang="0">
                    <a:pos x="T6" y="T7"/>
                  </a:cxn>
                  <a:cxn ang="0">
                    <a:pos x="T8" y="T9"/>
                  </a:cxn>
                  <a:cxn ang="0">
                    <a:pos x="T10" y="T11"/>
                  </a:cxn>
                </a:cxnLst>
                <a:rect l="0" t="0" r="r" b="b"/>
                <a:pathLst>
                  <a:path w="500" h="47">
                    <a:moveTo>
                      <a:pt x="0" y="47"/>
                    </a:moveTo>
                    <a:lnTo>
                      <a:pt x="500" y="47"/>
                    </a:lnTo>
                    <a:lnTo>
                      <a:pt x="500" y="0"/>
                    </a:lnTo>
                    <a:lnTo>
                      <a:pt x="11" y="0"/>
                    </a:lnTo>
                    <a:lnTo>
                      <a:pt x="6" y="29"/>
                    </a:lnTo>
                    <a:lnTo>
                      <a:pt x="0" y="47"/>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23" name="îş1iḍê">
                <a:extLst>
                  <a:ext uri="{FF2B5EF4-FFF2-40B4-BE49-F238E27FC236}">
                    <a16:creationId xmlns:a16="http://schemas.microsoft.com/office/drawing/2014/main" id="{B970D051-FFE9-4621-A1A4-44AB65BF3FCD}"/>
                  </a:ext>
                </a:extLst>
              </p:cNvPr>
              <p:cNvSpPr/>
              <p:nvPr/>
            </p:nvSpPr>
            <p:spPr bwMode="auto">
              <a:xfrm>
                <a:off x="6157913" y="3835400"/>
                <a:ext cx="431800" cy="74612"/>
              </a:xfrm>
              <a:custGeom>
                <a:avLst/>
                <a:gdLst>
                  <a:gd name="T0" fmla="*/ 0 w 272"/>
                  <a:gd name="T1" fmla="*/ 47 h 47"/>
                  <a:gd name="T2" fmla="*/ 272 w 272"/>
                  <a:gd name="T3" fmla="*/ 47 h 47"/>
                  <a:gd name="T4" fmla="*/ 272 w 272"/>
                  <a:gd name="T5" fmla="*/ 0 h 47"/>
                  <a:gd name="T6" fmla="*/ 18 w 272"/>
                  <a:gd name="T7" fmla="*/ 0 h 47"/>
                  <a:gd name="T8" fmla="*/ 16 w 272"/>
                  <a:gd name="T9" fmla="*/ 7 h 47"/>
                  <a:gd name="T10" fmla="*/ 0 w 272"/>
                  <a:gd name="T11" fmla="*/ 47 h 47"/>
                </a:gdLst>
                <a:ahLst/>
                <a:cxnLst>
                  <a:cxn ang="0">
                    <a:pos x="T0" y="T1"/>
                  </a:cxn>
                  <a:cxn ang="0">
                    <a:pos x="T2" y="T3"/>
                  </a:cxn>
                  <a:cxn ang="0">
                    <a:pos x="T4" y="T5"/>
                  </a:cxn>
                  <a:cxn ang="0">
                    <a:pos x="T6" y="T7"/>
                  </a:cxn>
                  <a:cxn ang="0">
                    <a:pos x="T8" y="T9"/>
                  </a:cxn>
                  <a:cxn ang="0">
                    <a:pos x="T10" y="T11"/>
                  </a:cxn>
                </a:cxnLst>
                <a:rect l="0" t="0" r="r" b="b"/>
                <a:pathLst>
                  <a:path w="272" h="47">
                    <a:moveTo>
                      <a:pt x="0" y="47"/>
                    </a:moveTo>
                    <a:lnTo>
                      <a:pt x="272" y="47"/>
                    </a:lnTo>
                    <a:lnTo>
                      <a:pt x="272" y="0"/>
                    </a:lnTo>
                    <a:lnTo>
                      <a:pt x="18" y="0"/>
                    </a:lnTo>
                    <a:lnTo>
                      <a:pt x="16" y="7"/>
                    </a:lnTo>
                    <a:lnTo>
                      <a:pt x="0" y="47"/>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24" name="ïS1íḑè">
                <a:extLst>
                  <a:ext uri="{FF2B5EF4-FFF2-40B4-BE49-F238E27FC236}">
                    <a16:creationId xmlns:a16="http://schemas.microsoft.com/office/drawing/2014/main" id="{3DFE25D5-723E-4F22-9E9D-43B48483D4E6}"/>
                  </a:ext>
                </a:extLst>
              </p:cNvPr>
              <p:cNvSpPr/>
              <p:nvPr/>
            </p:nvSpPr>
            <p:spPr bwMode="auto">
              <a:xfrm>
                <a:off x="5930901" y="4054475"/>
                <a:ext cx="922338" cy="73025"/>
              </a:xfrm>
              <a:custGeom>
                <a:avLst/>
                <a:gdLst>
                  <a:gd name="T0" fmla="*/ 0 w 581"/>
                  <a:gd name="T1" fmla="*/ 46 h 46"/>
                  <a:gd name="T2" fmla="*/ 581 w 581"/>
                  <a:gd name="T3" fmla="*/ 46 h 46"/>
                  <a:gd name="T4" fmla="*/ 581 w 581"/>
                  <a:gd name="T5" fmla="*/ 0 h 46"/>
                  <a:gd name="T6" fmla="*/ 44 w 581"/>
                  <a:gd name="T7" fmla="*/ 0 h 46"/>
                  <a:gd name="T8" fmla="*/ 35 w 581"/>
                  <a:gd name="T9" fmla="*/ 5 h 46"/>
                  <a:gd name="T10" fmla="*/ 0 w 581"/>
                  <a:gd name="T11" fmla="*/ 46 h 46"/>
                </a:gdLst>
                <a:ahLst/>
                <a:cxnLst>
                  <a:cxn ang="0">
                    <a:pos x="T0" y="T1"/>
                  </a:cxn>
                  <a:cxn ang="0">
                    <a:pos x="T2" y="T3"/>
                  </a:cxn>
                  <a:cxn ang="0">
                    <a:pos x="T4" y="T5"/>
                  </a:cxn>
                  <a:cxn ang="0">
                    <a:pos x="T6" y="T7"/>
                  </a:cxn>
                  <a:cxn ang="0">
                    <a:pos x="T8" y="T9"/>
                  </a:cxn>
                  <a:cxn ang="0">
                    <a:pos x="T10" y="T11"/>
                  </a:cxn>
                </a:cxnLst>
                <a:rect l="0" t="0" r="r" b="b"/>
                <a:pathLst>
                  <a:path w="581" h="46">
                    <a:moveTo>
                      <a:pt x="0" y="46"/>
                    </a:moveTo>
                    <a:lnTo>
                      <a:pt x="581" y="46"/>
                    </a:lnTo>
                    <a:lnTo>
                      <a:pt x="581" y="0"/>
                    </a:lnTo>
                    <a:lnTo>
                      <a:pt x="44" y="0"/>
                    </a:lnTo>
                    <a:lnTo>
                      <a:pt x="35" y="5"/>
                    </a:lnTo>
                    <a:lnTo>
                      <a:pt x="0" y="46"/>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25" name="îšļïde">
                <a:extLst>
                  <a:ext uri="{FF2B5EF4-FFF2-40B4-BE49-F238E27FC236}">
                    <a16:creationId xmlns:a16="http://schemas.microsoft.com/office/drawing/2014/main" id="{4AFC5A43-680F-4A97-925D-CF97FAFD1B83}"/>
                  </a:ext>
                </a:extLst>
              </p:cNvPr>
              <p:cNvSpPr/>
              <p:nvPr/>
            </p:nvSpPr>
            <p:spPr bwMode="auto">
              <a:xfrm>
                <a:off x="5751513" y="3830638"/>
                <a:ext cx="403225" cy="95250"/>
              </a:xfrm>
              <a:custGeom>
                <a:avLst/>
                <a:gdLst>
                  <a:gd name="T0" fmla="*/ 0 w 254"/>
                  <a:gd name="T1" fmla="*/ 0 h 60"/>
                  <a:gd name="T2" fmla="*/ 0 w 254"/>
                  <a:gd name="T3" fmla="*/ 60 h 60"/>
                  <a:gd name="T4" fmla="*/ 254 w 254"/>
                  <a:gd name="T5" fmla="*/ 60 h 60"/>
                  <a:gd name="T6" fmla="*/ 252 w 254"/>
                  <a:gd name="T7" fmla="*/ 0 h 60"/>
                  <a:gd name="T8" fmla="*/ 0 w 254"/>
                  <a:gd name="T9" fmla="*/ 0 h 60"/>
                </a:gdLst>
                <a:ahLst/>
                <a:cxnLst>
                  <a:cxn ang="0">
                    <a:pos x="T0" y="T1"/>
                  </a:cxn>
                  <a:cxn ang="0">
                    <a:pos x="T2" y="T3"/>
                  </a:cxn>
                  <a:cxn ang="0">
                    <a:pos x="T4" y="T5"/>
                  </a:cxn>
                  <a:cxn ang="0">
                    <a:pos x="T6" y="T7"/>
                  </a:cxn>
                  <a:cxn ang="0">
                    <a:pos x="T8" y="T9"/>
                  </a:cxn>
                </a:cxnLst>
                <a:rect l="0" t="0" r="r" b="b"/>
                <a:pathLst>
                  <a:path w="254" h="60">
                    <a:moveTo>
                      <a:pt x="0" y="0"/>
                    </a:moveTo>
                    <a:lnTo>
                      <a:pt x="0" y="60"/>
                    </a:lnTo>
                    <a:lnTo>
                      <a:pt x="254" y="60"/>
                    </a:lnTo>
                    <a:lnTo>
                      <a:pt x="252" y="0"/>
                    </a:lnTo>
                    <a:lnTo>
                      <a:pt x="0" y="0"/>
                    </a:lnTo>
                    <a:close/>
                  </a:path>
                </a:pathLst>
              </a:custGeom>
              <a:solidFill>
                <a:srgbClr val="F1F9F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26" name="is1íḍè">
                <a:extLst>
                  <a:ext uri="{FF2B5EF4-FFF2-40B4-BE49-F238E27FC236}">
                    <a16:creationId xmlns:a16="http://schemas.microsoft.com/office/drawing/2014/main" id="{7A88A162-A1CE-4CB7-AB7D-01F5EF240C47}"/>
                  </a:ext>
                </a:extLst>
              </p:cNvPr>
              <p:cNvSpPr/>
              <p:nvPr/>
            </p:nvSpPr>
            <p:spPr bwMode="auto">
              <a:xfrm>
                <a:off x="5751513" y="3830638"/>
                <a:ext cx="403225" cy="95250"/>
              </a:xfrm>
              <a:custGeom>
                <a:avLst/>
                <a:gdLst>
                  <a:gd name="T0" fmla="*/ 0 w 254"/>
                  <a:gd name="T1" fmla="*/ 0 h 60"/>
                  <a:gd name="T2" fmla="*/ 0 w 254"/>
                  <a:gd name="T3" fmla="*/ 60 h 60"/>
                  <a:gd name="T4" fmla="*/ 254 w 254"/>
                  <a:gd name="T5" fmla="*/ 60 h 60"/>
                  <a:gd name="T6" fmla="*/ 252 w 254"/>
                  <a:gd name="T7" fmla="*/ 0 h 60"/>
                  <a:gd name="T8" fmla="*/ 0 w 254"/>
                  <a:gd name="T9" fmla="*/ 0 h 60"/>
                </a:gdLst>
                <a:ahLst/>
                <a:cxnLst>
                  <a:cxn ang="0">
                    <a:pos x="T0" y="T1"/>
                  </a:cxn>
                  <a:cxn ang="0">
                    <a:pos x="T2" y="T3"/>
                  </a:cxn>
                  <a:cxn ang="0">
                    <a:pos x="T4" y="T5"/>
                  </a:cxn>
                  <a:cxn ang="0">
                    <a:pos x="T6" y="T7"/>
                  </a:cxn>
                  <a:cxn ang="0">
                    <a:pos x="T8" y="T9"/>
                  </a:cxn>
                </a:cxnLst>
                <a:rect l="0" t="0" r="r" b="b"/>
                <a:pathLst>
                  <a:path w="254" h="60">
                    <a:moveTo>
                      <a:pt x="0" y="0"/>
                    </a:moveTo>
                    <a:lnTo>
                      <a:pt x="0" y="60"/>
                    </a:lnTo>
                    <a:lnTo>
                      <a:pt x="254" y="60"/>
                    </a:lnTo>
                    <a:lnTo>
                      <a:pt x="25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27" name="işļiḍê">
                <a:extLst>
                  <a:ext uri="{FF2B5EF4-FFF2-40B4-BE49-F238E27FC236}">
                    <a16:creationId xmlns:a16="http://schemas.microsoft.com/office/drawing/2014/main" id="{592701CC-F51A-43F8-8E2B-C4452603CA68}"/>
                  </a:ext>
                </a:extLst>
              </p:cNvPr>
              <p:cNvSpPr/>
              <p:nvPr/>
            </p:nvSpPr>
            <p:spPr bwMode="auto">
              <a:xfrm>
                <a:off x="4216401" y="3778250"/>
                <a:ext cx="531813" cy="415925"/>
              </a:xfrm>
              <a:custGeom>
                <a:avLst/>
                <a:gdLst>
                  <a:gd name="T0" fmla="*/ 56 w 335"/>
                  <a:gd name="T1" fmla="*/ 262 h 262"/>
                  <a:gd name="T2" fmla="*/ 0 w 335"/>
                  <a:gd name="T3" fmla="*/ 171 h 262"/>
                  <a:gd name="T4" fmla="*/ 279 w 335"/>
                  <a:gd name="T5" fmla="*/ 0 h 262"/>
                  <a:gd name="T6" fmla="*/ 335 w 335"/>
                  <a:gd name="T7" fmla="*/ 91 h 262"/>
                  <a:gd name="T8" fmla="*/ 56 w 335"/>
                  <a:gd name="T9" fmla="*/ 262 h 262"/>
                </a:gdLst>
                <a:ahLst/>
                <a:cxnLst>
                  <a:cxn ang="0">
                    <a:pos x="T0" y="T1"/>
                  </a:cxn>
                  <a:cxn ang="0">
                    <a:pos x="T2" y="T3"/>
                  </a:cxn>
                  <a:cxn ang="0">
                    <a:pos x="T4" y="T5"/>
                  </a:cxn>
                  <a:cxn ang="0">
                    <a:pos x="T6" y="T7"/>
                  </a:cxn>
                  <a:cxn ang="0">
                    <a:pos x="T8" y="T9"/>
                  </a:cxn>
                </a:cxnLst>
                <a:rect l="0" t="0" r="r" b="b"/>
                <a:pathLst>
                  <a:path w="335" h="262">
                    <a:moveTo>
                      <a:pt x="56" y="262"/>
                    </a:moveTo>
                    <a:lnTo>
                      <a:pt x="0" y="171"/>
                    </a:lnTo>
                    <a:lnTo>
                      <a:pt x="279" y="0"/>
                    </a:lnTo>
                    <a:lnTo>
                      <a:pt x="335" y="91"/>
                    </a:lnTo>
                    <a:lnTo>
                      <a:pt x="56" y="262"/>
                    </a:lnTo>
                    <a:close/>
                  </a:path>
                </a:pathLst>
              </a:custGeom>
              <a:solidFill>
                <a:srgbClr val="43686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28" name="iš1îḓe">
                <a:extLst>
                  <a:ext uri="{FF2B5EF4-FFF2-40B4-BE49-F238E27FC236}">
                    <a16:creationId xmlns:a16="http://schemas.microsoft.com/office/drawing/2014/main" id="{32C871E7-BA16-4B05-9774-AB531AC73046}"/>
                  </a:ext>
                </a:extLst>
              </p:cNvPr>
              <p:cNvSpPr/>
              <p:nvPr/>
            </p:nvSpPr>
            <p:spPr bwMode="auto">
              <a:xfrm>
                <a:off x="4338638" y="2368550"/>
                <a:ext cx="2154238" cy="2155825"/>
              </a:xfrm>
              <a:custGeom>
                <a:avLst/>
                <a:gdLst>
                  <a:gd name="T0" fmla="*/ 2838 w 3254"/>
                  <a:gd name="T1" fmla="*/ 875 h 3254"/>
                  <a:gd name="T2" fmla="*/ 875 w 3254"/>
                  <a:gd name="T3" fmla="*/ 416 h 3254"/>
                  <a:gd name="T4" fmla="*/ 415 w 3254"/>
                  <a:gd name="T5" fmla="*/ 2379 h 3254"/>
                  <a:gd name="T6" fmla="*/ 2379 w 3254"/>
                  <a:gd name="T7" fmla="*/ 2839 h 3254"/>
                  <a:gd name="T8" fmla="*/ 2838 w 3254"/>
                  <a:gd name="T9" fmla="*/ 875 h 3254"/>
                  <a:gd name="T10" fmla="*/ 2250 w 3254"/>
                  <a:gd name="T11" fmla="*/ 2631 h 3254"/>
                  <a:gd name="T12" fmla="*/ 623 w 3254"/>
                  <a:gd name="T13" fmla="*/ 2250 h 3254"/>
                  <a:gd name="T14" fmla="*/ 1004 w 3254"/>
                  <a:gd name="T15" fmla="*/ 623 h 3254"/>
                  <a:gd name="T16" fmla="*/ 2630 w 3254"/>
                  <a:gd name="T17" fmla="*/ 1004 h 3254"/>
                  <a:gd name="T18" fmla="*/ 2250 w 3254"/>
                  <a:gd name="T19" fmla="*/ 2631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4" h="3254">
                    <a:moveTo>
                      <a:pt x="2838" y="875"/>
                    </a:moveTo>
                    <a:cubicBezTo>
                      <a:pt x="2423" y="206"/>
                      <a:pt x="1544" y="0"/>
                      <a:pt x="875" y="416"/>
                    </a:cubicBezTo>
                    <a:cubicBezTo>
                      <a:pt x="206" y="831"/>
                      <a:pt x="0" y="1710"/>
                      <a:pt x="415" y="2379"/>
                    </a:cubicBezTo>
                    <a:cubicBezTo>
                      <a:pt x="830" y="3048"/>
                      <a:pt x="1710" y="3254"/>
                      <a:pt x="2379" y="2839"/>
                    </a:cubicBezTo>
                    <a:cubicBezTo>
                      <a:pt x="3048" y="2423"/>
                      <a:pt x="3254" y="1544"/>
                      <a:pt x="2838" y="875"/>
                    </a:cubicBezTo>
                    <a:moveTo>
                      <a:pt x="2250" y="2631"/>
                    </a:moveTo>
                    <a:cubicBezTo>
                      <a:pt x="1695" y="2975"/>
                      <a:pt x="967" y="2804"/>
                      <a:pt x="623" y="2250"/>
                    </a:cubicBezTo>
                    <a:cubicBezTo>
                      <a:pt x="279" y="1696"/>
                      <a:pt x="450" y="967"/>
                      <a:pt x="1004" y="623"/>
                    </a:cubicBezTo>
                    <a:cubicBezTo>
                      <a:pt x="1558" y="280"/>
                      <a:pt x="2286" y="450"/>
                      <a:pt x="2630" y="1004"/>
                    </a:cubicBezTo>
                    <a:cubicBezTo>
                      <a:pt x="2974" y="1559"/>
                      <a:pt x="2804" y="2287"/>
                      <a:pt x="2250" y="2631"/>
                    </a:cubicBezTo>
                  </a:path>
                </a:pathLst>
              </a:custGeom>
              <a:solidFill>
                <a:srgbClr val="43686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29" name="išliḍê">
                <a:extLst>
                  <a:ext uri="{FF2B5EF4-FFF2-40B4-BE49-F238E27FC236}">
                    <a16:creationId xmlns:a16="http://schemas.microsoft.com/office/drawing/2014/main" id="{59F33FA1-C224-4202-94C7-E9B9AC3278A4}"/>
                  </a:ext>
                </a:extLst>
              </p:cNvPr>
              <p:cNvSpPr/>
              <p:nvPr/>
            </p:nvSpPr>
            <p:spPr bwMode="auto">
              <a:xfrm>
                <a:off x="4632326" y="3119438"/>
                <a:ext cx="71438" cy="654050"/>
              </a:xfrm>
              <a:custGeom>
                <a:avLst/>
                <a:gdLst>
                  <a:gd name="T0" fmla="*/ 108 w 108"/>
                  <a:gd name="T1" fmla="*/ 0 h 986"/>
                  <a:gd name="T2" fmla="*/ 1 w 108"/>
                  <a:gd name="T3" fmla="*/ 495 h 986"/>
                  <a:gd name="T4" fmla="*/ 108 w 108"/>
                  <a:gd name="T5" fmla="*/ 986 h 986"/>
                  <a:gd name="T6" fmla="*/ 108 w 108"/>
                  <a:gd name="T7" fmla="*/ 0 h 986"/>
                </a:gdLst>
                <a:ahLst/>
                <a:cxnLst>
                  <a:cxn ang="0">
                    <a:pos x="T0" y="T1"/>
                  </a:cxn>
                  <a:cxn ang="0">
                    <a:pos x="T2" y="T3"/>
                  </a:cxn>
                  <a:cxn ang="0">
                    <a:pos x="T4" y="T5"/>
                  </a:cxn>
                  <a:cxn ang="0">
                    <a:pos x="T6" y="T7"/>
                  </a:cxn>
                </a:cxnLst>
                <a:rect l="0" t="0" r="r" b="b"/>
                <a:pathLst>
                  <a:path w="108" h="986">
                    <a:moveTo>
                      <a:pt x="108" y="0"/>
                    </a:moveTo>
                    <a:cubicBezTo>
                      <a:pt x="37" y="155"/>
                      <a:pt x="0" y="324"/>
                      <a:pt x="1" y="495"/>
                    </a:cubicBezTo>
                    <a:cubicBezTo>
                      <a:pt x="1" y="661"/>
                      <a:pt x="36" y="828"/>
                      <a:pt x="108" y="986"/>
                    </a:cubicBezTo>
                    <a:cubicBezTo>
                      <a:pt x="108" y="0"/>
                      <a:pt x="108" y="0"/>
                      <a:pt x="108" y="0"/>
                    </a:cubicBezTo>
                  </a:path>
                </a:pathLst>
              </a:custGeom>
              <a:solidFill>
                <a:srgbClr val="B8D5D6"/>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130" name="îŝḻíḓé">
                <a:extLst>
                  <a:ext uri="{FF2B5EF4-FFF2-40B4-BE49-F238E27FC236}">
                    <a16:creationId xmlns:a16="http://schemas.microsoft.com/office/drawing/2014/main" id="{59E6DADB-8B5A-4947-B398-F527BB53D750}"/>
                  </a:ext>
                </a:extLst>
              </p:cNvPr>
              <p:cNvSpPr/>
              <p:nvPr/>
            </p:nvSpPr>
            <p:spPr bwMode="auto">
              <a:xfrm>
                <a:off x="4703763" y="2663825"/>
                <a:ext cx="1335088" cy="1195387"/>
              </a:xfrm>
              <a:custGeom>
                <a:avLst/>
                <a:gdLst>
                  <a:gd name="T0" fmla="*/ 1073 w 2014"/>
                  <a:gd name="T1" fmla="*/ 0 h 1804"/>
                  <a:gd name="T2" fmla="*/ 1073 w 2014"/>
                  <a:gd name="T3" fmla="*/ 0 h 1804"/>
                  <a:gd name="T4" fmla="*/ 455 w 2014"/>
                  <a:gd name="T5" fmla="*/ 175 h 1804"/>
                  <a:gd name="T6" fmla="*/ 451 w 2014"/>
                  <a:gd name="T7" fmla="*/ 177 h 1804"/>
                  <a:gd name="T8" fmla="*/ 451 w 2014"/>
                  <a:gd name="T9" fmla="*/ 177 h 1804"/>
                  <a:gd name="T10" fmla="*/ 0 w 2014"/>
                  <a:gd name="T11" fmla="*/ 688 h 1804"/>
                  <a:gd name="T12" fmla="*/ 0 w 2014"/>
                  <a:gd name="T13" fmla="*/ 1674 h 1804"/>
                  <a:gd name="T14" fmla="*/ 70 w 2014"/>
                  <a:gd name="T15" fmla="*/ 1804 h 1804"/>
                  <a:gd name="T16" fmla="*/ 70 w 2014"/>
                  <a:gd name="T17" fmla="*/ 1804 h 1804"/>
                  <a:gd name="T18" fmla="*/ 70 w 2014"/>
                  <a:gd name="T19" fmla="*/ 1804 h 1804"/>
                  <a:gd name="T20" fmla="*/ 461 w 2014"/>
                  <a:gd name="T21" fmla="*/ 1561 h 1804"/>
                  <a:gd name="T22" fmla="*/ 389 w 2014"/>
                  <a:gd name="T23" fmla="*/ 1561 h 1804"/>
                  <a:gd name="T24" fmla="*/ 389 w 2014"/>
                  <a:gd name="T25" fmla="*/ 1418 h 1804"/>
                  <a:gd name="T26" fmla="*/ 691 w 2014"/>
                  <a:gd name="T27" fmla="*/ 1418 h 1804"/>
                  <a:gd name="T28" fmla="*/ 1515 w 2014"/>
                  <a:gd name="T29" fmla="*/ 907 h 1804"/>
                  <a:gd name="T30" fmla="*/ 1166 w 2014"/>
                  <a:gd name="T31" fmla="*/ 907 h 1804"/>
                  <a:gd name="T32" fmla="*/ 1166 w 2014"/>
                  <a:gd name="T33" fmla="*/ 765 h 1804"/>
                  <a:gd name="T34" fmla="*/ 1745 w 2014"/>
                  <a:gd name="T35" fmla="*/ 765 h 1804"/>
                  <a:gd name="T36" fmla="*/ 1995 w 2014"/>
                  <a:gd name="T37" fmla="*/ 609 h 1804"/>
                  <a:gd name="T38" fmla="*/ 1819 w 2014"/>
                  <a:gd name="T39" fmla="*/ 609 h 1804"/>
                  <a:gd name="T40" fmla="*/ 1819 w 2014"/>
                  <a:gd name="T41" fmla="*/ 466 h 1804"/>
                  <a:gd name="T42" fmla="*/ 2014 w 2014"/>
                  <a:gd name="T43" fmla="*/ 466 h 1804"/>
                  <a:gd name="T44" fmla="*/ 1826 w 2014"/>
                  <a:gd name="T45" fmla="*/ 270 h 1804"/>
                  <a:gd name="T46" fmla="*/ 1236 w 2014"/>
                  <a:gd name="T47" fmla="*/ 270 h 1804"/>
                  <a:gd name="T48" fmla="*/ 1236 w 2014"/>
                  <a:gd name="T49" fmla="*/ 127 h 1804"/>
                  <a:gd name="T50" fmla="*/ 1607 w 2014"/>
                  <a:gd name="T51" fmla="*/ 127 h 1804"/>
                  <a:gd name="T52" fmla="*/ 1073 w 2014"/>
                  <a:gd name="T53" fmla="*/ 0 h 1804"/>
                  <a:gd name="T54" fmla="*/ 1073 w 2014"/>
                  <a:gd name="T55" fmla="*/ 0 h 1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14" h="1804">
                    <a:moveTo>
                      <a:pt x="1073" y="0"/>
                    </a:moveTo>
                    <a:cubicBezTo>
                      <a:pt x="1073" y="0"/>
                      <a:pt x="1073" y="0"/>
                      <a:pt x="1073" y="0"/>
                    </a:cubicBezTo>
                    <a:cubicBezTo>
                      <a:pt x="862" y="0"/>
                      <a:pt x="648" y="56"/>
                      <a:pt x="455" y="175"/>
                    </a:cubicBezTo>
                    <a:cubicBezTo>
                      <a:pt x="454" y="176"/>
                      <a:pt x="452" y="177"/>
                      <a:pt x="451" y="177"/>
                    </a:cubicBezTo>
                    <a:cubicBezTo>
                      <a:pt x="451" y="177"/>
                      <a:pt x="451" y="177"/>
                      <a:pt x="451" y="177"/>
                    </a:cubicBezTo>
                    <a:cubicBezTo>
                      <a:pt x="246" y="305"/>
                      <a:pt x="94" y="484"/>
                      <a:pt x="0" y="688"/>
                    </a:cubicBezTo>
                    <a:cubicBezTo>
                      <a:pt x="0" y="1674"/>
                      <a:pt x="0" y="1674"/>
                      <a:pt x="0" y="1674"/>
                    </a:cubicBezTo>
                    <a:cubicBezTo>
                      <a:pt x="21" y="1718"/>
                      <a:pt x="44" y="1762"/>
                      <a:pt x="70" y="1804"/>
                    </a:cubicBezTo>
                    <a:cubicBezTo>
                      <a:pt x="70" y="1804"/>
                      <a:pt x="70" y="1804"/>
                      <a:pt x="70" y="1804"/>
                    </a:cubicBezTo>
                    <a:cubicBezTo>
                      <a:pt x="70" y="1804"/>
                      <a:pt x="70" y="1804"/>
                      <a:pt x="70" y="1804"/>
                    </a:cubicBezTo>
                    <a:cubicBezTo>
                      <a:pt x="461" y="1561"/>
                      <a:pt x="461" y="1561"/>
                      <a:pt x="461" y="1561"/>
                    </a:cubicBezTo>
                    <a:cubicBezTo>
                      <a:pt x="389" y="1561"/>
                      <a:pt x="389" y="1561"/>
                      <a:pt x="389" y="1561"/>
                    </a:cubicBezTo>
                    <a:cubicBezTo>
                      <a:pt x="389" y="1418"/>
                      <a:pt x="389" y="1418"/>
                      <a:pt x="389" y="1418"/>
                    </a:cubicBezTo>
                    <a:cubicBezTo>
                      <a:pt x="691" y="1418"/>
                      <a:pt x="691" y="1418"/>
                      <a:pt x="691" y="1418"/>
                    </a:cubicBezTo>
                    <a:cubicBezTo>
                      <a:pt x="1515" y="907"/>
                      <a:pt x="1515" y="907"/>
                      <a:pt x="1515" y="907"/>
                    </a:cubicBezTo>
                    <a:cubicBezTo>
                      <a:pt x="1166" y="907"/>
                      <a:pt x="1166" y="907"/>
                      <a:pt x="1166" y="907"/>
                    </a:cubicBezTo>
                    <a:cubicBezTo>
                      <a:pt x="1166" y="765"/>
                      <a:pt x="1166" y="765"/>
                      <a:pt x="1166" y="765"/>
                    </a:cubicBezTo>
                    <a:cubicBezTo>
                      <a:pt x="1745" y="765"/>
                      <a:pt x="1745" y="765"/>
                      <a:pt x="1745" y="765"/>
                    </a:cubicBezTo>
                    <a:cubicBezTo>
                      <a:pt x="1995" y="609"/>
                      <a:pt x="1995" y="609"/>
                      <a:pt x="1995" y="609"/>
                    </a:cubicBezTo>
                    <a:cubicBezTo>
                      <a:pt x="1819" y="609"/>
                      <a:pt x="1819" y="609"/>
                      <a:pt x="1819" y="609"/>
                    </a:cubicBezTo>
                    <a:cubicBezTo>
                      <a:pt x="1819" y="466"/>
                      <a:pt x="1819" y="466"/>
                      <a:pt x="1819" y="466"/>
                    </a:cubicBezTo>
                    <a:cubicBezTo>
                      <a:pt x="2014" y="466"/>
                      <a:pt x="2014" y="466"/>
                      <a:pt x="2014" y="466"/>
                    </a:cubicBezTo>
                    <a:cubicBezTo>
                      <a:pt x="1958" y="392"/>
                      <a:pt x="1895" y="327"/>
                      <a:pt x="1826" y="270"/>
                    </a:cubicBezTo>
                    <a:cubicBezTo>
                      <a:pt x="1236" y="270"/>
                      <a:pt x="1236" y="270"/>
                      <a:pt x="1236" y="270"/>
                    </a:cubicBezTo>
                    <a:cubicBezTo>
                      <a:pt x="1236" y="127"/>
                      <a:pt x="1236" y="127"/>
                      <a:pt x="1236" y="127"/>
                    </a:cubicBezTo>
                    <a:cubicBezTo>
                      <a:pt x="1607" y="127"/>
                      <a:pt x="1607" y="127"/>
                      <a:pt x="1607" y="127"/>
                    </a:cubicBezTo>
                    <a:cubicBezTo>
                      <a:pt x="1442" y="43"/>
                      <a:pt x="1258" y="0"/>
                      <a:pt x="1073" y="0"/>
                    </a:cubicBezTo>
                    <a:cubicBezTo>
                      <a:pt x="1073" y="0"/>
                      <a:pt x="1073" y="0"/>
                      <a:pt x="1073" y="0"/>
                    </a:cubicBezTo>
                  </a:path>
                </a:pathLst>
              </a:custGeom>
              <a:solidFill>
                <a:srgbClr val="84CAD9"/>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31" name="î$ḷíḍê">
                <a:extLst>
                  <a:ext uri="{FF2B5EF4-FFF2-40B4-BE49-F238E27FC236}">
                    <a16:creationId xmlns:a16="http://schemas.microsoft.com/office/drawing/2014/main" id="{54D72F20-C382-4B85-9AFE-72F036FCEA6C}"/>
                  </a:ext>
                </a:extLst>
              </p:cNvPr>
              <p:cNvSpPr/>
              <p:nvPr/>
            </p:nvSpPr>
            <p:spPr bwMode="auto">
              <a:xfrm>
                <a:off x="4962526" y="3603625"/>
                <a:ext cx="200025" cy="95250"/>
              </a:xfrm>
              <a:custGeom>
                <a:avLst/>
                <a:gdLst>
                  <a:gd name="T0" fmla="*/ 126 w 126"/>
                  <a:gd name="T1" fmla="*/ 0 h 60"/>
                  <a:gd name="T2" fmla="*/ 0 w 126"/>
                  <a:gd name="T3" fmla="*/ 0 h 60"/>
                  <a:gd name="T4" fmla="*/ 0 w 126"/>
                  <a:gd name="T5" fmla="*/ 60 h 60"/>
                  <a:gd name="T6" fmla="*/ 30 w 126"/>
                  <a:gd name="T7" fmla="*/ 60 h 60"/>
                  <a:gd name="T8" fmla="*/ 126 w 126"/>
                  <a:gd name="T9" fmla="*/ 0 h 60"/>
                </a:gdLst>
                <a:ahLst/>
                <a:cxnLst>
                  <a:cxn ang="0">
                    <a:pos x="T0" y="T1"/>
                  </a:cxn>
                  <a:cxn ang="0">
                    <a:pos x="T2" y="T3"/>
                  </a:cxn>
                  <a:cxn ang="0">
                    <a:pos x="T4" y="T5"/>
                  </a:cxn>
                  <a:cxn ang="0">
                    <a:pos x="T6" y="T7"/>
                  </a:cxn>
                  <a:cxn ang="0">
                    <a:pos x="T8" y="T9"/>
                  </a:cxn>
                </a:cxnLst>
                <a:rect l="0" t="0" r="r" b="b"/>
                <a:pathLst>
                  <a:path w="126" h="60">
                    <a:moveTo>
                      <a:pt x="126" y="0"/>
                    </a:moveTo>
                    <a:lnTo>
                      <a:pt x="0" y="0"/>
                    </a:lnTo>
                    <a:lnTo>
                      <a:pt x="0" y="60"/>
                    </a:lnTo>
                    <a:lnTo>
                      <a:pt x="30" y="60"/>
                    </a:lnTo>
                    <a:lnTo>
                      <a:pt x="126" y="0"/>
                    </a:lnTo>
                    <a:close/>
                  </a:path>
                </a:pathLst>
              </a:custGeom>
              <a:solidFill>
                <a:srgbClr val="BDE3E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32" name="ï$ļîďè">
                <a:extLst>
                  <a:ext uri="{FF2B5EF4-FFF2-40B4-BE49-F238E27FC236}">
                    <a16:creationId xmlns:a16="http://schemas.microsoft.com/office/drawing/2014/main" id="{2517A057-5B83-4058-92AA-19A7810D282D}"/>
                  </a:ext>
                </a:extLst>
              </p:cNvPr>
              <p:cNvSpPr/>
              <p:nvPr/>
            </p:nvSpPr>
            <p:spPr bwMode="auto">
              <a:xfrm>
                <a:off x="4962526" y="3603625"/>
                <a:ext cx="200025" cy="95250"/>
              </a:xfrm>
              <a:custGeom>
                <a:avLst/>
                <a:gdLst>
                  <a:gd name="T0" fmla="*/ 126 w 126"/>
                  <a:gd name="T1" fmla="*/ 0 h 60"/>
                  <a:gd name="T2" fmla="*/ 0 w 126"/>
                  <a:gd name="T3" fmla="*/ 0 h 60"/>
                  <a:gd name="T4" fmla="*/ 0 w 126"/>
                  <a:gd name="T5" fmla="*/ 60 h 60"/>
                  <a:gd name="T6" fmla="*/ 30 w 126"/>
                  <a:gd name="T7" fmla="*/ 60 h 60"/>
                  <a:gd name="T8" fmla="*/ 126 w 126"/>
                  <a:gd name="T9" fmla="*/ 0 h 60"/>
                </a:gdLst>
                <a:ahLst/>
                <a:cxnLst>
                  <a:cxn ang="0">
                    <a:pos x="T0" y="T1"/>
                  </a:cxn>
                  <a:cxn ang="0">
                    <a:pos x="T2" y="T3"/>
                  </a:cxn>
                  <a:cxn ang="0">
                    <a:pos x="T4" y="T5"/>
                  </a:cxn>
                  <a:cxn ang="0">
                    <a:pos x="T6" y="T7"/>
                  </a:cxn>
                  <a:cxn ang="0">
                    <a:pos x="T8" y="T9"/>
                  </a:cxn>
                </a:cxnLst>
                <a:rect l="0" t="0" r="r" b="b"/>
                <a:pathLst>
                  <a:path w="126" h="60">
                    <a:moveTo>
                      <a:pt x="126" y="0"/>
                    </a:moveTo>
                    <a:lnTo>
                      <a:pt x="0" y="0"/>
                    </a:lnTo>
                    <a:lnTo>
                      <a:pt x="0" y="60"/>
                    </a:lnTo>
                    <a:lnTo>
                      <a:pt x="30" y="60"/>
                    </a:lnTo>
                    <a:lnTo>
                      <a:pt x="1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33" name="íŝļíḋé">
                <a:extLst>
                  <a:ext uri="{FF2B5EF4-FFF2-40B4-BE49-F238E27FC236}">
                    <a16:creationId xmlns:a16="http://schemas.microsoft.com/office/drawing/2014/main" id="{65A20C8A-5AC4-447F-9A69-3682C751383A}"/>
                  </a:ext>
                </a:extLst>
              </p:cNvPr>
              <p:cNvSpPr/>
              <p:nvPr/>
            </p:nvSpPr>
            <p:spPr bwMode="auto">
              <a:xfrm>
                <a:off x="5522913" y="2747963"/>
                <a:ext cx="390525" cy="95250"/>
              </a:xfrm>
              <a:custGeom>
                <a:avLst/>
                <a:gdLst>
                  <a:gd name="T0" fmla="*/ 371 w 590"/>
                  <a:gd name="T1" fmla="*/ 0 h 143"/>
                  <a:gd name="T2" fmla="*/ 0 w 590"/>
                  <a:gd name="T3" fmla="*/ 0 h 143"/>
                  <a:gd name="T4" fmla="*/ 0 w 590"/>
                  <a:gd name="T5" fmla="*/ 143 h 143"/>
                  <a:gd name="T6" fmla="*/ 590 w 590"/>
                  <a:gd name="T7" fmla="*/ 143 h 143"/>
                  <a:gd name="T8" fmla="*/ 371 w 590"/>
                  <a:gd name="T9" fmla="*/ 0 h 143"/>
                </a:gdLst>
                <a:ahLst/>
                <a:cxnLst>
                  <a:cxn ang="0">
                    <a:pos x="T0" y="T1"/>
                  </a:cxn>
                  <a:cxn ang="0">
                    <a:pos x="T2" y="T3"/>
                  </a:cxn>
                  <a:cxn ang="0">
                    <a:pos x="T4" y="T5"/>
                  </a:cxn>
                  <a:cxn ang="0">
                    <a:pos x="T6" y="T7"/>
                  </a:cxn>
                  <a:cxn ang="0">
                    <a:pos x="T8" y="T9"/>
                  </a:cxn>
                </a:cxnLst>
                <a:rect l="0" t="0" r="r" b="b"/>
                <a:pathLst>
                  <a:path w="590" h="143">
                    <a:moveTo>
                      <a:pt x="371" y="0"/>
                    </a:moveTo>
                    <a:cubicBezTo>
                      <a:pt x="0" y="0"/>
                      <a:pt x="0" y="0"/>
                      <a:pt x="0" y="0"/>
                    </a:cubicBezTo>
                    <a:cubicBezTo>
                      <a:pt x="0" y="143"/>
                      <a:pt x="0" y="143"/>
                      <a:pt x="0" y="143"/>
                    </a:cubicBezTo>
                    <a:cubicBezTo>
                      <a:pt x="590" y="143"/>
                      <a:pt x="590" y="143"/>
                      <a:pt x="590" y="143"/>
                    </a:cubicBezTo>
                    <a:cubicBezTo>
                      <a:pt x="522" y="87"/>
                      <a:pt x="448" y="39"/>
                      <a:pt x="371" y="0"/>
                    </a:cubicBezTo>
                  </a:path>
                </a:pathLst>
              </a:custGeom>
              <a:solidFill>
                <a:srgbClr val="BDE3E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34" name="íSlîďe">
                <a:extLst>
                  <a:ext uri="{FF2B5EF4-FFF2-40B4-BE49-F238E27FC236}">
                    <a16:creationId xmlns:a16="http://schemas.microsoft.com/office/drawing/2014/main" id="{90E44C90-F741-4F78-8A58-576A7A1F0C0A}"/>
                  </a:ext>
                </a:extLst>
              </p:cNvPr>
              <p:cNvSpPr/>
              <p:nvPr/>
            </p:nvSpPr>
            <p:spPr bwMode="auto">
              <a:xfrm>
                <a:off x="5908676" y="2973388"/>
                <a:ext cx="171450" cy="93662"/>
              </a:xfrm>
              <a:custGeom>
                <a:avLst/>
                <a:gdLst>
                  <a:gd name="T0" fmla="*/ 195 w 258"/>
                  <a:gd name="T1" fmla="*/ 0 h 143"/>
                  <a:gd name="T2" fmla="*/ 0 w 258"/>
                  <a:gd name="T3" fmla="*/ 0 h 143"/>
                  <a:gd name="T4" fmla="*/ 0 w 258"/>
                  <a:gd name="T5" fmla="*/ 143 h 143"/>
                  <a:gd name="T6" fmla="*/ 176 w 258"/>
                  <a:gd name="T7" fmla="*/ 143 h 143"/>
                  <a:gd name="T8" fmla="*/ 258 w 258"/>
                  <a:gd name="T9" fmla="*/ 92 h 143"/>
                  <a:gd name="T10" fmla="*/ 195 w 258"/>
                  <a:gd name="T11" fmla="*/ 0 h 143"/>
                </a:gdLst>
                <a:ahLst/>
                <a:cxnLst>
                  <a:cxn ang="0">
                    <a:pos x="T0" y="T1"/>
                  </a:cxn>
                  <a:cxn ang="0">
                    <a:pos x="T2" y="T3"/>
                  </a:cxn>
                  <a:cxn ang="0">
                    <a:pos x="T4" y="T5"/>
                  </a:cxn>
                  <a:cxn ang="0">
                    <a:pos x="T6" y="T7"/>
                  </a:cxn>
                  <a:cxn ang="0">
                    <a:pos x="T8" y="T9"/>
                  </a:cxn>
                  <a:cxn ang="0">
                    <a:pos x="T10" y="T11"/>
                  </a:cxn>
                </a:cxnLst>
                <a:rect l="0" t="0" r="r" b="b"/>
                <a:pathLst>
                  <a:path w="258" h="143">
                    <a:moveTo>
                      <a:pt x="195" y="0"/>
                    </a:moveTo>
                    <a:cubicBezTo>
                      <a:pt x="0" y="0"/>
                      <a:pt x="0" y="0"/>
                      <a:pt x="0" y="0"/>
                    </a:cubicBezTo>
                    <a:cubicBezTo>
                      <a:pt x="0" y="143"/>
                      <a:pt x="0" y="143"/>
                      <a:pt x="0" y="143"/>
                    </a:cubicBezTo>
                    <a:cubicBezTo>
                      <a:pt x="176" y="143"/>
                      <a:pt x="176" y="143"/>
                      <a:pt x="176" y="143"/>
                    </a:cubicBezTo>
                    <a:cubicBezTo>
                      <a:pt x="258" y="92"/>
                      <a:pt x="258" y="92"/>
                      <a:pt x="258" y="92"/>
                    </a:cubicBezTo>
                    <a:cubicBezTo>
                      <a:pt x="239" y="60"/>
                      <a:pt x="218" y="30"/>
                      <a:pt x="195" y="0"/>
                    </a:cubicBezTo>
                  </a:path>
                </a:pathLst>
              </a:custGeom>
              <a:solidFill>
                <a:srgbClr val="BDE3E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35" name="îsļiḑé">
                <a:extLst>
                  <a:ext uri="{FF2B5EF4-FFF2-40B4-BE49-F238E27FC236}">
                    <a16:creationId xmlns:a16="http://schemas.microsoft.com/office/drawing/2014/main" id="{9EE3CDFB-CA57-4ECA-BD19-6CACBA4D7AB8}"/>
                  </a:ext>
                </a:extLst>
              </p:cNvPr>
              <p:cNvSpPr/>
              <p:nvPr/>
            </p:nvSpPr>
            <p:spPr bwMode="auto">
              <a:xfrm>
                <a:off x="5476876" y="3171825"/>
                <a:ext cx="382588" cy="93662"/>
              </a:xfrm>
              <a:custGeom>
                <a:avLst/>
                <a:gdLst>
                  <a:gd name="T0" fmla="*/ 241 w 241"/>
                  <a:gd name="T1" fmla="*/ 0 h 59"/>
                  <a:gd name="T2" fmla="*/ 0 w 241"/>
                  <a:gd name="T3" fmla="*/ 0 h 59"/>
                  <a:gd name="T4" fmla="*/ 0 w 241"/>
                  <a:gd name="T5" fmla="*/ 59 h 59"/>
                  <a:gd name="T6" fmla="*/ 145 w 241"/>
                  <a:gd name="T7" fmla="*/ 59 h 59"/>
                  <a:gd name="T8" fmla="*/ 241 w 241"/>
                  <a:gd name="T9" fmla="*/ 0 h 59"/>
                </a:gdLst>
                <a:ahLst/>
                <a:cxnLst>
                  <a:cxn ang="0">
                    <a:pos x="T0" y="T1"/>
                  </a:cxn>
                  <a:cxn ang="0">
                    <a:pos x="T2" y="T3"/>
                  </a:cxn>
                  <a:cxn ang="0">
                    <a:pos x="T4" y="T5"/>
                  </a:cxn>
                  <a:cxn ang="0">
                    <a:pos x="T6" y="T7"/>
                  </a:cxn>
                  <a:cxn ang="0">
                    <a:pos x="T8" y="T9"/>
                  </a:cxn>
                </a:cxnLst>
                <a:rect l="0" t="0" r="r" b="b"/>
                <a:pathLst>
                  <a:path w="241" h="59">
                    <a:moveTo>
                      <a:pt x="241" y="0"/>
                    </a:moveTo>
                    <a:lnTo>
                      <a:pt x="0" y="0"/>
                    </a:lnTo>
                    <a:lnTo>
                      <a:pt x="0" y="59"/>
                    </a:lnTo>
                    <a:lnTo>
                      <a:pt x="145" y="59"/>
                    </a:lnTo>
                    <a:lnTo>
                      <a:pt x="241" y="0"/>
                    </a:lnTo>
                    <a:close/>
                  </a:path>
                </a:pathLst>
              </a:custGeom>
              <a:solidFill>
                <a:srgbClr val="BDE3E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36" name="íŝlïḍe">
                <a:extLst>
                  <a:ext uri="{FF2B5EF4-FFF2-40B4-BE49-F238E27FC236}">
                    <a16:creationId xmlns:a16="http://schemas.microsoft.com/office/drawing/2014/main" id="{20DC77B6-463A-44BA-9E83-FA729AF8F68D}"/>
                  </a:ext>
                </a:extLst>
              </p:cNvPr>
              <p:cNvSpPr/>
              <p:nvPr/>
            </p:nvSpPr>
            <p:spPr bwMode="auto">
              <a:xfrm>
                <a:off x="5476876" y="3171825"/>
                <a:ext cx="382588" cy="93662"/>
              </a:xfrm>
              <a:custGeom>
                <a:avLst/>
                <a:gdLst>
                  <a:gd name="T0" fmla="*/ 241 w 241"/>
                  <a:gd name="T1" fmla="*/ 0 h 59"/>
                  <a:gd name="T2" fmla="*/ 0 w 241"/>
                  <a:gd name="T3" fmla="*/ 0 h 59"/>
                  <a:gd name="T4" fmla="*/ 0 w 241"/>
                  <a:gd name="T5" fmla="*/ 59 h 59"/>
                  <a:gd name="T6" fmla="*/ 145 w 241"/>
                  <a:gd name="T7" fmla="*/ 59 h 59"/>
                  <a:gd name="T8" fmla="*/ 241 w 241"/>
                  <a:gd name="T9" fmla="*/ 0 h 59"/>
                </a:gdLst>
                <a:ahLst/>
                <a:cxnLst>
                  <a:cxn ang="0">
                    <a:pos x="T0" y="T1"/>
                  </a:cxn>
                  <a:cxn ang="0">
                    <a:pos x="T2" y="T3"/>
                  </a:cxn>
                  <a:cxn ang="0">
                    <a:pos x="T4" y="T5"/>
                  </a:cxn>
                  <a:cxn ang="0">
                    <a:pos x="T6" y="T7"/>
                  </a:cxn>
                  <a:cxn ang="0">
                    <a:pos x="T8" y="T9"/>
                  </a:cxn>
                </a:cxnLst>
                <a:rect l="0" t="0" r="r" b="b"/>
                <a:pathLst>
                  <a:path w="241" h="59">
                    <a:moveTo>
                      <a:pt x="241" y="0"/>
                    </a:moveTo>
                    <a:lnTo>
                      <a:pt x="0" y="0"/>
                    </a:lnTo>
                    <a:lnTo>
                      <a:pt x="0" y="59"/>
                    </a:lnTo>
                    <a:lnTo>
                      <a:pt x="145" y="59"/>
                    </a:lnTo>
                    <a:lnTo>
                      <a:pt x="2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37" name="ïṥļiḓé">
                <a:extLst>
                  <a:ext uri="{FF2B5EF4-FFF2-40B4-BE49-F238E27FC236}">
                    <a16:creationId xmlns:a16="http://schemas.microsoft.com/office/drawing/2014/main" id="{29DBA2E9-B457-4331-8D61-0CC49E2ACE59}"/>
                  </a:ext>
                </a:extLst>
              </p:cNvPr>
              <p:cNvSpPr/>
              <p:nvPr/>
            </p:nvSpPr>
            <p:spPr bwMode="auto">
              <a:xfrm>
                <a:off x="4632326" y="2663825"/>
                <a:ext cx="782638" cy="784225"/>
              </a:xfrm>
              <a:custGeom>
                <a:avLst/>
                <a:gdLst>
                  <a:gd name="T0" fmla="*/ 559 w 1181"/>
                  <a:gd name="T1" fmla="*/ 177 h 1183"/>
                  <a:gd name="T2" fmla="*/ 559 w 1181"/>
                  <a:gd name="T3" fmla="*/ 177 h 1183"/>
                  <a:gd name="T4" fmla="*/ 1 w 1181"/>
                  <a:gd name="T5" fmla="*/ 1183 h 1183"/>
                  <a:gd name="T6" fmla="*/ 108 w 1181"/>
                  <a:gd name="T7" fmla="*/ 688 h 1183"/>
                  <a:gd name="T8" fmla="*/ 559 w 1181"/>
                  <a:gd name="T9" fmla="*/ 177 h 1183"/>
                  <a:gd name="T10" fmla="*/ 559 w 1181"/>
                  <a:gd name="T11" fmla="*/ 177 h 1183"/>
                  <a:gd name="T12" fmla="*/ 1181 w 1181"/>
                  <a:gd name="T13" fmla="*/ 0 h 1183"/>
                  <a:gd name="T14" fmla="*/ 563 w 1181"/>
                  <a:gd name="T15" fmla="*/ 175 h 1183"/>
                  <a:gd name="T16" fmla="*/ 1181 w 1181"/>
                  <a:gd name="T17" fmla="*/ 0 h 1183"/>
                  <a:gd name="T18" fmla="*/ 1181 w 1181"/>
                  <a:gd name="T19" fmla="*/ 0 h 1183"/>
                  <a:gd name="T20" fmla="*/ 1181 w 1181"/>
                  <a:gd name="T21" fmla="*/ 0 h 1183"/>
                  <a:gd name="T22" fmla="*/ 1181 w 1181"/>
                  <a:gd name="T23" fmla="*/ 0 h 1183"/>
                  <a:gd name="T24" fmla="*/ 1181 w 1181"/>
                  <a:gd name="T25" fmla="*/ 0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1" h="1183">
                    <a:moveTo>
                      <a:pt x="559" y="177"/>
                    </a:moveTo>
                    <a:cubicBezTo>
                      <a:pt x="559" y="177"/>
                      <a:pt x="559" y="177"/>
                      <a:pt x="559" y="177"/>
                    </a:cubicBezTo>
                    <a:cubicBezTo>
                      <a:pt x="199" y="401"/>
                      <a:pt x="0" y="787"/>
                      <a:pt x="1" y="1183"/>
                    </a:cubicBezTo>
                    <a:cubicBezTo>
                      <a:pt x="0" y="1012"/>
                      <a:pt x="37" y="843"/>
                      <a:pt x="108" y="688"/>
                    </a:cubicBezTo>
                    <a:cubicBezTo>
                      <a:pt x="202" y="484"/>
                      <a:pt x="354" y="305"/>
                      <a:pt x="559" y="177"/>
                    </a:cubicBezTo>
                    <a:cubicBezTo>
                      <a:pt x="559" y="177"/>
                      <a:pt x="559" y="177"/>
                      <a:pt x="559" y="177"/>
                    </a:cubicBezTo>
                    <a:moveTo>
                      <a:pt x="1181" y="0"/>
                    </a:moveTo>
                    <a:cubicBezTo>
                      <a:pt x="970" y="0"/>
                      <a:pt x="756" y="56"/>
                      <a:pt x="563" y="175"/>
                    </a:cubicBezTo>
                    <a:cubicBezTo>
                      <a:pt x="756" y="56"/>
                      <a:pt x="970" y="0"/>
                      <a:pt x="1181" y="0"/>
                    </a:cubicBezTo>
                    <a:moveTo>
                      <a:pt x="1181" y="0"/>
                    </a:moveTo>
                    <a:cubicBezTo>
                      <a:pt x="1181" y="0"/>
                      <a:pt x="1181" y="0"/>
                      <a:pt x="1181" y="0"/>
                    </a:cubicBezTo>
                    <a:cubicBezTo>
                      <a:pt x="1181" y="0"/>
                      <a:pt x="1181" y="0"/>
                      <a:pt x="1181" y="0"/>
                    </a:cubicBezTo>
                    <a:cubicBezTo>
                      <a:pt x="1181" y="0"/>
                      <a:pt x="1181" y="0"/>
                      <a:pt x="1181" y="0"/>
                    </a:cubicBezTo>
                  </a:path>
                </a:pathLst>
              </a:custGeom>
              <a:solidFill>
                <a:srgbClr val="355F5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85000" lnSpcReduction="20000"/>
              </a:bodyPr>
              <a:lstStyle/>
              <a:p>
                <a:pPr algn="ctr"/>
                <a:endParaRPr/>
              </a:p>
            </p:txBody>
          </p:sp>
          <p:sp>
            <p:nvSpPr>
              <p:cNvPr id="138" name="íṡḻïḓê">
                <a:extLst>
                  <a:ext uri="{FF2B5EF4-FFF2-40B4-BE49-F238E27FC236}">
                    <a16:creationId xmlns:a16="http://schemas.microsoft.com/office/drawing/2014/main" id="{165A567D-37BF-4B9D-853D-3FE9527A9087}"/>
                  </a:ext>
                </a:extLst>
              </p:cNvPr>
              <p:cNvSpPr/>
              <p:nvPr/>
            </p:nvSpPr>
            <p:spPr bwMode="auto">
              <a:xfrm>
                <a:off x="4751388" y="3067050"/>
                <a:ext cx="1444625" cy="1162050"/>
              </a:xfrm>
              <a:custGeom>
                <a:avLst/>
                <a:gdLst>
                  <a:gd name="T0" fmla="*/ 2153 w 2183"/>
                  <a:gd name="T1" fmla="*/ 298 h 1753"/>
                  <a:gd name="T2" fmla="*/ 1445 w 2183"/>
                  <a:gd name="T3" fmla="*/ 298 h 1753"/>
                  <a:gd name="T4" fmla="*/ 621 w 2183"/>
                  <a:gd name="T5" fmla="*/ 809 h 1753"/>
                  <a:gd name="T6" fmla="*/ 1188 w 2183"/>
                  <a:gd name="T7" fmla="*/ 809 h 1753"/>
                  <a:gd name="T8" fmla="*/ 1188 w 2183"/>
                  <a:gd name="T9" fmla="*/ 952 h 1753"/>
                  <a:gd name="T10" fmla="*/ 391 w 2183"/>
                  <a:gd name="T11" fmla="*/ 952 h 1753"/>
                  <a:gd name="T12" fmla="*/ 0 w 2183"/>
                  <a:gd name="T13" fmla="*/ 1195 h 1753"/>
                  <a:gd name="T14" fmla="*/ 0 w 2183"/>
                  <a:gd name="T15" fmla="*/ 1195 h 1753"/>
                  <a:gd name="T16" fmla="*/ 2 w 2183"/>
                  <a:gd name="T17" fmla="*/ 1198 h 1753"/>
                  <a:gd name="T18" fmla="*/ 5 w 2183"/>
                  <a:gd name="T19" fmla="*/ 1203 h 1753"/>
                  <a:gd name="T20" fmla="*/ 6 w 2183"/>
                  <a:gd name="T21" fmla="*/ 1203 h 1753"/>
                  <a:gd name="T22" fmla="*/ 1005 w 2183"/>
                  <a:gd name="T23" fmla="*/ 1753 h 1753"/>
                  <a:gd name="T24" fmla="*/ 1005 w 2183"/>
                  <a:gd name="T25" fmla="*/ 1753 h 1753"/>
                  <a:gd name="T26" fmla="*/ 1005 w 2183"/>
                  <a:gd name="T27" fmla="*/ 1753 h 1753"/>
                  <a:gd name="T28" fmla="*/ 1627 w 2183"/>
                  <a:gd name="T29" fmla="*/ 1576 h 1753"/>
                  <a:gd name="T30" fmla="*/ 1627 w 2183"/>
                  <a:gd name="T31" fmla="*/ 1576 h 1753"/>
                  <a:gd name="T32" fmla="*/ 1939 w 2183"/>
                  <a:gd name="T33" fmla="*/ 1295 h 1753"/>
                  <a:gd name="T34" fmla="*/ 1512 w 2183"/>
                  <a:gd name="T35" fmla="*/ 1295 h 1753"/>
                  <a:gd name="T36" fmla="*/ 1512 w 2183"/>
                  <a:gd name="T37" fmla="*/ 1152 h 1753"/>
                  <a:gd name="T38" fmla="*/ 2033 w 2183"/>
                  <a:gd name="T39" fmla="*/ 1152 h 1753"/>
                  <a:gd name="T40" fmla="*/ 2122 w 2183"/>
                  <a:gd name="T41" fmla="*/ 952 h 1753"/>
                  <a:gd name="T42" fmla="*/ 1393 w 2183"/>
                  <a:gd name="T43" fmla="*/ 952 h 1753"/>
                  <a:gd name="T44" fmla="*/ 1393 w 2183"/>
                  <a:gd name="T45" fmla="*/ 809 h 1753"/>
                  <a:gd name="T46" fmla="*/ 2161 w 2183"/>
                  <a:gd name="T47" fmla="*/ 809 h 1753"/>
                  <a:gd name="T48" fmla="*/ 2183 w 2183"/>
                  <a:gd name="T49" fmla="*/ 638 h 1753"/>
                  <a:gd name="T50" fmla="*/ 1690 w 2183"/>
                  <a:gd name="T51" fmla="*/ 638 h 1753"/>
                  <a:gd name="T52" fmla="*/ 1690 w 2183"/>
                  <a:gd name="T53" fmla="*/ 495 h 1753"/>
                  <a:gd name="T54" fmla="*/ 2183 w 2183"/>
                  <a:gd name="T55" fmla="*/ 495 h 1753"/>
                  <a:gd name="T56" fmla="*/ 2153 w 2183"/>
                  <a:gd name="T57" fmla="*/ 298 h 1753"/>
                  <a:gd name="T58" fmla="*/ 2037 w 2183"/>
                  <a:gd name="T59" fmla="*/ 0 h 1753"/>
                  <a:gd name="T60" fmla="*/ 1925 w 2183"/>
                  <a:gd name="T61" fmla="*/ 0 h 1753"/>
                  <a:gd name="T62" fmla="*/ 1675 w 2183"/>
                  <a:gd name="T63" fmla="*/ 156 h 1753"/>
                  <a:gd name="T64" fmla="*/ 2109 w 2183"/>
                  <a:gd name="T65" fmla="*/ 156 h 1753"/>
                  <a:gd name="T66" fmla="*/ 2037 w 2183"/>
                  <a:gd name="T67" fmla="*/ 0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83" h="1753">
                    <a:moveTo>
                      <a:pt x="2153" y="298"/>
                    </a:moveTo>
                    <a:cubicBezTo>
                      <a:pt x="1445" y="298"/>
                      <a:pt x="1445" y="298"/>
                      <a:pt x="1445" y="298"/>
                    </a:cubicBezTo>
                    <a:cubicBezTo>
                      <a:pt x="621" y="809"/>
                      <a:pt x="621" y="809"/>
                      <a:pt x="621" y="809"/>
                    </a:cubicBezTo>
                    <a:cubicBezTo>
                      <a:pt x="1188" y="809"/>
                      <a:pt x="1188" y="809"/>
                      <a:pt x="1188" y="809"/>
                    </a:cubicBezTo>
                    <a:cubicBezTo>
                      <a:pt x="1188" y="952"/>
                      <a:pt x="1188" y="952"/>
                      <a:pt x="1188" y="952"/>
                    </a:cubicBezTo>
                    <a:cubicBezTo>
                      <a:pt x="391" y="952"/>
                      <a:pt x="391" y="952"/>
                      <a:pt x="391" y="952"/>
                    </a:cubicBezTo>
                    <a:cubicBezTo>
                      <a:pt x="0" y="1195"/>
                      <a:pt x="0" y="1195"/>
                      <a:pt x="0" y="1195"/>
                    </a:cubicBezTo>
                    <a:cubicBezTo>
                      <a:pt x="0" y="1195"/>
                      <a:pt x="0" y="1195"/>
                      <a:pt x="0" y="1195"/>
                    </a:cubicBezTo>
                    <a:cubicBezTo>
                      <a:pt x="1" y="1196"/>
                      <a:pt x="2" y="1197"/>
                      <a:pt x="2" y="1198"/>
                    </a:cubicBezTo>
                    <a:cubicBezTo>
                      <a:pt x="3" y="1200"/>
                      <a:pt x="4" y="1201"/>
                      <a:pt x="5" y="1203"/>
                    </a:cubicBezTo>
                    <a:cubicBezTo>
                      <a:pt x="5" y="1203"/>
                      <a:pt x="5" y="1203"/>
                      <a:pt x="6" y="1203"/>
                    </a:cubicBezTo>
                    <a:cubicBezTo>
                      <a:pt x="230" y="1558"/>
                      <a:pt x="613" y="1753"/>
                      <a:pt x="1005" y="1753"/>
                    </a:cubicBezTo>
                    <a:cubicBezTo>
                      <a:pt x="1005" y="1753"/>
                      <a:pt x="1005" y="1753"/>
                      <a:pt x="1005" y="1753"/>
                    </a:cubicBezTo>
                    <a:cubicBezTo>
                      <a:pt x="1005" y="1753"/>
                      <a:pt x="1005" y="1753"/>
                      <a:pt x="1005" y="1753"/>
                    </a:cubicBezTo>
                    <a:cubicBezTo>
                      <a:pt x="1218" y="1753"/>
                      <a:pt x="1433" y="1696"/>
                      <a:pt x="1627" y="1576"/>
                    </a:cubicBezTo>
                    <a:cubicBezTo>
                      <a:pt x="1627" y="1576"/>
                      <a:pt x="1627" y="1576"/>
                      <a:pt x="1627" y="1576"/>
                    </a:cubicBezTo>
                    <a:cubicBezTo>
                      <a:pt x="1750" y="1499"/>
                      <a:pt x="1855" y="1403"/>
                      <a:pt x="1939" y="1295"/>
                    </a:cubicBezTo>
                    <a:cubicBezTo>
                      <a:pt x="1512" y="1295"/>
                      <a:pt x="1512" y="1295"/>
                      <a:pt x="1512" y="1295"/>
                    </a:cubicBezTo>
                    <a:cubicBezTo>
                      <a:pt x="1512" y="1152"/>
                      <a:pt x="1512" y="1152"/>
                      <a:pt x="1512" y="1152"/>
                    </a:cubicBezTo>
                    <a:cubicBezTo>
                      <a:pt x="2033" y="1152"/>
                      <a:pt x="2033" y="1152"/>
                      <a:pt x="2033" y="1152"/>
                    </a:cubicBezTo>
                    <a:cubicBezTo>
                      <a:pt x="2069" y="1088"/>
                      <a:pt x="2099" y="1021"/>
                      <a:pt x="2122" y="952"/>
                    </a:cubicBezTo>
                    <a:cubicBezTo>
                      <a:pt x="1393" y="952"/>
                      <a:pt x="1393" y="952"/>
                      <a:pt x="1393" y="952"/>
                    </a:cubicBezTo>
                    <a:cubicBezTo>
                      <a:pt x="1393" y="809"/>
                      <a:pt x="1393" y="809"/>
                      <a:pt x="1393" y="809"/>
                    </a:cubicBezTo>
                    <a:cubicBezTo>
                      <a:pt x="2161" y="809"/>
                      <a:pt x="2161" y="809"/>
                      <a:pt x="2161" y="809"/>
                    </a:cubicBezTo>
                    <a:cubicBezTo>
                      <a:pt x="2173" y="753"/>
                      <a:pt x="2180" y="696"/>
                      <a:pt x="2183" y="638"/>
                    </a:cubicBezTo>
                    <a:cubicBezTo>
                      <a:pt x="1690" y="638"/>
                      <a:pt x="1690" y="638"/>
                      <a:pt x="1690" y="638"/>
                    </a:cubicBezTo>
                    <a:cubicBezTo>
                      <a:pt x="1690" y="495"/>
                      <a:pt x="1690" y="495"/>
                      <a:pt x="1690" y="495"/>
                    </a:cubicBezTo>
                    <a:cubicBezTo>
                      <a:pt x="2183" y="495"/>
                      <a:pt x="2183" y="495"/>
                      <a:pt x="2183" y="495"/>
                    </a:cubicBezTo>
                    <a:cubicBezTo>
                      <a:pt x="2178" y="429"/>
                      <a:pt x="2169" y="363"/>
                      <a:pt x="2153" y="298"/>
                    </a:cubicBezTo>
                    <a:moveTo>
                      <a:pt x="2037" y="0"/>
                    </a:moveTo>
                    <a:cubicBezTo>
                      <a:pt x="1925" y="0"/>
                      <a:pt x="1925" y="0"/>
                      <a:pt x="1925" y="0"/>
                    </a:cubicBezTo>
                    <a:cubicBezTo>
                      <a:pt x="1675" y="156"/>
                      <a:pt x="1675" y="156"/>
                      <a:pt x="1675" y="156"/>
                    </a:cubicBezTo>
                    <a:cubicBezTo>
                      <a:pt x="2109" y="156"/>
                      <a:pt x="2109" y="156"/>
                      <a:pt x="2109" y="156"/>
                    </a:cubicBezTo>
                    <a:cubicBezTo>
                      <a:pt x="2089" y="103"/>
                      <a:pt x="2065" y="51"/>
                      <a:pt x="2037" y="0"/>
                    </a:cubicBezTo>
                  </a:path>
                </a:pathLst>
              </a:custGeom>
              <a:solidFill>
                <a:srgbClr val="77B9C6"/>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39" name="iṡľídê">
                <a:extLst>
                  <a:ext uri="{FF2B5EF4-FFF2-40B4-BE49-F238E27FC236}">
                    <a16:creationId xmlns:a16="http://schemas.microsoft.com/office/drawing/2014/main" id="{9486642A-E543-4410-BD97-7B27872218E1}"/>
                  </a:ext>
                </a:extLst>
              </p:cNvPr>
              <p:cNvSpPr/>
              <p:nvPr/>
            </p:nvSpPr>
            <p:spPr bwMode="auto">
              <a:xfrm>
                <a:off x="5010151" y="3603625"/>
                <a:ext cx="527050" cy="95250"/>
              </a:xfrm>
              <a:custGeom>
                <a:avLst/>
                <a:gdLst>
                  <a:gd name="T0" fmla="*/ 332 w 332"/>
                  <a:gd name="T1" fmla="*/ 0 h 60"/>
                  <a:gd name="T2" fmla="*/ 96 w 332"/>
                  <a:gd name="T3" fmla="*/ 0 h 60"/>
                  <a:gd name="T4" fmla="*/ 0 w 332"/>
                  <a:gd name="T5" fmla="*/ 60 h 60"/>
                  <a:gd name="T6" fmla="*/ 332 w 332"/>
                  <a:gd name="T7" fmla="*/ 60 h 60"/>
                  <a:gd name="T8" fmla="*/ 332 w 332"/>
                  <a:gd name="T9" fmla="*/ 0 h 60"/>
                </a:gdLst>
                <a:ahLst/>
                <a:cxnLst>
                  <a:cxn ang="0">
                    <a:pos x="T0" y="T1"/>
                  </a:cxn>
                  <a:cxn ang="0">
                    <a:pos x="T2" y="T3"/>
                  </a:cxn>
                  <a:cxn ang="0">
                    <a:pos x="T4" y="T5"/>
                  </a:cxn>
                  <a:cxn ang="0">
                    <a:pos x="T6" y="T7"/>
                  </a:cxn>
                  <a:cxn ang="0">
                    <a:pos x="T8" y="T9"/>
                  </a:cxn>
                </a:cxnLst>
                <a:rect l="0" t="0" r="r" b="b"/>
                <a:pathLst>
                  <a:path w="332" h="60">
                    <a:moveTo>
                      <a:pt x="332" y="0"/>
                    </a:moveTo>
                    <a:lnTo>
                      <a:pt x="96" y="0"/>
                    </a:lnTo>
                    <a:lnTo>
                      <a:pt x="0" y="60"/>
                    </a:lnTo>
                    <a:lnTo>
                      <a:pt x="332" y="60"/>
                    </a:lnTo>
                    <a:lnTo>
                      <a:pt x="332" y="0"/>
                    </a:lnTo>
                    <a:close/>
                  </a:path>
                </a:pathLst>
              </a:custGeom>
              <a:solidFill>
                <a:srgbClr val="AAD0D3"/>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40" name="îsľîḓe">
                <a:extLst>
                  <a:ext uri="{FF2B5EF4-FFF2-40B4-BE49-F238E27FC236}">
                    <a16:creationId xmlns:a16="http://schemas.microsoft.com/office/drawing/2014/main" id="{76EFBDEC-6F17-4417-BD78-29B944CA5543}"/>
                  </a:ext>
                </a:extLst>
              </p:cNvPr>
              <p:cNvSpPr/>
              <p:nvPr/>
            </p:nvSpPr>
            <p:spPr bwMode="auto">
              <a:xfrm>
                <a:off x="5010151" y="3603625"/>
                <a:ext cx="527050" cy="95250"/>
              </a:xfrm>
              <a:custGeom>
                <a:avLst/>
                <a:gdLst>
                  <a:gd name="T0" fmla="*/ 332 w 332"/>
                  <a:gd name="T1" fmla="*/ 0 h 60"/>
                  <a:gd name="T2" fmla="*/ 96 w 332"/>
                  <a:gd name="T3" fmla="*/ 0 h 60"/>
                  <a:gd name="T4" fmla="*/ 0 w 332"/>
                  <a:gd name="T5" fmla="*/ 60 h 60"/>
                  <a:gd name="T6" fmla="*/ 332 w 332"/>
                  <a:gd name="T7" fmla="*/ 60 h 60"/>
                  <a:gd name="T8" fmla="*/ 332 w 332"/>
                  <a:gd name="T9" fmla="*/ 0 h 60"/>
                </a:gdLst>
                <a:ahLst/>
                <a:cxnLst>
                  <a:cxn ang="0">
                    <a:pos x="T0" y="T1"/>
                  </a:cxn>
                  <a:cxn ang="0">
                    <a:pos x="T2" y="T3"/>
                  </a:cxn>
                  <a:cxn ang="0">
                    <a:pos x="T4" y="T5"/>
                  </a:cxn>
                  <a:cxn ang="0">
                    <a:pos x="T6" y="T7"/>
                  </a:cxn>
                  <a:cxn ang="0">
                    <a:pos x="T8" y="T9"/>
                  </a:cxn>
                </a:cxnLst>
                <a:rect l="0" t="0" r="r" b="b"/>
                <a:pathLst>
                  <a:path w="332" h="60">
                    <a:moveTo>
                      <a:pt x="332" y="0"/>
                    </a:moveTo>
                    <a:lnTo>
                      <a:pt x="96" y="0"/>
                    </a:lnTo>
                    <a:lnTo>
                      <a:pt x="0" y="60"/>
                    </a:lnTo>
                    <a:lnTo>
                      <a:pt x="332" y="60"/>
                    </a:lnTo>
                    <a:lnTo>
                      <a:pt x="3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41" name="iṧļïḋe">
                <a:extLst>
                  <a:ext uri="{FF2B5EF4-FFF2-40B4-BE49-F238E27FC236}">
                    <a16:creationId xmlns:a16="http://schemas.microsoft.com/office/drawing/2014/main" id="{65CC2DAA-E8B3-47DD-AEF0-63FD51DCAD73}"/>
                  </a:ext>
                </a:extLst>
              </p:cNvPr>
              <p:cNvSpPr/>
              <p:nvPr/>
            </p:nvSpPr>
            <p:spPr bwMode="auto">
              <a:xfrm>
                <a:off x="6026151" y="3033713"/>
                <a:ext cx="73025" cy="33337"/>
              </a:xfrm>
              <a:custGeom>
                <a:avLst/>
                <a:gdLst>
                  <a:gd name="T0" fmla="*/ 82 w 112"/>
                  <a:gd name="T1" fmla="*/ 0 h 51"/>
                  <a:gd name="T2" fmla="*/ 0 w 112"/>
                  <a:gd name="T3" fmla="*/ 51 h 51"/>
                  <a:gd name="T4" fmla="*/ 112 w 112"/>
                  <a:gd name="T5" fmla="*/ 51 h 51"/>
                  <a:gd name="T6" fmla="*/ 82 w 112"/>
                  <a:gd name="T7" fmla="*/ 0 h 51"/>
                  <a:gd name="T8" fmla="*/ 82 w 112"/>
                  <a:gd name="T9" fmla="*/ 0 h 51"/>
                </a:gdLst>
                <a:ahLst/>
                <a:cxnLst>
                  <a:cxn ang="0">
                    <a:pos x="T0" y="T1"/>
                  </a:cxn>
                  <a:cxn ang="0">
                    <a:pos x="T2" y="T3"/>
                  </a:cxn>
                  <a:cxn ang="0">
                    <a:pos x="T4" y="T5"/>
                  </a:cxn>
                  <a:cxn ang="0">
                    <a:pos x="T6" y="T7"/>
                  </a:cxn>
                  <a:cxn ang="0">
                    <a:pos x="T8" y="T9"/>
                  </a:cxn>
                </a:cxnLst>
                <a:rect l="0" t="0" r="r" b="b"/>
                <a:pathLst>
                  <a:path w="112" h="51">
                    <a:moveTo>
                      <a:pt x="82" y="0"/>
                    </a:moveTo>
                    <a:cubicBezTo>
                      <a:pt x="0" y="51"/>
                      <a:pt x="0" y="51"/>
                      <a:pt x="0" y="51"/>
                    </a:cubicBezTo>
                    <a:cubicBezTo>
                      <a:pt x="112" y="51"/>
                      <a:pt x="112" y="51"/>
                      <a:pt x="112" y="51"/>
                    </a:cubicBezTo>
                    <a:cubicBezTo>
                      <a:pt x="103" y="34"/>
                      <a:pt x="93" y="17"/>
                      <a:pt x="82" y="0"/>
                    </a:cubicBezTo>
                    <a:cubicBezTo>
                      <a:pt x="82" y="0"/>
                      <a:pt x="82" y="0"/>
                      <a:pt x="82" y="0"/>
                    </a:cubicBezTo>
                  </a:path>
                </a:pathLst>
              </a:custGeom>
              <a:solidFill>
                <a:srgbClr val="AAD0D3"/>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42" name="íṡlíḍé">
                <a:extLst>
                  <a:ext uri="{FF2B5EF4-FFF2-40B4-BE49-F238E27FC236}">
                    <a16:creationId xmlns:a16="http://schemas.microsoft.com/office/drawing/2014/main" id="{6CA241AF-AEE7-46C7-B664-B89373E57414}"/>
                  </a:ext>
                </a:extLst>
              </p:cNvPr>
              <p:cNvSpPr/>
              <p:nvPr/>
            </p:nvSpPr>
            <p:spPr bwMode="auto">
              <a:xfrm>
                <a:off x="5707063" y="3171825"/>
                <a:ext cx="469900" cy="93662"/>
              </a:xfrm>
              <a:custGeom>
                <a:avLst/>
                <a:gdLst>
                  <a:gd name="T0" fmla="*/ 664 w 708"/>
                  <a:gd name="T1" fmla="*/ 0 h 142"/>
                  <a:gd name="T2" fmla="*/ 230 w 708"/>
                  <a:gd name="T3" fmla="*/ 0 h 142"/>
                  <a:gd name="T4" fmla="*/ 0 w 708"/>
                  <a:gd name="T5" fmla="*/ 142 h 142"/>
                  <a:gd name="T6" fmla="*/ 708 w 708"/>
                  <a:gd name="T7" fmla="*/ 142 h 142"/>
                  <a:gd name="T8" fmla="*/ 664 w 708"/>
                  <a:gd name="T9" fmla="*/ 0 h 142"/>
                </a:gdLst>
                <a:ahLst/>
                <a:cxnLst>
                  <a:cxn ang="0">
                    <a:pos x="T0" y="T1"/>
                  </a:cxn>
                  <a:cxn ang="0">
                    <a:pos x="T2" y="T3"/>
                  </a:cxn>
                  <a:cxn ang="0">
                    <a:pos x="T4" y="T5"/>
                  </a:cxn>
                  <a:cxn ang="0">
                    <a:pos x="T6" y="T7"/>
                  </a:cxn>
                  <a:cxn ang="0">
                    <a:pos x="T8" y="T9"/>
                  </a:cxn>
                </a:cxnLst>
                <a:rect l="0" t="0" r="r" b="b"/>
                <a:pathLst>
                  <a:path w="708" h="142">
                    <a:moveTo>
                      <a:pt x="664" y="0"/>
                    </a:moveTo>
                    <a:cubicBezTo>
                      <a:pt x="230" y="0"/>
                      <a:pt x="230" y="0"/>
                      <a:pt x="230" y="0"/>
                    </a:cubicBezTo>
                    <a:cubicBezTo>
                      <a:pt x="0" y="142"/>
                      <a:pt x="0" y="142"/>
                      <a:pt x="0" y="142"/>
                    </a:cubicBezTo>
                    <a:cubicBezTo>
                      <a:pt x="708" y="142"/>
                      <a:pt x="708" y="142"/>
                      <a:pt x="708" y="142"/>
                    </a:cubicBezTo>
                    <a:cubicBezTo>
                      <a:pt x="697" y="94"/>
                      <a:pt x="682" y="47"/>
                      <a:pt x="664" y="0"/>
                    </a:cubicBezTo>
                  </a:path>
                </a:pathLst>
              </a:custGeom>
              <a:solidFill>
                <a:srgbClr val="AAD0D3"/>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43" name="iSlîdè">
                <a:extLst>
                  <a:ext uri="{FF2B5EF4-FFF2-40B4-BE49-F238E27FC236}">
                    <a16:creationId xmlns:a16="http://schemas.microsoft.com/office/drawing/2014/main" id="{DCD60B05-5C4E-48F5-AE5C-FE276933B99F}"/>
                  </a:ext>
                </a:extLst>
              </p:cNvPr>
              <p:cNvSpPr/>
              <p:nvPr/>
            </p:nvSpPr>
            <p:spPr bwMode="auto">
              <a:xfrm>
                <a:off x="5870576" y="3395663"/>
                <a:ext cx="327025" cy="95250"/>
              </a:xfrm>
              <a:custGeom>
                <a:avLst/>
                <a:gdLst>
                  <a:gd name="T0" fmla="*/ 493 w 495"/>
                  <a:gd name="T1" fmla="*/ 0 h 143"/>
                  <a:gd name="T2" fmla="*/ 0 w 495"/>
                  <a:gd name="T3" fmla="*/ 0 h 143"/>
                  <a:gd name="T4" fmla="*/ 0 w 495"/>
                  <a:gd name="T5" fmla="*/ 143 h 143"/>
                  <a:gd name="T6" fmla="*/ 493 w 495"/>
                  <a:gd name="T7" fmla="*/ 143 h 143"/>
                  <a:gd name="T8" fmla="*/ 495 w 495"/>
                  <a:gd name="T9" fmla="*/ 76 h 143"/>
                  <a:gd name="T10" fmla="*/ 493 w 495"/>
                  <a:gd name="T11" fmla="*/ 0 h 143"/>
                </a:gdLst>
                <a:ahLst/>
                <a:cxnLst>
                  <a:cxn ang="0">
                    <a:pos x="T0" y="T1"/>
                  </a:cxn>
                  <a:cxn ang="0">
                    <a:pos x="T2" y="T3"/>
                  </a:cxn>
                  <a:cxn ang="0">
                    <a:pos x="T4" y="T5"/>
                  </a:cxn>
                  <a:cxn ang="0">
                    <a:pos x="T6" y="T7"/>
                  </a:cxn>
                  <a:cxn ang="0">
                    <a:pos x="T8" y="T9"/>
                  </a:cxn>
                  <a:cxn ang="0">
                    <a:pos x="T10" y="T11"/>
                  </a:cxn>
                </a:cxnLst>
                <a:rect l="0" t="0" r="r" b="b"/>
                <a:pathLst>
                  <a:path w="495" h="143">
                    <a:moveTo>
                      <a:pt x="493" y="0"/>
                    </a:moveTo>
                    <a:cubicBezTo>
                      <a:pt x="0" y="0"/>
                      <a:pt x="0" y="0"/>
                      <a:pt x="0" y="0"/>
                    </a:cubicBezTo>
                    <a:cubicBezTo>
                      <a:pt x="0" y="143"/>
                      <a:pt x="0" y="143"/>
                      <a:pt x="0" y="143"/>
                    </a:cubicBezTo>
                    <a:cubicBezTo>
                      <a:pt x="493" y="143"/>
                      <a:pt x="493" y="143"/>
                      <a:pt x="493" y="143"/>
                    </a:cubicBezTo>
                    <a:cubicBezTo>
                      <a:pt x="495" y="120"/>
                      <a:pt x="495" y="98"/>
                      <a:pt x="495" y="76"/>
                    </a:cubicBezTo>
                    <a:cubicBezTo>
                      <a:pt x="495" y="50"/>
                      <a:pt x="494" y="25"/>
                      <a:pt x="493" y="0"/>
                    </a:cubicBezTo>
                  </a:path>
                </a:pathLst>
              </a:custGeom>
              <a:solidFill>
                <a:srgbClr val="AAD0D3"/>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44" name="íṧľïdè">
                <a:extLst>
                  <a:ext uri="{FF2B5EF4-FFF2-40B4-BE49-F238E27FC236}">
                    <a16:creationId xmlns:a16="http://schemas.microsoft.com/office/drawing/2014/main" id="{86A989F0-87C7-48C4-BCF1-CADA726AAF52}"/>
                  </a:ext>
                </a:extLst>
              </p:cNvPr>
              <p:cNvSpPr/>
              <p:nvPr/>
            </p:nvSpPr>
            <p:spPr bwMode="auto">
              <a:xfrm>
                <a:off x="5673726" y="3603625"/>
                <a:ext cx="508000" cy="95250"/>
              </a:xfrm>
              <a:custGeom>
                <a:avLst/>
                <a:gdLst>
                  <a:gd name="T0" fmla="*/ 768 w 768"/>
                  <a:gd name="T1" fmla="*/ 0 h 143"/>
                  <a:gd name="T2" fmla="*/ 0 w 768"/>
                  <a:gd name="T3" fmla="*/ 0 h 143"/>
                  <a:gd name="T4" fmla="*/ 0 w 768"/>
                  <a:gd name="T5" fmla="*/ 143 h 143"/>
                  <a:gd name="T6" fmla="*/ 729 w 768"/>
                  <a:gd name="T7" fmla="*/ 143 h 143"/>
                  <a:gd name="T8" fmla="*/ 768 w 768"/>
                  <a:gd name="T9" fmla="*/ 0 h 143"/>
                </a:gdLst>
                <a:ahLst/>
                <a:cxnLst>
                  <a:cxn ang="0">
                    <a:pos x="T0" y="T1"/>
                  </a:cxn>
                  <a:cxn ang="0">
                    <a:pos x="T2" y="T3"/>
                  </a:cxn>
                  <a:cxn ang="0">
                    <a:pos x="T4" y="T5"/>
                  </a:cxn>
                  <a:cxn ang="0">
                    <a:pos x="T6" y="T7"/>
                  </a:cxn>
                  <a:cxn ang="0">
                    <a:pos x="T8" y="T9"/>
                  </a:cxn>
                </a:cxnLst>
                <a:rect l="0" t="0" r="r" b="b"/>
                <a:pathLst>
                  <a:path w="768" h="143">
                    <a:moveTo>
                      <a:pt x="768" y="0"/>
                    </a:moveTo>
                    <a:cubicBezTo>
                      <a:pt x="0" y="0"/>
                      <a:pt x="0" y="0"/>
                      <a:pt x="0" y="0"/>
                    </a:cubicBezTo>
                    <a:cubicBezTo>
                      <a:pt x="0" y="143"/>
                      <a:pt x="0" y="143"/>
                      <a:pt x="0" y="143"/>
                    </a:cubicBezTo>
                    <a:cubicBezTo>
                      <a:pt x="729" y="143"/>
                      <a:pt x="729" y="143"/>
                      <a:pt x="729" y="143"/>
                    </a:cubicBezTo>
                    <a:cubicBezTo>
                      <a:pt x="745" y="97"/>
                      <a:pt x="758" y="49"/>
                      <a:pt x="768" y="0"/>
                    </a:cubicBezTo>
                  </a:path>
                </a:pathLst>
              </a:custGeom>
              <a:solidFill>
                <a:srgbClr val="AAD0D3"/>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45" name="isļíḍè">
                <a:extLst>
                  <a:ext uri="{FF2B5EF4-FFF2-40B4-BE49-F238E27FC236}">
                    <a16:creationId xmlns:a16="http://schemas.microsoft.com/office/drawing/2014/main" id="{830C714F-49A2-4669-BB46-3EC49E687C83}"/>
                  </a:ext>
                </a:extLst>
              </p:cNvPr>
              <p:cNvSpPr/>
              <p:nvPr/>
            </p:nvSpPr>
            <p:spPr bwMode="auto">
              <a:xfrm>
                <a:off x="5751513" y="3830638"/>
                <a:ext cx="346075" cy="95250"/>
              </a:xfrm>
              <a:custGeom>
                <a:avLst/>
                <a:gdLst>
                  <a:gd name="T0" fmla="*/ 521 w 521"/>
                  <a:gd name="T1" fmla="*/ 0 h 143"/>
                  <a:gd name="T2" fmla="*/ 0 w 521"/>
                  <a:gd name="T3" fmla="*/ 0 h 143"/>
                  <a:gd name="T4" fmla="*/ 0 w 521"/>
                  <a:gd name="T5" fmla="*/ 143 h 143"/>
                  <a:gd name="T6" fmla="*/ 427 w 521"/>
                  <a:gd name="T7" fmla="*/ 143 h 143"/>
                  <a:gd name="T8" fmla="*/ 521 w 521"/>
                  <a:gd name="T9" fmla="*/ 0 h 143"/>
                </a:gdLst>
                <a:ahLst/>
                <a:cxnLst>
                  <a:cxn ang="0">
                    <a:pos x="T0" y="T1"/>
                  </a:cxn>
                  <a:cxn ang="0">
                    <a:pos x="T2" y="T3"/>
                  </a:cxn>
                  <a:cxn ang="0">
                    <a:pos x="T4" y="T5"/>
                  </a:cxn>
                  <a:cxn ang="0">
                    <a:pos x="T6" y="T7"/>
                  </a:cxn>
                  <a:cxn ang="0">
                    <a:pos x="T8" y="T9"/>
                  </a:cxn>
                </a:cxnLst>
                <a:rect l="0" t="0" r="r" b="b"/>
                <a:pathLst>
                  <a:path w="521" h="143">
                    <a:moveTo>
                      <a:pt x="521" y="0"/>
                    </a:moveTo>
                    <a:cubicBezTo>
                      <a:pt x="0" y="0"/>
                      <a:pt x="0" y="0"/>
                      <a:pt x="0" y="0"/>
                    </a:cubicBezTo>
                    <a:cubicBezTo>
                      <a:pt x="0" y="143"/>
                      <a:pt x="0" y="143"/>
                      <a:pt x="0" y="143"/>
                    </a:cubicBezTo>
                    <a:cubicBezTo>
                      <a:pt x="427" y="143"/>
                      <a:pt x="427" y="143"/>
                      <a:pt x="427" y="143"/>
                    </a:cubicBezTo>
                    <a:cubicBezTo>
                      <a:pt x="462" y="97"/>
                      <a:pt x="494" y="49"/>
                      <a:pt x="521" y="0"/>
                    </a:cubicBezTo>
                  </a:path>
                </a:pathLst>
              </a:custGeom>
              <a:solidFill>
                <a:srgbClr val="AAD0D3"/>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46" name="ïṡḷídê">
                <a:extLst>
                  <a:ext uri="{FF2B5EF4-FFF2-40B4-BE49-F238E27FC236}">
                    <a16:creationId xmlns:a16="http://schemas.microsoft.com/office/drawing/2014/main" id="{6E8A5BFC-7EE0-4FBE-88F5-58863B43FE73}"/>
                  </a:ext>
                </a:extLst>
              </p:cNvPr>
              <p:cNvSpPr/>
              <p:nvPr/>
            </p:nvSpPr>
            <p:spPr bwMode="auto">
              <a:xfrm>
                <a:off x="4751388" y="3033713"/>
                <a:ext cx="1446213" cy="1195387"/>
              </a:xfrm>
              <a:custGeom>
                <a:avLst/>
                <a:gdLst>
                  <a:gd name="T0" fmla="*/ 1005 w 2185"/>
                  <a:gd name="T1" fmla="*/ 1804 h 1804"/>
                  <a:gd name="T2" fmla="*/ 1005 w 2185"/>
                  <a:gd name="T3" fmla="*/ 1804 h 1804"/>
                  <a:gd name="T4" fmla="*/ 1005 w 2185"/>
                  <a:gd name="T5" fmla="*/ 1804 h 1804"/>
                  <a:gd name="T6" fmla="*/ 1005 w 2185"/>
                  <a:gd name="T7" fmla="*/ 1804 h 1804"/>
                  <a:gd name="T8" fmla="*/ 1627 w 2185"/>
                  <a:gd name="T9" fmla="*/ 1627 h 1804"/>
                  <a:gd name="T10" fmla="*/ 1005 w 2185"/>
                  <a:gd name="T11" fmla="*/ 1804 h 1804"/>
                  <a:gd name="T12" fmla="*/ 1627 w 2185"/>
                  <a:gd name="T13" fmla="*/ 1627 h 1804"/>
                  <a:gd name="T14" fmla="*/ 5 w 2185"/>
                  <a:gd name="T15" fmla="*/ 1254 h 1804"/>
                  <a:gd name="T16" fmla="*/ 6 w 2185"/>
                  <a:gd name="T17" fmla="*/ 1254 h 1804"/>
                  <a:gd name="T18" fmla="*/ 5 w 2185"/>
                  <a:gd name="T19" fmla="*/ 1254 h 1804"/>
                  <a:gd name="T20" fmla="*/ 0 w 2185"/>
                  <a:gd name="T21" fmla="*/ 1246 h 1804"/>
                  <a:gd name="T22" fmla="*/ 2 w 2185"/>
                  <a:gd name="T23" fmla="*/ 1249 h 1804"/>
                  <a:gd name="T24" fmla="*/ 0 w 2185"/>
                  <a:gd name="T25" fmla="*/ 1246 h 1804"/>
                  <a:gd name="T26" fmla="*/ 2007 w 2185"/>
                  <a:gd name="T27" fmla="*/ 0 h 1804"/>
                  <a:gd name="T28" fmla="*/ 2007 w 2185"/>
                  <a:gd name="T29" fmla="*/ 0 h 1804"/>
                  <a:gd name="T30" fmla="*/ 2007 w 2185"/>
                  <a:gd name="T31" fmla="*/ 0 h 1804"/>
                  <a:gd name="T32" fmla="*/ 2007 w 2185"/>
                  <a:gd name="T33" fmla="*/ 0 h 1804"/>
                  <a:gd name="T34" fmla="*/ 2007 w 2185"/>
                  <a:gd name="T35" fmla="*/ 0 h 1804"/>
                  <a:gd name="T36" fmla="*/ 2037 w 2185"/>
                  <a:gd name="T37" fmla="*/ 51 h 1804"/>
                  <a:gd name="T38" fmla="*/ 2109 w 2185"/>
                  <a:gd name="T39" fmla="*/ 207 h 1804"/>
                  <a:gd name="T40" fmla="*/ 2153 w 2185"/>
                  <a:gd name="T41" fmla="*/ 349 h 1804"/>
                  <a:gd name="T42" fmla="*/ 2183 w 2185"/>
                  <a:gd name="T43" fmla="*/ 546 h 1804"/>
                  <a:gd name="T44" fmla="*/ 2185 w 2185"/>
                  <a:gd name="T45" fmla="*/ 622 h 1804"/>
                  <a:gd name="T46" fmla="*/ 2007 w 2185"/>
                  <a:gd name="T47" fmla="*/ 0 h 1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85" h="1804">
                    <a:moveTo>
                      <a:pt x="1005" y="1804"/>
                    </a:moveTo>
                    <a:cubicBezTo>
                      <a:pt x="1005" y="1804"/>
                      <a:pt x="1005" y="1804"/>
                      <a:pt x="1005" y="1804"/>
                    </a:cubicBezTo>
                    <a:cubicBezTo>
                      <a:pt x="1005" y="1804"/>
                      <a:pt x="1005" y="1804"/>
                      <a:pt x="1005" y="1804"/>
                    </a:cubicBezTo>
                    <a:cubicBezTo>
                      <a:pt x="1005" y="1804"/>
                      <a:pt x="1005" y="1804"/>
                      <a:pt x="1005" y="1804"/>
                    </a:cubicBezTo>
                    <a:moveTo>
                      <a:pt x="1627" y="1627"/>
                    </a:moveTo>
                    <a:cubicBezTo>
                      <a:pt x="1433" y="1747"/>
                      <a:pt x="1218" y="1804"/>
                      <a:pt x="1005" y="1804"/>
                    </a:cubicBezTo>
                    <a:cubicBezTo>
                      <a:pt x="1218" y="1804"/>
                      <a:pt x="1433" y="1747"/>
                      <a:pt x="1627" y="1627"/>
                    </a:cubicBezTo>
                    <a:moveTo>
                      <a:pt x="5" y="1254"/>
                    </a:moveTo>
                    <a:cubicBezTo>
                      <a:pt x="5" y="1254"/>
                      <a:pt x="5" y="1254"/>
                      <a:pt x="6" y="1254"/>
                    </a:cubicBezTo>
                    <a:cubicBezTo>
                      <a:pt x="5" y="1254"/>
                      <a:pt x="5" y="1254"/>
                      <a:pt x="5" y="1254"/>
                    </a:cubicBezTo>
                    <a:moveTo>
                      <a:pt x="0" y="1246"/>
                    </a:moveTo>
                    <a:cubicBezTo>
                      <a:pt x="1" y="1247"/>
                      <a:pt x="2" y="1248"/>
                      <a:pt x="2" y="1249"/>
                    </a:cubicBezTo>
                    <a:cubicBezTo>
                      <a:pt x="2" y="1248"/>
                      <a:pt x="1" y="1247"/>
                      <a:pt x="0" y="1246"/>
                    </a:cubicBezTo>
                    <a:moveTo>
                      <a:pt x="2007" y="0"/>
                    </a:moveTo>
                    <a:cubicBezTo>
                      <a:pt x="2007" y="0"/>
                      <a:pt x="2007" y="0"/>
                      <a:pt x="2007" y="0"/>
                    </a:cubicBezTo>
                    <a:cubicBezTo>
                      <a:pt x="2007" y="0"/>
                      <a:pt x="2007" y="0"/>
                      <a:pt x="2007" y="0"/>
                    </a:cubicBezTo>
                    <a:cubicBezTo>
                      <a:pt x="2007" y="0"/>
                      <a:pt x="2007" y="0"/>
                      <a:pt x="2007" y="0"/>
                    </a:cubicBezTo>
                    <a:cubicBezTo>
                      <a:pt x="2007" y="0"/>
                      <a:pt x="2007" y="0"/>
                      <a:pt x="2007" y="0"/>
                    </a:cubicBezTo>
                    <a:cubicBezTo>
                      <a:pt x="2018" y="17"/>
                      <a:pt x="2028" y="34"/>
                      <a:pt x="2037" y="51"/>
                    </a:cubicBezTo>
                    <a:cubicBezTo>
                      <a:pt x="2065" y="102"/>
                      <a:pt x="2089" y="154"/>
                      <a:pt x="2109" y="207"/>
                    </a:cubicBezTo>
                    <a:cubicBezTo>
                      <a:pt x="2127" y="254"/>
                      <a:pt x="2142" y="301"/>
                      <a:pt x="2153" y="349"/>
                    </a:cubicBezTo>
                    <a:cubicBezTo>
                      <a:pt x="2169" y="414"/>
                      <a:pt x="2178" y="480"/>
                      <a:pt x="2183" y="546"/>
                    </a:cubicBezTo>
                    <a:cubicBezTo>
                      <a:pt x="2184" y="571"/>
                      <a:pt x="2185" y="596"/>
                      <a:pt x="2185" y="622"/>
                    </a:cubicBezTo>
                    <a:cubicBezTo>
                      <a:pt x="2185" y="409"/>
                      <a:pt x="2128" y="194"/>
                      <a:pt x="2007" y="0"/>
                    </a:cubicBezTo>
                  </a:path>
                </a:pathLst>
              </a:custGeom>
              <a:solidFill>
                <a:srgbClr val="2F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47" name="iṥ1îḑè">
                <a:extLst>
                  <a:ext uri="{FF2B5EF4-FFF2-40B4-BE49-F238E27FC236}">
                    <a16:creationId xmlns:a16="http://schemas.microsoft.com/office/drawing/2014/main" id="{6AEDEBBF-2DB9-4CAA-AC5C-331C664C2D44}"/>
                  </a:ext>
                </a:extLst>
              </p:cNvPr>
              <p:cNvSpPr/>
              <p:nvPr/>
            </p:nvSpPr>
            <p:spPr bwMode="auto">
              <a:xfrm>
                <a:off x="4791076" y="2701925"/>
                <a:ext cx="842963" cy="604837"/>
              </a:xfrm>
              <a:custGeom>
                <a:avLst/>
                <a:gdLst>
                  <a:gd name="T0" fmla="*/ 69 w 1272"/>
                  <a:gd name="T1" fmla="*/ 909 h 914"/>
                  <a:gd name="T2" fmla="*/ 4 w 1272"/>
                  <a:gd name="T3" fmla="*/ 823 h 914"/>
                  <a:gd name="T4" fmla="*/ 356 w 1272"/>
                  <a:gd name="T5" fmla="*/ 268 h 914"/>
                  <a:gd name="T6" fmla="*/ 1214 w 1272"/>
                  <a:gd name="T7" fmla="*/ 183 h 914"/>
                  <a:gd name="T8" fmla="*/ 1254 w 1272"/>
                  <a:gd name="T9" fmla="*/ 287 h 914"/>
                  <a:gd name="T10" fmla="*/ 1151 w 1272"/>
                  <a:gd name="T11" fmla="*/ 327 h 914"/>
                  <a:gd name="T12" fmla="*/ 439 w 1272"/>
                  <a:gd name="T13" fmla="*/ 402 h 914"/>
                  <a:gd name="T14" fmla="*/ 160 w 1272"/>
                  <a:gd name="T15" fmla="*/ 840 h 914"/>
                  <a:gd name="T16" fmla="*/ 74 w 1272"/>
                  <a:gd name="T17" fmla="*/ 910 h 914"/>
                  <a:gd name="T18" fmla="*/ 69 w 1272"/>
                  <a:gd name="T19" fmla="*/ 909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2" h="914">
                    <a:moveTo>
                      <a:pt x="69" y="909"/>
                    </a:moveTo>
                    <a:cubicBezTo>
                      <a:pt x="28" y="902"/>
                      <a:pt x="0" y="865"/>
                      <a:pt x="4" y="823"/>
                    </a:cubicBezTo>
                    <a:cubicBezTo>
                      <a:pt x="6" y="809"/>
                      <a:pt x="46" y="462"/>
                      <a:pt x="356" y="268"/>
                    </a:cubicBezTo>
                    <a:cubicBezTo>
                      <a:pt x="788" y="0"/>
                      <a:pt x="1197" y="176"/>
                      <a:pt x="1214" y="183"/>
                    </a:cubicBezTo>
                    <a:cubicBezTo>
                      <a:pt x="1254" y="201"/>
                      <a:pt x="1272" y="247"/>
                      <a:pt x="1254" y="287"/>
                    </a:cubicBezTo>
                    <a:cubicBezTo>
                      <a:pt x="1237" y="327"/>
                      <a:pt x="1191" y="345"/>
                      <a:pt x="1151" y="327"/>
                    </a:cubicBezTo>
                    <a:cubicBezTo>
                      <a:pt x="1137" y="321"/>
                      <a:pt x="798" y="178"/>
                      <a:pt x="439" y="402"/>
                    </a:cubicBezTo>
                    <a:cubicBezTo>
                      <a:pt x="193" y="555"/>
                      <a:pt x="161" y="837"/>
                      <a:pt x="160" y="840"/>
                    </a:cubicBezTo>
                    <a:cubicBezTo>
                      <a:pt x="156" y="883"/>
                      <a:pt x="117" y="914"/>
                      <a:pt x="74" y="910"/>
                    </a:cubicBezTo>
                    <a:cubicBezTo>
                      <a:pt x="72" y="910"/>
                      <a:pt x="71" y="909"/>
                      <a:pt x="69" y="9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55000" lnSpcReduction="20000"/>
              </a:bodyPr>
              <a:lstStyle/>
              <a:p>
                <a:pPr algn="ctr"/>
                <a:endParaRPr/>
              </a:p>
            </p:txBody>
          </p:sp>
          <p:sp>
            <p:nvSpPr>
              <p:cNvPr id="148" name="íŝ1îde">
                <a:extLst>
                  <a:ext uri="{FF2B5EF4-FFF2-40B4-BE49-F238E27FC236}">
                    <a16:creationId xmlns:a16="http://schemas.microsoft.com/office/drawing/2014/main" id="{1D2AC9AC-087C-4704-AFDE-FDF0D5FD67A6}"/>
                  </a:ext>
                </a:extLst>
              </p:cNvPr>
              <p:cNvSpPr/>
              <p:nvPr/>
            </p:nvSpPr>
            <p:spPr bwMode="auto">
              <a:xfrm>
                <a:off x="4540251" y="2571750"/>
                <a:ext cx="1741488" cy="1741487"/>
              </a:xfrm>
              <a:custGeom>
                <a:avLst/>
                <a:gdLst>
                  <a:gd name="T0" fmla="*/ 1114 w 2631"/>
                  <a:gd name="T1" fmla="*/ 2520 h 2631"/>
                  <a:gd name="T2" fmla="*/ 112 w 2631"/>
                  <a:gd name="T3" fmla="*/ 1114 h 2631"/>
                  <a:gd name="T4" fmla="*/ 1517 w 2631"/>
                  <a:gd name="T5" fmla="*/ 111 h 2631"/>
                  <a:gd name="T6" fmla="*/ 2520 w 2631"/>
                  <a:gd name="T7" fmla="*/ 1517 h 2631"/>
                  <a:gd name="T8" fmla="*/ 1114 w 2631"/>
                  <a:gd name="T9" fmla="*/ 2520 h 2631"/>
                  <a:gd name="T10" fmla="*/ 1508 w 2631"/>
                  <a:gd name="T11" fmla="*/ 168 h 2631"/>
                  <a:gd name="T12" fmla="*/ 168 w 2631"/>
                  <a:gd name="T13" fmla="*/ 1123 h 2631"/>
                  <a:gd name="T14" fmla="*/ 1124 w 2631"/>
                  <a:gd name="T15" fmla="*/ 2464 h 2631"/>
                  <a:gd name="T16" fmla="*/ 2464 w 2631"/>
                  <a:gd name="T17" fmla="*/ 1508 h 2631"/>
                  <a:gd name="T18" fmla="*/ 1508 w 2631"/>
                  <a:gd name="T19" fmla="*/ 168 h 2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1" h="2631">
                    <a:moveTo>
                      <a:pt x="1114" y="2520"/>
                    </a:moveTo>
                    <a:cubicBezTo>
                      <a:pt x="450" y="2409"/>
                      <a:pt x="0" y="1778"/>
                      <a:pt x="112" y="1114"/>
                    </a:cubicBezTo>
                    <a:cubicBezTo>
                      <a:pt x="223" y="450"/>
                      <a:pt x="853" y="0"/>
                      <a:pt x="1517" y="111"/>
                    </a:cubicBezTo>
                    <a:cubicBezTo>
                      <a:pt x="2181" y="222"/>
                      <a:pt x="2631" y="853"/>
                      <a:pt x="2520" y="1517"/>
                    </a:cubicBezTo>
                    <a:cubicBezTo>
                      <a:pt x="2409" y="2181"/>
                      <a:pt x="1778" y="2631"/>
                      <a:pt x="1114" y="2520"/>
                    </a:cubicBezTo>
                    <a:close/>
                    <a:moveTo>
                      <a:pt x="1508" y="168"/>
                    </a:moveTo>
                    <a:cubicBezTo>
                      <a:pt x="875" y="62"/>
                      <a:pt x="274" y="491"/>
                      <a:pt x="168" y="1123"/>
                    </a:cubicBezTo>
                    <a:cubicBezTo>
                      <a:pt x="62" y="1756"/>
                      <a:pt x="491" y="2358"/>
                      <a:pt x="1124" y="2464"/>
                    </a:cubicBezTo>
                    <a:cubicBezTo>
                      <a:pt x="1757" y="2570"/>
                      <a:pt x="2358" y="2141"/>
                      <a:pt x="2464" y="1508"/>
                    </a:cubicBezTo>
                    <a:cubicBezTo>
                      <a:pt x="2569" y="875"/>
                      <a:pt x="2141" y="274"/>
                      <a:pt x="1508" y="168"/>
                    </a:cubicBezTo>
                    <a:close/>
                  </a:path>
                </a:pathLst>
              </a:custGeom>
              <a:solidFill>
                <a:srgbClr val="09383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49" name="íš1ïḋê">
                <a:extLst>
                  <a:ext uri="{FF2B5EF4-FFF2-40B4-BE49-F238E27FC236}">
                    <a16:creationId xmlns:a16="http://schemas.microsoft.com/office/drawing/2014/main" id="{9CD3BFFC-CF14-4C13-9A0D-B5C545AB7419}"/>
                  </a:ext>
                </a:extLst>
              </p:cNvPr>
              <p:cNvSpPr/>
              <p:nvPr/>
            </p:nvSpPr>
            <p:spPr bwMode="auto">
              <a:xfrm>
                <a:off x="3043238" y="3922713"/>
                <a:ext cx="1382713" cy="1054100"/>
              </a:xfrm>
              <a:custGeom>
                <a:avLst/>
                <a:gdLst>
                  <a:gd name="T0" fmla="*/ 99 w 2087"/>
                  <a:gd name="T1" fmla="*/ 1377 h 1594"/>
                  <a:gd name="T2" fmla="*/ 190 w 2087"/>
                  <a:gd name="T3" fmla="*/ 920 h 1594"/>
                  <a:gd name="T4" fmla="*/ 1539 w 2087"/>
                  <a:gd name="T5" fmla="*/ 92 h 1594"/>
                  <a:gd name="T6" fmla="*/ 1988 w 2087"/>
                  <a:gd name="T7" fmla="*/ 218 h 1594"/>
                  <a:gd name="T8" fmla="*/ 1897 w 2087"/>
                  <a:gd name="T9" fmla="*/ 675 h 1594"/>
                  <a:gd name="T10" fmla="*/ 547 w 2087"/>
                  <a:gd name="T11" fmla="*/ 1503 h 1594"/>
                  <a:gd name="T12" fmla="*/ 99 w 2087"/>
                  <a:gd name="T13" fmla="*/ 1377 h 1594"/>
                </a:gdLst>
                <a:ahLst/>
                <a:cxnLst>
                  <a:cxn ang="0">
                    <a:pos x="T0" y="T1"/>
                  </a:cxn>
                  <a:cxn ang="0">
                    <a:pos x="T2" y="T3"/>
                  </a:cxn>
                  <a:cxn ang="0">
                    <a:pos x="T4" y="T5"/>
                  </a:cxn>
                  <a:cxn ang="0">
                    <a:pos x="T6" y="T7"/>
                  </a:cxn>
                  <a:cxn ang="0">
                    <a:pos x="T8" y="T9"/>
                  </a:cxn>
                  <a:cxn ang="0">
                    <a:pos x="T10" y="T11"/>
                  </a:cxn>
                  <a:cxn ang="0">
                    <a:pos x="T12" y="T13"/>
                  </a:cxn>
                </a:cxnLst>
                <a:rect l="0" t="0" r="r" b="b"/>
                <a:pathLst>
                  <a:path w="2087" h="1594">
                    <a:moveTo>
                      <a:pt x="99" y="1377"/>
                    </a:moveTo>
                    <a:cubicBezTo>
                      <a:pt x="0" y="1216"/>
                      <a:pt x="41" y="1011"/>
                      <a:pt x="190" y="920"/>
                    </a:cubicBezTo>
                    <a:cubicBezTo>
                      <a:pt x="1539" y="92"/>
                      <a:pt x="1539" y="92"/>
                      <a:pt x="1539" y="92"/>
                    </a:cubicBezTo>
                    <a:cubicBezTo>
                      <a:pt x="1688" y="0"/>
                      <a:pt x="1889" y="57"/>
                      <a:pt x="1988" y="218"/>
                    </a:cubicBezTo>
                    <a:cubicBezTo>
                      <a:pt x="2087" y="379"/>
                      <a:pt x="2046" y="584"/>
                      <a:pt x="1897" y="675"/>
                    </a:cubicBezTo>
                    <a:cubicBezTo>
                      <a:pt x="547" y="1503"/>
                      <a:pt x="547" y="1503"/>
                      <a:pt x="547" y="1503"/>
                    </a:cubicBezTo>
                    <a:cubicBezTo>
                      <a:pt x="399" y="1594"/>
                      <a:pt x="198" y="1538"/>
                      <a:pt x="99" y="1377"/>
                    </a:cubicBezTo>
                    <a:close/>
                  </a:path>
                </a:pathLst>
              </a:custGeom>
              <a:solidFill>
                <a:srgbClr val="10151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grpSp>
      </p:grpSp>
      <p:sp>
        <p:nvSpPr>
          <p:cNvPr id="5" name="对话气泡: 椭圆形 4">
            <a:extLst>
              <a:ext uri="{FF2B5EF4-FFF2-40B4-BE49-F238E27FC236}">
                <a16:creationId xmlns:a16="http://schemas.microsoft.com/office/drawing/2014/main" id="{EA296C7C-2EE1-45E0-9AF4-BBA24CF84578}"/>
              </a:ext>
            </a:extLst>
          </p:cNvPr>
          <p:cNvSpPr/>
          <p:nvPr/>
        </p:nvSpPr>
        <p:spPr>
          <a:xfrm>
            <a:off x="4025859" y="1469168"/>
            <a:ext cx="7312237" cy="3650837"/>
          </a:xfrm>
          <a:prstGeom prst="wedgeEllipse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n"/>
            </a:pPr>
            <a:r>
              <a:rPr lang="zh-CN" altLang="en-US" dirty="0"/>
              <a:t>第二十四条　国家统计局统计调查取得的全国性统计数据和分省、自治区、直辖市统计数据，由国家统计局公布或者由国家统计局授权其派出的调查机构或者省级人民政府统计机构公布。</a:t>
            </a:r>
            <a:endParaRPr lang="en-US" altLang="zh-CN" dirty="0"/>
          </a:p>
          <a:p>
            <a:pPr marL="285750" indent="-285750">
              <a:buFont typeface="Wingdings" panose="05000000000000000000" pitchFamily="2" charset="2"/>
              <a:buChar char="n"/>
            </a:pPr>
            <a:r>
              <a:rPr lang="zh-CN" altLang="en-US" dirty="0"/>
              <a:t>第二十五条　国务院有关部门统计调查取得的统计数据，由国务院有关部门按照国家有关规定和已批准或者备案的统计调查制度公布。</a:t>
            </a:r>
          </a:p>
          <a:p>
            <a:r>
              <a:rPr lang="zh-CN" altLang="en-US" dirty="0"/>
              <a:t>          县级以上地方人民政府有关部门公布其统计  </a:t>
            </a:r>
            <a:endParaRPr lang="en-US" altLang="zh-CN" dirty="0"/>
          </a:p>
          <a:p>
            <a:r>
              <a:rPr lang="en-US" altLang="zh-CN" dirty="0"/>
              <a:t>    </a:t>
            </a:r>
            <a:r>
              <a:rPr lang="zh-CN" altLang="en-US" dirty="0"/>
              <a:t>调查取得的统计数据，比照前款规定执行。</a:t>
            </a:r>
          </a:p>
        </p:txBody>
      </p:sp>
    </p:spTree>
    <p:extLst>
      <p:ext uri="{BB962C8B-B14F-4D97-AF65-F5344CB8AC3E}">
        <p14:creationId xmlns:p14="http://schemas.microsoft.com/office/powerpoint/2010/main" val="40956299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fade">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fade">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fade">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Effect transition="in" filter="fade">
                                      <p:cBhvr>
                                        <p:cTn id="27" dur="500"/>
                                        <p:tgtEl>
                                          <p:spTgt spid="1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xEl>
                                              <p:pRg st="6" end="6"/>
                                            </p:txEl>
                                          </p:spTgt>
                                        </p:tgtEl>
                                        <p:attrNameLst>
                                          <p:attrName>style.visibility</p:attrName>
                                        </p:attrNameLst>
                                      </p:cBhvr>
                                      <p:to>
                                        <p:strVal val="visible"/>
                                      </p:to>
                                    </p:set>
                                    <p:animEffect transition="in" filter="fade">
                                      <p:cBhvr>
                                        <p:cTn id="32" dur="500"/>
                                        <p:tgtEl>
                                          <p:spTgt spid="1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
                                            <p:txEl>
                                              <p:pRg st="5" end="5"/>
                                            </p:txEl>
                                          </p:spTgt>
                                        </p:tgtEl>
                                        <p:attrNameLst>
                                          <p:attrName>style.visibility</p:attrName>
                                        </p:attrNameLst>
                                      </p:cBhvr>
                                      <p:to>
                                        <p:strVal val="visible"/>
                                      </p:to>
                                    </p:set>
                                    <p:animEffect transition="in" filter="fade">
                                      <p:cBhvr>
                                        <p:cTn id="37" dur="500"/>
                                        <p:tgtEl>
                                          <p:spTgt spid="1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
                                            <p:txEl>
                                              <p:pRg st="7" end="7"/>
                                            </p:txEl>
                                          </p:spTgt>
                                        </p:tgtEl>
                                        <p:attrNameLst>
                                          <p:attrName>style.visibility</p:attrName>
                                        </p:attrNameLst>
                                      </p:cBhvr>
                                      <p:to>
                                        <p:strVal val="visible"/>
                                      </p:to>
                                    </p:set>
                                    <p:animEffect transition="in" filter="fade">
                                      <p:cBhvr>
                                        <p:cTn id="42" dur="500"/>
                                        <p:tgtEl>
                                          <p:spTgt spid="1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6">
                                            <p:txEl>
                                              <p:pRg st="8" end="8"/>
                                            </p:txEl>
                                          </p:spTgt>
                                        </p:tgtEl>
                                        <p:attrNameLst>
                                          <p:attrName>style.visibility</p:attrName>
                                        </p:attrNameLst>
                                      </p:cBhvr>
                                      <p:to>
                                        <p:strVal val="visible"/>
                                      </p:to>
                                    </p:set>
                                    <p:animEffect transition="in" filter="fade">
                                      <p:cBhvr>
                                        <p:cTn id="57" dur="500"/>
                                        <p:tgtEl>
                                          <p:spTgt spid="16">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6">
                                            <p:txEl>
                                              <p:pRg st="9" end="9"/>
                                            </p:txEl>
                                          </p:spTgt>
                                        </p:tgtEl>
                                        <p:attrNameLst>
                                          <p:attrName>style.visibility</p:attrName>
                                        </p:attrNameLst>
                                      </p:cBhvr>
                                      <p:to>
                                        <p:strVal val="visible"/>
                                      </p:to>
                                    </p:set>
                                    <p:animEffect transition="in" filter="fade">
                                      <p:cBhvr>
                                        <p:cTn id="62" dur="500"/>
                                        <p:tgtEl>
                                          <p:spTgt spid="16">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6">
                                            <p:txEl>
                                              <p:pRg st="10" end="10"/>
                                            </p:txEl>
                                          </p:spTgt>
                                        </p:tgtEl>
                                        <p:attrNameLst>
                                          <p:attrName>style.visibility</p:attrName>
                                        </p:attrNameLst>
                                      </p:cBhvr>
                                      <p:to>
                                        <p:strVal val="visible"/>
                                      </p:to>
                                    </p:set>
                                    <p:animEffect transition="in" filter="fade">
                                      <p:cBhvr>
                                        <p:cTn id="67" dur="500"/>
                                        <p:tgtEl>
                                          <p:spTgt spid="1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latin typeface="黑体" panose="02010609060101010101" pitchFamily="49" charset="-122"/>
                <a:ea typeface="黑体" panose="02010609060101010101" pitchFamily="49" charset="-122"/>
                <a:sym typeface="Century Gothic" panose="020B0502020202020204" pitchFamily="34" charset="0"/>
              </a:rPr>
              <a:t>8</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a:t>
            </a:r>
            <a:r>
              <a:rPr lang="zh-CN" altLang="zh-CN" dirty="0"/>
              <a:t>普通本科分专业</a:t>
            </a:r>
            <a:r>
              <a:rPr lang="zh-CN" altLang="zh-CN" dirty="0" smtClean="0"/>
              <a:t>学生</a:t>
            </a:r>
            <a:r>
              <a:rPr lang="zh-CN" altLang="en-US" dirty="0" smtClean="0">
                <a:latin typeface="黑体" panose="02010609060101010101" pitchFamily="49" charset="-122"/>
                <a:ea typeface="黑体" panose="02010609060101010101" pitchFamily="49" charset="-122"/>
                <a:sym typeface="Century Gothic" panose="020B0502020202020204" pitchFamily="34" charset="0"/>
              </a:rPr>
              <a:t>数表修改“第二学士学位”填报说明</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462505" y="1564280"/>
            <a:ext cx="11415986" cy="3416320"/>
          </a:xfrm>
          <a:prstGeom prst="rect">
            <a:avLst/>
          </a:prstGeom>
          <a:noFill/>
        </p:spPr>
        <p:txBody>
          <a:bodyPr wrap="square" numCol="1"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r>
              <a:rPr lang="zh-CN" altLang="en-US" dirty="0" smtClean="0">
                <a:solidFill>
                  <a:srgbClr val="0F6D9E"/>
                </a:solidFill>
              </a:rPr>
              <a:t>：</a:t>
            </a:r>
            <a:endParaRPr lang="en-US" altLang="zh-CN" dirty="0" smtClean="0">
              <a:solidFill>
                <a:srgbClr val="0F6D9E"/>
              </a:solidFill>
            </a:endParaRPr>
          </a:p>
          <a:p>
            <a:endParaRPr lang="en-US" altLang="zh-CN" dirty="0">
              <a:solidFill>
                <a:srgbClr val="0F6D9E"/>
              </a:solidFill>
            </a:endParaRPr>
          </a:p>
          <a:p>
            <a:r>
              <a:rPr lang="zh-CN" altLang="en-US" dirty="0" smtClean="0"/>
              <a:t>     </a:t>
            </a:r>
            <a:r>
              <a:rPr lang="zh-CN" altLang="en-US" b="1" dirty="0">
                <a:solidFill>
                  <a:srgbClr val="C00000"/>
                </a:solidFill>
                <a:latin typeface="微软雅黑" panose="020B0503020204020204" pitchFamily="34" charset="-122"/>
                <a:ea typeface="微软雅黑" panose="020B0503020204020204" pitchFamily="34" charset="-122"/>
              </a:rPr>
              <a:t>高基</a:t>
            </a:r>
            <a:r>
              <a:rPr lang="en-US" altLang="zh-CN" b="1" dirty="0">
                <a:solidFill>
                  <a:srgbClr val="C00000"/>
                </a:solidFill>
                <a:latin typeface="微软雅黑" panose="020B0503020204020204" pitchFamily="34" charset="-122"/>
                <a:ea typeface="微软雅黑" panose="020B0503020204020204" pitchFamily="34" charset="-122"/>
              </a:rPr>
              <a:t>312</a:t>
            </a:r>
            <a:r>
              <a:rPr lang="zh-CN" altLang="en-US" b="1" dirty="0">
                <a:solidFill>
                  <a:srgbClr val="C00000"/>
                </a:solidFill>
                <a:latin typeface="微软雅黑" panose="020B0503020204020204" pitchFamily="34" charset="-122"/>
                <a:ea typeface="微软雅黑" panose="020B0503020204020204" pitchFamily="34" charset="-122"/>
              </a:rPr>
              <a:t>普通本科分专业学生数</a:t>
            </a:r>
            <a:r>
              <a:rPr lang="zh-CN" altLang="en-US" dirty="0">
                <a:latin typeface="微软雅黑" panose="020B0503020204020204" pitchFamily="34" charset="-122"/>
                <a:ea typeface="微软雅黑" panose="020B0503020204020204" pitchFamily="34" charset="-122"/>
              </a:rPr>
              <a:t>中</a:t>
            </a:r>
            <a:r>
              <a:rPr lang="zh-CN" altLang="en-US" dirty="0">
                <a:latin typeface="微软雅黑" panose="020B0503020204020204" pitchFamily="34" charset="-122"/>
                <a:ea typeface="微软雅黑" panose="020B0503020204020204" pitchFamily="34" charset="-122"/>
              </a:rPr>
              <a:t>第二学士学位不再填报招生数</a:t>
            </a:r>
            <a:r>
              <a:rPr lang="zh-CN" altLang="en-US" dirty="0" smtClean="0"/>
              <a:t>。</a:t>
            </a:r>
            <a:endParaRPr lang="en-US" altLang="zh-CN" dirty="0" smtClean="0"/>
          </a:p>
          <a:p>
            <a:endParaRPr lang="en-US" altLang="zh-CN" dirty="0" smtClean="0"/>
          </a:p>
          <a:p>
            <a:endParaRPr lang="en-US" altLang="zh-CN" dirty="0" smtClean="0"/>
          </a:p>
          <a:p>
            <a:pPr lvl="1"/>
            <a:endParaRPr lang="en-US" altLang="zh-CN" dirty="0"/>
          </a:p>
          <a:p>
            <a:pPr lvl="1"/>
            <a:endParaRPr lang="en-US" altLang="zh-CN" dirty="0"/>
          </a:p>
          <a:p>
            <a:pPr marL="742950" lvl="1" indent="-285750">
              <a:buFont typeface="Wingdings" panose="05000000000000000000" pitchFamily="2" charset="2"/>
              <a:buChar char="u"/>
            </a:pPr>
            <a:endParaRPr lang="en-US" altLang="zh-CN" dirty="0"/>
          </a:p>
          <a:p>
            <a:endParaRPr lang="en-US" altLang="zh-CN" dirty="0"/>
          </a:p>
          <a:p>
            <a:endParaRPr lang="en-US" altLang="zh-CN" dirty="0"/>
          </a:p>
          <a:p>
            <a:endParaRPr lang="en-US" altLang="zh-CN" dirty="0"/>
          </a:p>
          <a:p>
            <a:pPr lvl="1"/>
            <a:endParaRPr lang="en-US" altLang="zh-CN" dirty="0">
              <a:solidFill>
                <a:srgbClr val="0F6D9E"/>
              </a:solidFill>
            </a:endParaRPr>
          </a:p>
        </p:txBody>
      </p:sp>
      <p:graphicFrame>
        <p:nvGraphicFramePr>
          <p:cNvPr id="6" name="表格 5"/>
          <p:cNvGraphicFramePr>
            <a:graphicFrameLocks noGrp="1"/>
          </p:cNvGraphicFramePr>
          <p:nvPr>
            <p:extLst>
              <p:ext uri="{D42A27DB-BD31-4B8C-83A1-F6EECF244321}">
                <p14:modId xmlns:p14="http://schemas.microsoft.com/office/powerpoint/2010/main" val="1004423723"/>
              </p:ext>
            </p:extLst>
          </p:nvPr>
        </p:nvGraphicFramePr>
        <p:xfrm>
          <a:off x="529962" y="2822176"/>
          <a:ext cx="10294313" cy="3151879"/>
        </p:xfrm>
        <a:graphic>
          <a:graphicData uri="http://schemas.openxmlformats.org/drawingml/2006/table">
            <a:tbl>
              <a:tblPr firstRow="1" firstCol="1" bandRow="1"/>
              <a:tblGrid>
                <a:gridCol w="1236738">
                  <a:extLst>
                    <a:ext uri="{9D8B030D-6E8A-4147-A177-3AD203B41FA5}">
                      <a16:colId xmlns:a16="http://schemas.microsoft.com/office/drawing/2014/main" val="3010867831"/>
                    </a:ext>
                  </a:extLst>
                </a:gridCol>
                <a:gridCol w="1226989">
                  <a:extLst>
                    <a:ext uri="{9D8B030D-6E8A-4147-A177-3AD203B41FA5}">
                      <a16:colId xmlns:a16="http://schemas.microsoft.com/office/drawing/2014/main" val="4106831087"/>
                    </a:ext>
                  </a:extLst>
                </a:gridCol>
                <a:gridCol w="1240916">
                  <a:extLst>
                    <a:ext uri="{9D8B030D-6E8A-4147-A177-3AD203B41FA5}">
                      <a16:colId xmlns:a16="http://schemas.microsoft.com/office/drawing/2014/main" val="1621940834"/>
                    </a:ext>
                  </a:extLst>
                </a:gridCol>
                <a:gridCol w="396926">
                  <a:extLst>
                    <a:ext uri="{9D8B030D-6E8A-4147-A177-3AD203B41FA5}">
                      <a16:colId xmlns:a16="http://schemas.microsoft.com/office/drawing/2014/main" val="3977384361"/>
                    </a:ext>
                  </a:extLst>
                </a:gridCol>
                <a:gridCol w="396926">
                  <a:extLst>
                    <a:ext uri="{9D8B030D-6E8A-4147-A177-3AD203B41FA5}">
                      <a16:colId xmlns:a16="http://schemas.microsoft.com/office/drawing/2014/main" val="521435749"/>
                    </a:ext>
                  </a:extLst>
                </a:gridCol>
                <a:gridCol w="493720">
                  <a:extLst>
                    <a:ext uri="{9D8B030D-6E8A-4147-A177-3AD203B41FA5}">
                      <a16:colId xmlns:a16="http://schemas.microsoft.com/office/drawing/2014/main" val="2009279433"/>
                    </a:ext>
                  </a:extLst>
                </a:gridCol>
                <a:gridCol w="493024">
                  <a:extLst>
                    <a:ext uri="{9D8B030D-6E8A-4147-A177-3AD203B41FA5}">
                      <a16:colId xmlns:a16="http://schemas.microsoft.com/office/drawing/2014/main" val="2341076174"/>
                    </a:ext>
                  </a:extLst>
                </a:gridCol>
                <a:gridCol w="493720">
                  <a:extLst>
                    <a:ext uri="{9D8B030D-6E8A-4147-A177-3AD203B41FA5}">
                      <a16:colId xmlns:a16="http://schemas.microsoft.com/office/drawing/2014/main" val="1606009371"/>
                    </a:ext>
                  </a:extLst>
                </a:gridCol>
                <a:gridCol w="493720">
                  <a:extLst>
                    <a:ext uri="{9D8B030D-6E8A-4147-A177-3AD203B41FA5}">
                      <a16:colId xmlns:a16="http://schemas.microsoft.com/office/drawing/2014/main" val="1399857819"/>
                    </a:ext>
                  </a:extLst>
                </a:gridCol>
                <a:gridCol w="493720">
                  <a:extLst>
                    <a:ext uri="{9D8B030D-6E8A-4147-A177-3AD203B41FA5}">
                      <a16:colId xmlns:a16="http://schemas.microsoft.com/office/drawing/2014/main" val="2061443828"/>
                    </a:ext>
                  </a:extLst>
                </a:gridCol>
                <a:gridCol w="469348">
                  <a:extLst>
                    <a:ext uri="{9D8B030D-6E8A-4147-A177-3AD203B41FA5}">
                      <a16:colId xmlns:a16="http://schemas.microsoft.com/office/drawing/2014/main" val="1967093357"/>
                    </a:ext>
                  </a:extLst>
                </a:gridCol>
                <a:gridCol w="469348">
                  <a:extLst>
                    <a:ext uri="{9D8B030D-6E8A-4147-A177-3AD203B41FA5}">
                      <a16:colId xmlns:a16="http://schemas.microsoft.com/office/drawing/2014/main" val="4006473988"/>
                    </a:ext>
                  </a:extLst>
                </a:gridCol>
                <a:gridCol w="469348">
                  <a:extLst>
                    <a:ext uri="{9D8B030D-6E8A-4147-A177-3AD203B41FA5}">
                      <a16:colId xmlns:a16="http://schemas.microsoft.com/office/drawing/2014/main" val="1931446351"/>
                    </a:ext>
                  </a:extLst>
                </a:gridCol>
                <a:gridCol w="469348">
                  <a:extLst>
                    <a:ext uri="{9D8B030D-6E8A-4147-A177-3AD203B41FA5}">
                      <a16:colId xmlns:a16="http://schemas.microsoft.com/office/drawing/2014/main" val="3741433151"/>
                    </a:ext>
                  </a:extLst>
                </a:gridCol>
                <a:gridCol w="469348">
                  <a:extLst>
                    <a:ext uri="{9D8B030D-6E8A-4147-A177-3AD203B41FA5}">
                      <a16:colId xmlns:a16="http://schemas.microsoft.com/office/drawing/2014/main" val="3808370640"/>
                    </a:ext>
                  </a:extLst>
                </a:gridCol>
                <a:gridCol w="469348">
                  <a:extLst>
                    <a:ext uri="{9D8B030D-6E8A-4147-A177-3AD203B41FA5}">
                      <a16:colId xmlns:a16="http://schemas.microsoft.com/office/drawing/2014/main" val="3819552596"/>
                    </a:ext>
                  </a:extLst>
                </a:gridCol>
                <a:gridCol w="511826">
                  <a:extLst>
                    <a:ext uri="{9D8B030D-6E8A-4147-A177-3AD203B41FA5}">
                      <a16:colId xmlns:a16="http://schemas.microsoft.com/office/drawing/2014/main" val="3626722639"/>
                    </a:ext>
                  </a:extLst>
                </a:gridCol>
              </a:tblGrid>
              <a:tr h="223670">
                <a:tc rowSpan="3">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r>
                        <a:rPr lang="zh-CN" sz="900" kern="100" dirty="0">
                          <a:solidFill>
                            <a:schemeClr val="tx1"/>
                          </a:solidFill>
                          <a:effectLst/>
                          <a:latin typeface="Times New Roman" panose="02020603050405020304" pitchFamily="18" charset="0"/>
                          <a:ea typeface="宋体" panose="02010600030101010101" pitchFamily="2" charset="-122"/>
                          <a:cs typeface="+mn-cs"/>
                        </a:rPr>
                        <a:t>专业名称</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自主专业名称</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indent="228600" algn="just" defTabSz="914400" rtl="0" eaLnBrk="1" latinLnBrk="0" hangingPunct="1">
                        <a:lnSpc>
                          <a:spcPts val="1200"/>
                        </a:lnSpc>
                        <a:spcAft>
                          <a:spcPts val="0"/>
                        </a:spcAft>
                      </a:pPr>
                      <a:r>
                        <a:rPr lang="zh-CN" sz="900" kern="100" dirty="0">
                          <a:solidFill>
                            <a:schemeClr val="tx1"/>
                          </a:solidFill>
                          <a:effectLst/>
                          <a:latin typeface="Times New Roman" panose="02020603050405020304" pitchFamily="18" charset="0"/>
                          <a:ea typeface="宋体" panose="02010600030101010101" pitchFamily="2" charset="-122"/>
                          <a:cs typeface="+mn-cs"/>
                        </a:rPr>
                        <a:t>专业代码</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年制</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indent="228600" algn="just" defTabSz="914400" rtl="0" eaLnBrk="1" latinLnBrk="0" hangingPunct="1">
                        <a:lnSpc>
                          <a:spcPts val="1200"/>
                        </a:lnSpc>
                        <a:spcAft>
                          <a:spcPts val="0"/>
                        </a:spcAft>
                      </a:pPr>
                      <a:r>
                        <a:rPr lang="zh-CN" sz="900" kern="100" dirty="0">
                          <a:solidFill>
                            <a:schemeClr val="tx1"/>
                          </a:solidFill>
                          <a:effectLst/>
                          <a:latin typeface="Times New Roman" panose="02020603050405020304" pitchFamily="18" charset="0"/>
                          <a:ea typeface="宋体" panose="02010600030101010101" pitchFamily="2" charset="-122"/>
                          <a:cs typeface="+mn-cs"/>
                        </a:rPr>
                        <a:t>毕业生数</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3">
                  <a:txBody>
                    <a:bodyPr/>
                    <a:lstStyle/>
                    <a:p>
                      <a:pPr marL="0" indent="228600" algn="just" defTabSz="914400" rtl="0" eaLnBrk="1" latinLnBrk="0" hangingPunct="1">
                        <a:lnSpc>
                          <a:spcPts val="1200"/>
                        </a:lnSpc>
                        <a:spcAft>
                          <a:spcPts val="0"/>
                        </a:spcAft>
                      </a:pPr>
                      <a:r>
                        <a:rPr lang="zh-CN" sz="900" kern="100" dirty="0">
                          <a:solidFill>
                            <a:schemeClr val="tx1"/>
                          </a:solidFill>
                          <a:effectLst/>
                          <a:latin typeface="Times New Roman" panose="02020603050405020304" pitchFamily="18" charset="0"/>
                          <a:ea typeface="宋体" panose="02010600030101010101" pitchFamily="2" charset="-122"/>
                          <a:cs typeface="+mn-cs"/>
                        </a:rPr>
                        <a:t>授予学位数</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4">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招生数</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6">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在校生数</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3">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预计毕业生数</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32438165"/>
                  </a:ext>
                </a:extLst>
              </a:tr>
              <a:tr h="18872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计</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其中：</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rowSpan="2">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合计</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一年级</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二年级</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三年级</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四年级</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五年级及以上</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zh-CN" altLang="en-US"/>
                    </a:p>
                  </a:txBody>
                  <a:tcPr/>
                </a:tc>
                <a:extLst>
                  <a:ext uri="{0D108BD9-81ED-4DB2-BD59-A6C34878D82A}">
                    <a16:rowId xmlns:a16="http://schemas.microsoft.com/office/drawing/2014/main" val="3108557003"/>
                  </a:ext>
                </a:extLst>
              </a:tr>
              <a:tr h="33550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应届毕业生</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春季招生</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预科生转入</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424850551"/>
                  </a:ext>
                </a:extLst>
              </a:tr>
              <a:tr h="204099">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甲</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乙</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丙</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丁</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1</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2</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3</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5</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6</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7</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8</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9</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10</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11</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12</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13</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65166506"/>
                  </a:ext>
                </a:extLst>
              </a:tr>
              <a:tr h="199206">
                <a:tc>
                  <a:txBody>
                    <a:bodyPr/>
                    <a:lstStyle/>
                    <a:p>
                      <a:pPr marL="0" indent="228600" algn="just" defTabSz="914400" rtl="0" eaLnBrk="1" latinLnBrk="0" hangingPunct="1">
                        <a:lnSpc>
                          <a:spcPts val="1200"/>
                        </a:lnSpc>
                        <a:spcAft>
                          <a:spcPts val="0"/>
                        </a:spcAft>
                      </a:pPr>
                      <a:r>
                        <a:rPr lang="zh-CN" sz="900" kern="100" dirty="0">
                          <a:solidFill>
                            <a:schemeClr val="tx1"/>
                          </a:solidFill>
                          <a:effectLst/>
                          <a:latin typeface="Times New Roman" panose="02020603050405020304" pitchFamily="18" charset="0"/>
                          <a:ea typeface="宋体" panose="02010600030101010101" pitchFamily="2" charset="-122"/>
                          <a:cs typeface="+mn-cs"/>
                        </a:rPr>
                        <a:t>普通本科生</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普通本科生</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42100</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7236795"/>
                  </a:ext>
                </a:extLst>
              </a:tr>
              <a:tr h="224369">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r>
                        <a:rPr lang="zh-CN" sz="900" kern="100">
                          <a:solidFill>
                            <a:schemeClr val="tx1"/>
                          </a:solidFill>
                          <a:effectLst/>
                          <a:latin typeface="Times New Roman" panose="02020603050405020304" pitchFamily="18" charset="0"/>
                          <a:ea typeface="宋体" panose="02010600030101010101" pitchFamily="2" charset="-122"/>
                          <a:cs typeface="+mn-cs"/>
                        </a:rPr>
                        <a:t>其中：女</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其中：女</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421002</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28289220"/>
                  </a:ext>
                </a:extLst>
              </a:tr>
              <a:tr h="224369">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高中起点本科</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高中起点本科</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42101</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016562595"/>
                  </a:ext>
                </a:extLst>
              </a:tr>
              <a:tr h="224369">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哲学</a:t>
                      </a:r>
                      <a:r>
                        <a:rPr lang="en-US" sz="900" kern="100">
                          <a:solidFill>
                            <a:schemeClr val="tx1"/>
                          </a:solidFill>
                          <a:effectLst/>
                          <a:latin typeface="Times New Roman" panose="02020603050405020304" pitchFamily="18" charset="0"/>
                          <a:ea typeface="宋体" panose="02010600030101010101" pitchFamily="2" charset="-122"/>
                          <a:cs typeface="+mn-cs"/>
                        </a:rPr>
                        <a:t>……</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哲学</a:t>
                      </a:r>
                      <a:r>
                        <a:rPr lang="en-US" sz="900" kern="100">
                          <a:solidFill>
                            <a:schemeClr val="tx1"/>
                          </a:solidFill>
                          <a:effectLst/>
                          <a:latin typeface="Times New Roman" panose="02020603050405020304" pitchFamily="18" charset="0"/>
                          <a:ea typeface="宋体" panose="02010600030101010101" pitchFamily="2" charset="-122"/>
                          <a:cs typeface="+mn-cs"/>
                        </a:rPr>
                        <a:t>……</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421010101010……</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69228647"/>
                  </a:ext>
                </a:extLst>
              </a:tr>
              <a:tr h="224369">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专科起点本科</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专科起点本科</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42102</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81617977"/>
                  </a:ext>
                </a:extLst>
              </a:tr>
              <a:tr h="224369">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哲学</a:t>
                      </a:r>
                      <a:r>
                        <a:rPr lang="en-US" sz="900" kern="100">
                          <a:solidFill>
                            <a:schemeClr val="tx1"/>
                          </a:solidFill>
                          <a:effectLst/>
                          <a:latin typeface="Times New Roman" panose="02020603050405020304" pitchFamily="18" charset="0"/>
                          <a:ea typeface="宋体" panose="02010600030101010101" pitchFamily="2" charset="-122"/>
                          <a:cs typeface="+mn-cs"/>
                        </a:rPr>
                        <a:t>……</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哲学</a:t>
                      </a:r>
                      <a:r>
                        <a:rPr lang="en-US" sz="900" kern="100">
                          <a:solidFill>
                            <a:schemeClr val="tx1"/>
                          </a:solidFill>
                          <a:effectLst/>
                          <a:latin typeface="Times New Roman" panose="02020603050405020304" pitchFamily="18" charset="0"/>
                          <a:ea typeface="宋体" panose="02010600030101010101" pitchFamily="2" charset="-122"/>
                          <a:cs typeface="+mn-cs"/>
                        </a:rPr>
                        <a:t>……</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421020101010……</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2</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55446229"/>
                  </a:ext>
                </a:extLst>
              </a:tr>
              <a:tr h="199206">
                <a:tc>
                  <a:txBody>
                    <a:bodyPr/>
                    <a:lstStyle/>
                    <a:p>
                      <a:pPr marL="0" indent="228600" algn="just" defTabSz="914400" rtl="0" eaLnBrk="1" latinLnBrk="0" hangingPunct="1">
                        <a:lnSpc>
                          <a:spcPts val="1200"/>
                        </a:lnSpc>
                        <a:spcAft>
                          <a:spcPts val="0"/>
                        </a:spcAft>
                      </a:pPr>
                      <a:r>
                        <a:rPr lang="zh-CN" sz="900" kern="100" dirty="0">
                          <a:solidFill>
                            <a:schemeClr val="tx1"/>
                          </a:solidFill>
                          <a:effectLst/>
                          <a:latin typeface="Times New Roman" panose="02020603050405020304" pitchFamily="18" charset="0"/>
                          <a:ea typeface="宋体" panose="02010600030101010101" pitchFamily="2" charset="-122"/>
                          <a:cs typeface="+mn-cs"/>
                        </a:rPr>
                        <a:t>第二学士学位</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第二学士学位</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42103</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0070C0"/>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0070C0"/>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0070C0"/>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61953062"/>
                  </a:ext>
                </a:extLst>
              </a:tr>
              <a:tr h="199206">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哲学</a:t>
                      </a:r>
                      <a:r>
                        <a:rPr lang="en-US" sz="900" kern="100">
                          <a:solidFill>
                            <a:schemeClr val="tx1"/>
                          </a:solidFill>
                          <a:effectLst/>
                          <a:latin typeface="Times New Roman" panose="02020603050405020304" pitchFamily="18" charset="0"/>
                          <a:ea typeface="宋体" panose="02010600030101010101" pitchFamily="2" charset="-122"/>
                          <a:cs typeface="+mn-cs"/>
                        </a:rPr>
                        <a:t>……</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哲学</a:t>
                      </a:r>
                      <a:r>
                        <a:rPr lang="en-US" sz="900" kern="100">
                          <a:solidFill>
                            <a:schemeClr val="tx1"/>
                          </a:solidFill>
                          <a:effectLst/>
                          <a:latin typeface="Times New Roman" panose="02020603050405020304" pitchFamily="18" charset="0"/>
                          <a:ea typeface="宋体" panose="02010600030101010101" pitchFamily="2" charset="-122"/>
                          <a:cs typeface="+mn-cs"/>
                        </a:rPr>
                        <a:t>……</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421030101010……</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2</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79907733"/>
                  </a:ext>
                </a:extLst>
              </a:tr>
              <a:tr h="178085">
                <a:tc>
                  <a:txBody>
                    <a:bodyPr/>
                    <a:lstStyle/>
                    <a:p>
                      <a:pPr marL="0" indent="228600" algn="just" defTabSz="914400" rtl="0" eaLnBrk="1" latinLnBrk="0" hangingPunct="1">
                        <a:lnSpc>
                          <a:spcPts val="1200"/>
                        </a:lnSpc>
                        <a:spcAft>
                          <a:spcPts val="0"/>
                        </a:spcAft>
                      </a:pPr>
                      <a:r>
                        <a:rPr lang="zh-CN" sz="900" kern="100" dirty="0">
                          <a:solidFill>
                            <a:schemeClr val="tx1"/>
                          </a:solidFill>
                          <a:effectLst/>
                          <a:latin typeface="Times New Roman" panose="02020603050405020304" pitchFamily="18" charset="0"/>
                          <a:ea typeface="宋体" panose="02010600030101010101" pitchFamily="2" charset="-122"/>
                          <a:cs typeface="+mn-cs"/>
                        </a:rPr>
                        <a:t>对口招收中职生</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dirty="0">
                          <a:solidFill>
                            <a:schemeClr val="tx1"/>
                          </a:solidFill>
                          <a:effectLst/>
                          <a:latin typeface="Times New Roman" panose="02020603050405020304" pitchFamily="18" charset="0"/>
                          <a:ea typeface="宋体" panose="02010600030101010101" pitchFamily="2" charset="-122"/>
                          <a:cs typeface="+mn-cs"/>
                        </a:rPr>
                        <a:t>对口招收中职生</a:t>
                      </a: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42104</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68538251"/>
                  </a:ext>
                </a:extLst>
              </a:tr>
              <a:tr h="180640">
                <a:tc>
                  <a:txBody>
                    <a:bodyPr/>
                    <a:lstStyle/>
                    <a:p>
                      <a:pPr marL="0" indent="228600" algn="just" defTabSz="914400" rtl="0" eaLnBrk="1" latinLnBrk="0" hangingPunct="1">
                        <a:lnSpc>
                          <a:spcPts val="1200"/>
                        </a:lnSpc>
                        <a:spcAft>
                          <a:spcPts val="0"/>
                        </a:spcAft>
                      </a:pPr>
                      <a:r>
                        <a:rPr lang="zh-CN" sz="900" kern="100">
                          <a:solidFill>
                            <a:schemeClr val="tx1"/>
                          </a:solidFill>
                          <a:effectLst/>
                          <a:latin typeface="Times New Roman" panose="02020603050405020304" pitchFamily="18" charset="0"/>
                          <a:ea typeface="宋体" panose="02010600030101010101" pitchFamily="2" charset="-122"/>
                          <a:cs typeface="+mn-cs"/>
                        </a:rPr>
                        <a:t>哲学</a:t>
                      </a:r>
                      <a:r>
                        <a:rPr lang="en-US" sz="900" kern="100">
                          <a:solidFill>
                            <a:schemeClr val="tx1"/>
                          </a:solidFill>
                          <a:effectLst/>
                          <a:latin typeface="Times New Roman" panose="02020603050405020304" pitchFamily="18" charset="0"/>
                          <a:ea typeface="宋体" panose="02010600030101010101" pitchFamily="2" charset="-122"/>
                          <a:cs typeface="+mn-cs"/>
                        </a:rPr>
                        <a:t>……</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zh-CN" sz="900" kern="100" dirty="0">
                          <a:solidFill>
                            <a:schemeClr val="tx1"/>
                          </a:solidFill>
                          <a:effectLst/>
                          <a:latin typeface="Times New Roman" panose="02020603050405020304" pitchFamily="18" charset="0"/>
                          <a:ea typeface="宋体" panose="02010600030101010101" pitchFamily="2" charset="-122"/>
                          <a:cs typeface="+mn-cs"/>
                        </a:rPr>
                        <a:t>哲学</a:t>
                      </a:r>
                      <a:r>
                        <a:rPr lang="en-US" sz="900" kern="100" dirty="0">
                          <a:solidFill>
                            <a:schemeClr val="tx1"/>
                          </a:solidFill>
                          <a:effectLst/>
                          <a:latin typeface="Times New Roman" panose="02020603050405020304" pitchFamily="18" charset="0"/>
                          <a:ea typeface="宋体" panose="02010600030101010101" pitchFamily="2" charset="-122"/>
                          <a:cs typeface="+mn-cs"/>
                        </a:rPr>
                        <a:t>……</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421040101010……</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4</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a:solidFill>
                            <a:schemeClr val="tx1"/>
                          </a:solidFill>
                          <a:effectLst/>
                          <a:latin typeface="Times New Roman" panose="02020603050405020304" pitchFamily="18" charset="0"/>
                          <a:ea typeface="宋体" panose="02010600030101010101" pitchFamily="2" charset="-122"/>
                          <a:cs typeface="+mn-cs"/>
                        </a:rPr>
                        <a:t> </a:t>
                      </a:r>
                      <a:endParaRPr lang="zh-CN" sz="900" kern="10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indent="228600" algn="just" defTabSz="914400" rtl="0" eaLnBrk="1" latinLnBrk="0" hangingPunct="1">
                        <a:lnSpc>
                          <a:spcPts val="1200"/>
                        </a:lnSpc>
                        <a:spcAft>
                          <a:spcPts val="0"/>
                        </a:spcAft>
                      </a:pPr>
                      <a:r>
                        <a:rPr lang="en-US" sz="900" kern="100" dirty="0">
                          <a:solidFill>
                            <a:schemeClr val="tx1"/>
                          </a:solidFill>
                          <a:effectLst/>
                          <a:latin typeface="Times New Roman" panose="02020603050405020304" pitchFamily="18" charset="0"/>
                          <a:ea typeface="宋体" panose="02010600030101010101" pitchFamily="2" charset="-122"/>
                          <a:cs typeface="+mn-cs"/>
                        </a:rPr>
                        <a:t> </a:t>
                      </a:r>
                      <a:endParaRPr lang="zh-CN" sz="900" kern="100" dirty="0">
                        <a:solidFill>
                          <a:schemeClr val="tx1"/>
                        </a:solidFill>
                        <a:effectLst/>
                        <a:latin typeface="Times New Roman" panose="02020603050405020304" pitchFamily="18" charset="0"/>
                        <a:ea typeface="宋体" panose="02010600030101010101" pitchFamily="2" charset="-122"/>
                        <a:cs typeface="+mn-cs"/>
                      </a:endParaRPr>
                    </a:p>
                  </a:txBody>
                  <a:tcPr marL="19050" marR="190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09000901"/>
                  </a:ext>
                </a:extLst>
              </a:tr>
            </a:tbl>
          </a:graphicData>
        </a:graphic>
      </p:graphicFrame>
    </p:spTree>
    <p:extLst>
      <p:ext uri="{BB962C8B-B14F-4D97-AF65-F5344CB8AC3E}">
        <p14:creationId xmlns:p14="http://schemas.microsoft.com/office/powerpoint/2010/main" val="4270074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2" end="2"/>
                                            </p:txEl>
                                          </p:spTgt>
                                        </p:tgtEl>
                                        <p:attrNameLst>
                                          <p:attrName>style.visibility</p:attrName>
                                        </p:attrNameLst>
                                      </p:cBhvr>
                                      <p:to>
                                        <p:strVal val="visible"/>
                                      </p:to>
                                    </p:set>
                                    <p:animEffect transition="in" filter="fade">
                                      <p:cBhvr>
                                        <p:cTn id="1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latin typeface="黑体" panose="02010609060101010101" pitchFamily="49" charset="-122"/>
                <a:ea typeface="黑体" panose="02010609060101010101" pitchFamily="49" charset="-122"/>
                <a:sym typeface="Century Gothic" panose="020B0502020202020204" pitchFamily="34" charset="0"/>
              </a:rPr>
              <a:t>9.</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普通本科生、预科生招生、录取来源</a:t>
            </a:r>
            <a:r>
              <a:rPr lang="zh-CN" altLang="en-US" dirty="0" smtClean="0">
                <a:latin typeface="黑体" panose="02010609060101010101" pitchFamily="49" charset="-122"/>
                <a:ea typeface="黑体" panose="02010609060101010101" pitchFamily="49" charset="-122"/>
                <a:sym typeface="Century Gothic" panose="020B0502020202020204" pitchFamily="34" charset="0"/>
              </a:rPr>
              <a:t>表取消“第二学士学位”指标项</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6" name="文本框 15">
            <a:extLst>
              <a:ext uri="{FF2B5EF4-FFF2-40B4-BE49-F238E27FC236}">
                <a16:creationId xmlns:a16="http://schemas.microsoft.com/office/drawing/2014/main" id="{427B5C38-EA05-44AC-BE65-EA729CA4DAA0}"/>
              </a:ext>
            </a:extLst>
          </p:cNvPr>
          <p:cNvSpPr txBox="1"/>
          <p:nvPr/>
        </p:nvSpPr>
        <p:spPr>
          <a:xfrm>
            <a:off x="550861" y="1553439"/>
            <a:ext cx="11090276" cy="923330"/>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a:t>
            </a:r>
            <a:r>
              <a:rPr lang="zh-CN" altLang="en-US" dirty="0" smtClean="0">
                <a:solidFill>
                  <a:srgbClr val="0F6D9E"/>
                </a:solidFill>
                <a:latin typeface="微软雅黑" panose="020B0503020204020204" pitchFamily="34" charset="-122"/>
                <a:ea typeface="微软雅黑" panose="020B0503020204020204" pitchFamily="34" charset="-122"/>
              </a:rPr>
              <a:t>依据</a:t>
            </a:r>
            <a:endParaRPr lang="en-US" altLang="zh-CN" dirty="0" smtClean="0">
              <a:solidFill>
                <a:srgbClr val="0F6D9E"/>
              </a:solidFill>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国务院学位委员会关于印发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学士学位授权与授予管理办法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的通知（学位</a:t>
            </a:r>
            <a:r>
              <a:rPr lang="en-US" altLang="zh-CN" dirty="0">
                <a:latin typeface="微软雅黑" panose="020B0503020204020204" pitchFamily="34" charset="-122"/>
                <a:ea typeface="微软雅黑" panose="020B0503020204020204" pitchFamily="34" charset="-122"/>
              </a:rPr>
              <a:t>〔2019〕20</a:t>
            </a:r>
            <a:r>
              <a:rPr lang="zh-CN" altLang="en-US" dirty="0">
                <a:latin typeface="微软雅黑" panose="020B0503020204020204" pitchFamily="34" charset="-122"/>
                <a:ea typeface="微软雅黑" panose="020B0503020204020204" pitchFamily="34" charset="-122"/>
              </a:rPr>
              <a:t>号</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67E7DDA6-4F72-46F9-A0B1-42934DE9018D}"/>
              </a:ext>
            </a:extLst>
          </p:cNvPr>
          <p:cNvSpPr txBox="1"/>
          <p:nvPr/>
        </p:nvSpPr>
        <p:spPr>
          <a:xfrm>
            <a:off x="462505" y="3122933"/>
            <a:ext cx="11090276" cy="2120902"/>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a:t>
            </a:r>
            <a:r>
              <a:rPr lang="zh-CN" altLang="en-US" dirty="0">
                <a:solidFill>
                  <a:srgbClr val="0F6D9E"/>
                </a:solidFill>
                <a:latin typeface="微软雅黑" panose="020B0503020204020204" pitchFamily="34" charset="-122"/>
                <a:ea typeface="微软雅黑" panose="020B0503020204020204" pitchFamily="34" charset="-122"/>
              </a:rPr>
              <a:t>基表</a:t>
            </a:r>
            <a:r>
              <a:rPr lang="en-US" altLang="zh-CN" dirty="0">
                <a:solidFill>
                  <a:srgbClr val="0F6D9E"/>
                </a:solidFill>
                <a:latin typeface="微软雅黑" panose="020B0503020204020204" pitchFamily="34" charset="-122"/>
                <a:ea typeface="微软雅黑" panose="020B0503020204020204" pitchFamily="34" charset="-122"/>
              </a:rPr>
              <a:t>2</a:t>
            </a:r>
            <a:r>
              <a:rPr lang="zh-CN" altLang="en-US" dirty="0">
                <a:solidFill>
                  <a:srgbClr val="0F6D9E"/>
                </a:solidFill>
                <a:latin typeface="微软雅黑" panose="020B0503020204020204" pitchFamily="34" charset="-122"/>
                <a:ea typeface="微软雅黑" panose="020B0503020204020204" pitchFamily="34" charset="-122"/>
              </a:rPr>
              <a:t>张</a:t>
            </a:r>
            <a:r>
              <a:rPr lang="zh-CN" altLang="en-US" dirty="0">
                <a:solidFill>
                  <a:srgbClr val="0F6D9E"/>
                </a:solidFill>
                <a:latin typeface="微软雅黑" panose="020B0503020204020204" pitchFamily="34" charset="-122"/>
                <a:ea typeface="微软雅黑" panose="020B0503020204020204" pitchFamily="34" charset="-122"/>
              </a:rPr>
              <a:t>和综</a:t>
            </a:r>
            <a:r>
              <a:rPr lang="zh-CN" altLang="en-US" dirty="0">
                <a:solidFill>
                  <a:srgbClr val="0F6D9E"/>
                </a:solidFill>
                <a:latin typeface="微软雅黑" panose="020B0503020204020204" pitchFamily="34" charset="-122"/>
                <a:ea typeface="微软雅黑" panose="020B0503020204020204" pitchFamily="34" charset="-122"/>
              </a:rPr>
              <a:t>表</a:t>
            </a:r>
            <a:r>
              <a:rPr lang="en-US" altLang="zh-CN" dirty="0">
                <a:solidFill>
                  <a:srgbClr val="0F6D9E"/>
                </a:solidFill>
                <a:latin typeface="微软雅黑" panose="020B0503020204020204" pitchFamily="34" charset="-122"/>
                <a:ea typeface="微软雅黑" panose="020B0503020204020204" pitchFamily="34" charset="-122"/>
              </a:rPr>
              <a:t>2</a:t>
            </a:r>
            <a:r>
              <a:rPr lang="zh-CN" altLang="en-US" dirty="0">
                <a:solidFill>
                  <a:srgbClr val="0F6D9E"/>
                </a:solidFill>
                <a:latin typeface="微软雅黑" panose="020B0503020204020204" pitchFamily="34" charset="-122"/>
                <a:ea typeface="微软雅黑" panose="020B0503020204020204" pitchFamily="34" charset="-122"/>
              </a:rPr>
              <a:t>张</a:t>
            </a:r>
            <a:r>
              <a:rPr lang="zh-CN" altLang="en-US" dirty="0">
                <a:solidFill>
                  <a:srgbClr val="0F6D9E"/>
                </a:solidFill>
                <a:latin typeface="微软雅黑" panose="020B0503020204020204" pitchFamily="34" charset="-122"/>
                <a:ea typeface="微软雅黑" panose="020B0503020204020204" pitchFamily="34" charset="-122"/>
              </a:rPr>
              <a:t>）</a:t>
            </a:r>
            <a:endParaRPr lang="en-US" altLang="zh-CN" dirty="0">
              <a:solidFill>
                <a:srgbClr val="0F6D9E"/>
              </a:solidFill>
              <a:latin typeface="微软雅黑" panose="020B0503020204020204" pitchFamily="34" charset="-122"/>
              <a:ea typeface="微软雅黑" panose="020B0503020204020204" pitchFamily="34" charset="-122"/>
            </a:endParaRPr>
          </a:p>
          <a:p>
            <a:pPr lvl="2">
              <a:lnSpc>
                <a:spcPct val="150000"/>
              </a:lnSpc>
            </a:pPr>
            <a:r>
              <a:rPr lang="zh-CN" altLang="en-US" dirty="0">
                <a:solidFill>
                  <a:srgbClr val="4472C4"/>
                </a:solidFill>
                <a:latin typeface="微软雅黑" panose="020B0503020204020204" pitchFamily="34" charset="-122"/>
                <a:ea typeface="微软雅黑" panose="020B0503020204020204" pitchFamily="34" charset="-122"/>
              </a:rPr>
              <a:t>基表：</a:t>
            </a:r>
            <a:r>
              <a:rPr lang="en-US" altLang="zh-CN" dirty="0">
                <a:solidFill>
                  <a:srgbClr val="4472C4"/>
                </a:solidFill>
                <a:latin typeface="微软雅黑" panose="020B0503020204020204" pitchFamily="34" charset="-122"/>
                <a:ea typeface="微软雅黑" panose="020B0503020204020204" pitchFamily="34" charset="-122"/>
              </a:rPr>
              <a:t> </a:t>
            </a:r>
            <a:r>
              <a:rPr lang="zh-CN" altLang="en-US" dirty="0">
                <a:solidFill>
                  <a:srgbClr val="4472C4"/>
                </a:solidFill>
                <a:latin typeface="微软雅黑" panose="020B0503020204020204" pitchFamily="34" charset="-122"/>
                <a:ea typeface="微软雅黑" panose="020B0503020204020204" pitchFamily="34" charset="-122"/>
              </a:rPr>
              <a:t>高基</a:t>
            </a:r>
            <a:r>
              <a:rPr lang="en-US" altLang="zh-CN" dirty="0">
                <a:solidFill>
                  <a:srgbClr val="4472C4"/>
                </a:solidFill>
                <a:latin typeface="微软雅黑" panose="020B0503020204020204" pitchFamily="34" charset="-122"/>
                <a:ea typeface="微软雅黑" panose="020B0503020204020204" pitchFamily="34" charset="-122"/>
              </a:rPr>
              <a:t>942 </a:t>
            </a:r>
            <a:r>
              <a:rPr lang="zh-CN" altLang="en-US" dirty="0">
                <a:solidFill>
                  <a:srgbClr val="4472C4"/>
                </a:solidFill>
                <a:latin typeface="微软雅黑" panose="020B0503020204020204" pitchFamily="34" charset="-122"/>
                <a:ea typeface="微软雅黑" panose="020B0503020204020204" pitchFamily="34" charset="-122"/>
              </a:rPr>
              <a:t>普通本科生、普通预科生录取来源情况</a:t>
            </a:r>
          </a:p>
          <a:p>
            <a:pPr lvl="2">
              <a:lnSpc>
                <a:spcPct val="150000"/>
              </a:lnSpc>
            </a:pPr>
            <a:r>
              <a:rPr lang="zh-CN" altLang="en-US" dirty="0">
                <a:solidFill>
                  <a:srgbClr val="4472C4"/>
                </a:solidFill>
                <a:latin typeface="微软雅黑" panose="020B0503020204020204" pitchFamily="34" charset="-122"/>
                <a:ea typeface="微软雅黑" panose="020B0503020204020204" pitchFamily="34" charset="-122"/>
              </a:rPr>
              <a:t>           高基</a:t>
            </a:r>
            <a:r>
              <a:rPr lang="en-US" altLang="zh-CN" dirty="0">
                <a:solidFill>
                  <a:srgbClr val="4472C4"/>
                </a:solidFill>
                <a:latin typeface="微软雅黑" panose="020B0503020204020204" pitchFamily="34" charset="-122"/>
                <a:ea typeface="微软雅黑" panose="020B0503020204020204" pitchFamily="34" charset="-122"/>
              </a:rPr>
              <a:t>944</a:t>
            </a:r>
            <a:r>
              <a:rPr lang="zh-CN" altLang="en-US" dirty="0">
                <a:solidFill>
                  <a:srgbClr val="4472C4"/>
                </a:solidFill>
                <a:latin typeface="微软雅黑" panose="020B0503020204020204" pitchFamily="34" charset="-122"/>
                <a:ea typeface="微软雅黑" panose="020B0503020204020204" pitchFamily="34" charset="-122"/>
              </a:rPr>
              <a:t>普通本科生、普通预科生招生来源情况</a:t>
            </a:r>
            <a:endParaRPr lang="en-US" altLang="zh-CN" dirty="0">
              <a:solidFill>
                <a:srgbClr val="4472C4"/>
              </a:solidFill>
              <a:latin typeface="微软雅黑" panose="020B0503020204020204" pitchFamily="34" charset="-122"/>
              <a:ea typeface="微软雅黑" panose="020B0503020204020204" pitchFamily="34" charset="-122"/>
            </a:endParaRPr>
          </a:p>
          <a:p>
            <a:pPr lvl="2">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综表：</a:t>
            </a:r>
            <a:r>
              <a:rPr lang="en-US" altLang="zh-CN" dirty="0">
                <a:solidFill>
                  <a:schemeClr val="accent2"/>
                </a:solidFill>
                <a:latin typeface="微软雅黑" panose="020B0503020204020204" pitchFamily="34" charset="-122"/>
                <a:ea typeface="微软雅黑" panose="020B0503020204020204" pitchFamily="34" charset="-122"/>
              </a:rPr>
              <a:t> </a:t>
            </a:r>
            <a:r>
              <a:rPr lang="zh-CN" altLang="en-US" dirty="0">
                <a:solidFill>
                  <a:schemeClr val="accent2"/>
                </a:solidFill>
                <a:latin typeface="微软雅黑" panose="020B0503020204020204" pitchFamily="34" charset="-122"/>
                <a:ea typeface="微软雅黑" panose="020B0503020204020204" pitchFamily="34" charset="-122"/>
              </a:rPr>
              <a:t>高综</a:t>
            </a:r>
            <a:r>
              <a:rPr lang="en-US" altLang="zh-CN" dirty="0">
                <a:solidFill>
                  <a:schemeClr val="accent2"/>
                </a:solidFill>
                <a:latin typeface="微软雅黑" panose="020B0503020204020204" pitchFamily="34" charset="-122"/>
                <a:ea typeface="微软雅黑" panose="020B0503020204020204" pitchFamily="34" charset="-122"/>
              </a:rPr>
              <a:t>942 </a:t>
            </a:r>
            <a:r>
              <a:rPr lang="zh-CN" altLang="en-US" dirty="0">
                <a:solidFill>
                  <a:schemeClr val="accent2"/>
                </a:solidFill>
                <a:latin typeface="微软雅黑" panose="020B0503020204020204" pitchFamily="34" charset="-122"/>
                <a:ea typeface="微软雅黑" panose="020B0503020204020204" pitchFamily="34" charset="-122"/>
              </a:rPr>
              <a:t>普通本科生、普通预科生录取来源情况</a:t>
            </a:r>
          </a:p>
          <a:p>
            <a:pPr lvl="2">
              <a:lnSpc>
                <a:spcPct val="150000"/>
              </a:lnSpc>
            </a:pPr>
            <a:r>
              <a:rPr lang="zh-CN" altLang="en-US" dirty="0">
                <a:solidFill>
                  <a:schemeClr val="accent2"/>
                </a:solidFill>
                <a:latin typeface="微软雅黑" panose="020B0503020204020204" pitchFamily="34" charset="-122"/>
                <a:ea typeface="微软雅黑" panose="020B0503020204020204" pitchFamily="34" charset="-122"/>
              </a:rPr>
              <a:t>           高综</a:t>
            </a:r>
            <a:r>
              <a:rPr lang="en-US" altLang="zh-CN" dirty="0">
                <a:solidFill>
                  <a:schemeClr val="accent2"/>
                </a:solidFill>
                <a:latin typeface="微软雅黑" panose="020B0503020204020204" pitchFamily="34" charset="-122"/>
                <a:ea typeface="微软雅黑" panose="020B0503020204020204" pitchFamily="34" charset="-122"/>
              </a:rPr>
              <a:t>944</a:t>
            </a:r>
            <a:r>
              <a:rPr lang="zh-CN" altLang="en-US" dirty="0">
                <a:solidFill>
                  <a:schemeClr val="accent2"/>
                </a:solidFill>
                <a:latin typeface="微软雅黑" panose="020B0503020204020204" pitchFamily="34" charset="-122"/>
                <a:ea typeface="微软雅黑" panose="020B0503020204020204" pitchFamily="34" charset="-122"/>
              </a:rPr>
              <a:t>普通本科生、普通预科生招生来源情况</a:t>
            </a:r>
            <a:endParaRPr lang="en-US" altLang="zh-CN"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2034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1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latin typeface="黑体" panose="02010609060101010101" pitchFamily="49" charset="-122"/>
                <a:ea typeface="黑体" panose="02010609060101010101" pitchFamily="49" charset="-122"/>
                <a:sym typeface="Century Gothic" panose="020B0502020202020204" pitchFamily="34" charset="0"/>
              </a:rPr>
              <a:t>9.</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普通本科生、预科生招生、录取来源</a:t>
            </a:r>
            <a:r>
              <a:rPr lang="zh-CN" altLang="en-US" dirty="0" smtClean="0">
                <a:latin typeface="黑体" panose="02010609060101010101" pitchFamily="49" charset="-122"/>
                <a:ea typeface="黑体" panose="02010609060101010101" pitchFamily="49" charset="-122"/>
                <a:sym typeface="Century Gothic" panose="020B0502020202020204" pitchFamily="34" charset="0"/>
              </a:rPr>
              <a:t>表取消“第二学士学位”指标项</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8" name="文本框 17">
            <a:extLst>
              <a:ext uri="{FF2B5EF4-FFF2-40B4-BE49-F238E27FC236}">
                <a16:creationId xmlns:a16="http://schemas.microsoft.com/office/drawing/2014/main" id="{67E7DDA6-4F72-46F9-A0B1-42934DE9018D}"/>
              </a:ext>
            </a:extLst>
          </p:cNvPr>
          <p:cNvSpPr txBox="1"/>
          <p:nvPr/>
        </p:nvSpPr>
        <p:spPr>
          <a:xfrm>
            <a:off x="462505" y="1508712"/>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a:t>
            </a:r>
            <a:r>
              <a:rPr lang="zh-CN" altLang="en-US" dirty="0" smtClean="0">
                <a:solidFill>
                  <a:srgbClr val="0F6D9E"/>
                </a:solidFill>
                <a:latin typeface="微软雅黑" panose="020B0503020204020204" pitchFamily="34" charset="-122"/>
                <a:ea typeface="微软雅黑" panose="020B0503020204020204" pitchFamily="34" charset="-122"/>
              </a:rPr>
              <a:t>内容</a:t>
            </a:r>
            <a:endParaRPr lang="en-US" altLang="zh-CN" dirty="0" smtClean="0">
              <a:solidFill>
                <a:srgbClr val="0F6D9E"/>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b="1" dirty="0" smtClean="0">
                <a:solidFill>
                  <a:srgbClr val="C00000"/>
                </a:solidFill>
                <a:latin typeface="微软雅黑" panose="020B0503020204020204" pitchFamily="34" charset="-122"/>
                <a:ea typeface="微软雅黑" panose="020B0503020204020204" pitchFamily="34" charset="-122"/>
              </a:rPr>
              <a:t>     高基</a:t>
            </a:r>
            <a:r>
              <a:rPr lang="en-US" altLang="zh-CN" b="1" dirty="0" smtClean="0">
                <a:solidFill>
                  <a:srgbClr val="C00000"/>
                </a:solidFill>
                <a:latin typeface="微软雅黑" panose="020B0503020204020204" pitchFamily="34" charset="-122"/>
                <a:ea typeface="微软雅黑" panose="020B0503020204020204" pitchFamily="34" charset="-122"/>
              </a:rPr>
              <a:t>942</a:t>
            </a:r>
            <a:r>
              <a:rPr lang="zh-CN" altLang="en-US" b="1" dirty="0" smtClean="0">
                <a:solidFill>
                  <a:srgbClr val="C00000"/>
                </a:solidFill>
                <a:latin typeface="微软雅黑" panose="020B0503020204020204" pitchFamily="34" charset="-122"/>
                <a:ea typeface="微软雅黑" panose="020B0503020204020204" pitchFamily="34" charset="-122"/>
              </a:rPr>
              <a:t>普通</a:t>
            </a:r>
            <a:r>
              <a:rPr lang="zh-CN" altLang="en-US" b="1" dirty="0">
                <a:solidFill>
                  <a:srgbClr val="C00000"/>
                </a:solidFill>
                <a:latin typeface="微软雅黑" panose="020B0503020204020204" pitchFamily="34" charset="-122"/>
                <a:ea typeface="微软雅黑" panose="020B0503020204020204" pitchFamily="34" charset="-122"/>
              </a:rPr>
              <a:t>本科生、普通预科生录取来源</a:t>
            </a:r>
            <a:r>
              <a:rPr lang="zh-CN" altLang="en-US" b="1" dirty="0" smtClean="0">
                <a:solidFill>
                  <a:srgbClr val="C00000"/>
                </a:solidFill>
                <a:latin typeface="微软雅黑" panose="020B0503020204020204" pitchFamily="34" charset="-122"/>
                <a:ea typeface="微软雅黑" panose="020B0503020204020204" pitchFamily="34" charset="-122"/>
              </a:rPr>
              <a:t>情况</a:t>
            </a:r>
            <a:r>
              <a:rPr lang="zh-CN" altLang="en-US" dirty="0" smtClean="0">
                <a:latin typeface="微软雅黑" panose="020B0503020204020204" pitchFamily="34" charset="-122"/>
                <a:ea typeface="微软雅黑" panose="020B0503020204020204" pitchFamily="34" charset="-122"/>
              </a:rPr>
              <a:t>取消“第二学士学位”指标项。</a:t>
            </a:r>
            <a:endParaRPr lang="en-US" altLang="zh-CN" dirty="0">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2105208767"/>
              </p:ext>
            </p:extLst>
          </p:nvPr>
        </p:nvGraphicFramePr>
        <p:xfrm>
          <a:off x="529962" y="2651015"/>
          <a:ext cx="10721133" cy="3473548"/>
        </p:xfrm>
        <a:graphic>
          <a:graphicData uri="http://schemas.openxmlformats.org/drawingml/2006/table">
            <a:tbl>
              <a:tblPr firstRow="1" firstCol="1" bandRow="1"/>
              <a:tblGrid>
                <a:gridCol w="909616">
                  <a:extLst>
                    <a:ext uri="{9D8B030D-6E8A-4147-A177-3AD203B41FA5}">
                      <a16:colId xmlns:a16="http://schemas.microsoft.com/office/drawing/2014/main" val="2551788785"/>
                    </a:ext>
                  </a:extLst>
                </a:gridCol>
                <a:gridCol w="507226">
                  <a:extLst>
                    <a:ext uri="{9D8B030D-6E8A-4147-A177-3AD203B41FA5}">
                      <a16:colId xmlns:a16="http://schemas.microsoft.com/office/drawing/2014/main" val="922687499"/>
                    </a:ext>
                  </a:extLst>
                </a:gridCol>
                <a:gridCol w="764693">
                  <a:extLst>
                    <a:ext uri="{9D8B030D-6E8A-4147-A177-3AD203B41FA5}">
                      <a16:colId xmlns:a16="http://schemas.microsoft.com/office/drawing/2014/main" val="1440868403"/>
                    </a:ext>
                  </a:extLst>
                </a:gridCol>
                <a:gridCol w="546540">
                  <a:extLst>
                    <a:ext uri="{9D8B030D-6E8A-4147-A177-3AD203B41FA5}">
                      <a16:colId xmlns:a16="http://schemas.microsoft.com/office/drawing/2014/main" val="3557001536"/>
                    </a:ext>
                  </a:extLst>
                </a:gridCol>
                <a:gridCol w="546540">
                  <a:extLst>
                    <a:ext uri="{9D8B030D-6E8A-4147-A177-3AD203B41FA5}">
                      <a16:colId xmlns:a16="http://schemas.microsoft.com/office/drawing/2014/main" val="741001880"/>
                    </a:ext>
                  </a:extLst>
                </a:gridCol>
                <a:gridCol w="878782">
                  <a:extLst>
                    <a:ext uri="{9D8B030D-6E8A-4147-A177-3AD203B41FA5}">
                      <a16:colId xmlns:a16="http://schemas.microsoft.com/office/drawing/2014/main" val="2247592514"/>
                    </a:ext>
                  </a:extLst>
                </a:gridCol>
                <a:gridCol w="537998">
                  <a:extLst>
                    <a:ext uri="{9D8B030D-6E8A-4147-A177-3AD203B41FA5}">
                      <a16:colId xmlns:a16="http://schemas.microsoft.com/office/drawing/2014/main" val="2405167066"/>
                    </a:ext>
                  </a:extLst>
                </a:gridCol>
                <a:gridCol w="649356">
                  <a:extLst>
                    <a:ext uri="{9D8B030D-6E8A-4147-A177-3AD203B41FA5}">
                      <a16:colId xmlns:a16="http://schemas.microsoft.com/office/drawing/2014/main" val="2299982169"/>
                    </a:ext>
                  </a:extLst>
                </a:gridCol>
                <a:gridCol w="570210">
                  <a:extLst>
                    <a:ext uri="{9D8B030D-6E8A-4147-A177-3AD203B41FA5}">
                      <a16:colId xmlns:a16="http://schemas.microsoft.com/office/drawing/2014/main" val="4098834379"/>
                    </a:ext>
                  </a:extLst>
                </a:gridCol>
                <a:gridCol w="875697">
                  <a:extLst>
                    <a:ext uri="{9D8B030D-6E8A-4147-A177-3AD203B41FA5}">
                      <a16:colId xmlns:a16="http://schemas.microsoft.com/office/drawing/2014/main" val="1019490520"/>
                    </a:ext>
                  </a:extLst>
                </a:gridCol>
                <a:gridCol w="878782">
                  <a:extLst>
                    <a:ext uri="{9D8B030D-6E8A-4147-A177-3AD203B41FA5}">
                      <a16:colId xmlns:a16="http://schemas.microsoft.com/office/drawing/2014/main" val="3964399183"/>
                    </a:ext>
                  </a:extLst>
                </a:gridCol>
                <a:gridCol w="878782">
                  <a:extLst>
                    <a:ext uri="{9D8B030D-6E8A-4147-A177-3AD203B41FA5}">
                      <a16:colId xmlns:a16="http://schemas.microsoft.com/office/drawing/2014/main" val="3777434160"/>
                    </a:ext>
                  </a:extLst>
                </a:gridCol>
                <a:gridCol w="878782">
                  <a:extLst>
                    <a:ext uri="{9D8B030D-6E8A-4147-A177-3AD203B41FA5}">
                      <a16:colId xmlns:a16="http://schemas.microsoft.com/office/drawing/2014/main" val="3399784759"/>
                    </a:ext>
                  </a:extLst>
                </a:gridCol>
                <a:gridCol w="656002">
                  <a:extLst>
                    <a:ext uri="{9D8B030D-6E8A-4147-A177-3AD203B41FA5}">
                      <a16:colId xmlns:a16="http://schemas.microsoft.com/office/drawing/2014/main" val="918171827"/>
                    </a:ext>
                  </a:extLst>
                </a:gridCol>
                <a:gridCol w="642127">
                  <a:extLst>
                    <a:ext uri="{9D8B030D-6E8A-4147-A177-3AD203B41FA5}">
                      <a16:colId xmlns:a16="http://schemas.microsoft.com/office/drawing/2014/main" val="1504769257"/>
                    </a:ext>
                  </a:extLst>
                </a:gridCol>
              </a:tblGrid>
              <a:tr h="319912">
                <a:tc rowSpan="4">
                  <a:txBody>
                    <a:bodyPr/>
                    <a:lstStyle/>
                    <a:p>
                      <a:pPr algn="just">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just">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编号</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2">
                  <a:txBody>
                    <a:bodyPr/>
                    <a:lstStyle/>
                    <a:p>
                      <a:pPr algn="ctr">
                        <a:spcAft>
                          <a:spcPts val="0"/>
                        </a:spcAft>
                      </a:pPr>
                      <a:r>
                        <a:rPr lang="zh-CN" sz="9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普通本科生</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4">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普通预科生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2606616"/>
                  </a:ext>
                </a:extLst>
              </a:tr>
              <a:tr h="319912">
                <a:tc vMerge="1">
                  <a:txBody>
                    <a:bodyPr/>
                    <a:lstStyle/>
                    <a:p>
                      <a:endParaRPr lang="zh-CN" altLang="en-US"/>
                    </a:p>
                  </a:txBody>
                  <a:tcPr/>
                </a:tc>
                <a:tc vMerge="1">
                  <a:txBody>
                    <a:bodyPr/>
                    <a:lstStyle/>
                    <a:p>
                      <a:endParaRPr lang="zh-CN" altLang="en-US"/>
                    </a:p>
                  </a:txBody>
                  <a:tcPr/>
                </a:tc>
                <a:tc gridSpan="7">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录取数</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5">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生源类别</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173142355"/>
                  </a:ext>
                </a:extLst>
              </a:tr>
              <a:tr h="319912">
                <a:tc vMerge="1">
                  <a:txBody>
                    <a:bodyPr/>
                    <a:lstStyle/>
                    <a:p>
                      <a:endParaRPr lang="zh-CN" altLang="en-US"/>
                    </a:p>
                  </a:txBody>
                  <a:tcPr/>
                </a:tc>
                <a:tc vMerge="1">
                  <a:txBody>
                    <a:bodyPr/>
                    <a:lstStyle/>
                    <a:p>
                      <a:endParaRPr lang="zh-CN" altLang="en-US"/>
                    </a:p>
                  </a:txBody>
                  <a:tcPr/>
                </a:tc>
                <a:tc rowSpan="2">
                  <a:txBody>
                    <a:bodyPr/>
                    <a:lstStyle/>
                    <a:p>
                      <a:pPr algn="ctr">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合计</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algn="ctr" defTabSz="914400" rtl="0" eaLnBrk="1" latinLnBrk="0" hangingPunct="1">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其中：专项计划</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其中</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普通高中</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中职</a:t>
                      </a: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其他</a:t>
                      </a: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875399303"/>
                  </a:ext>
                </a:extLst>
              </a:tr>
              <a:tr h="49357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algn="ctr" defTabSz="914400" rtl="0" eaLnBrk="1" latinLnBrk="0" hangingPunct="1">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国家专项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地方专项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高校专项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预科</a:t>
                      </a:r>
                      <a:r>
                        <a:rPr 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生</a:t>
                      </a:r>
                      <a:endParaRPr lang="en-US" alt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p>
                      <a:pPr algn="just">
                        <a:spcAft>
                          <a:spcPts val="0"/>
                        </a:spcAft>
                      </a:pPr>
                      <a:r>
                        <a:rPr 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转入</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专升</a:t>
                      </a:r>
                      <a:r>
                        <a:rPr 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本</a:t>
                      </a:r>
                      <a:endParaRPr lang="en-US" alt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p>
                      <a:pPr algn="just">
                        <a:spcAft>
                          <a:spcPts val="0"/>
                        </a:spcAft>
                      </a:pPr>
                      <a:r>
                        <a:rPr 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学生</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应届毕业生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往届毕业生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应届毕业生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往届毕业生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36623580"/>
                  </a:ext>
                </a:extLst>
              </a:tr>
              <a:tr h="319912">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甲</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乙</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US"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2</a:t>
                      </a:r>
                      <a:endPar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US"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3</a:t>
                      </a:r>
                      <a:endPar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US"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4</a:t>
                      </a:r>
                      <a:endPar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5</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6</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7</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8</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9</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10</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11</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12</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3662421"/>
                  </a:ext>
                </a:extLst>
              </a:tr>
              <a:tr h="319912">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总计</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01</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52818272"/>
                  </a:ext>
                </a:extLst>
              </a:tr>
              <a:tr h="319912">
                <a:tc>
                  <a:txBody>
                    <a:bodyPr/>
                    <a:lstStyle/>
                    <a:p>
                      <a:pPr algn="just">
                        <a:spcAft>
                          <a:spcPts val="0"/>
                        </a:spcAft>
                      </a:pPr>
                      <a:r>
                        <a:rPr lang="zh-CN" sz="1200" kern="100">
                          <a:effectLst/>
                          <a:latin typeface="Times New Roman" panose="02020603050405020304" pitchFamily="18" charset="0"/>
                          <a:ea typeface="宋体" panose="02010600030101010101" pitchFamily="2" charset="-122"/>
                        </a:rPr>
                        <a:t>北京</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02</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39489427"/>
                  </a:ext>
                </a:extLst>
              </a:tr>
              <a:tr h="319912">
                <a:tc>
                  <a:txBody>
                    <a:bodyPr/>
                    <a:lstStyle/>
                    <a:p>
                      <a:pPr algn="just">
                        <a:spcAft>
                          <a:spcPts val="0"/>
                        </a:spcAft>
                      </a:pPr>
                      <a:r>
                        <a:rPr lang="zh-CN" sz="1200" kern="100">
                          <a:effectLst/>
                          <a:latin typeface="Times New Roman" panose="02020603050405020304" pitchFamily="18" charset="0"/>
                          <a:ea typeface="宋体" panose="02010600030101010101" pitchFamily="2" charset="-122"/>
                        </a:rPr>
                        <a:t>天津</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03</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6704942"/>
                  </a:ext>
                </a:extLst>
              </a:tr>
              <a:tr h="342762">
                <a:tc>
                  <a:txBody>
                    <a:bodyPr/>
                    <a:lstStyle/>
                    <a:p>
                      <a:pPr algn="just">
                        <a:spcAft>
                          <a:spcPts val="0"/>
                        </a:spcAft>
                      </a:pPr>
                      <a:r>
                        <a:rPr lang="zh-CN" sz="1200" kern="100">
                          <a:effectLst/>
                          <a:latin typeface="Times New Roman" panose="02020603050405020304" pitchFamily="18" charset="0"/>
                          <a:ea typeface="宋体" panose="02010600030101010101" pitchFamily="2" charset="-122"/>
                        </a:rPr>
                        <a:t>河北</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04</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824780"/>
                  </a:ext>
                </a:extLst>
              </a:tr>
              <a:tr h="342762">
                <a:tc>
                  <a:txBody>
                    <a:bodyPr/>
                    <a:lstStyle/>
                    <a:p>
                      <a:pPr algn="just">
                        <a:spcAft>
                          <a:spcPts val="0"/>
                        </a:spcAft>
                      </a:pPr>
                      <a:r>
                        <a:rPr lang="zh-CN" sz="1200" kern="100">
                          <a:effectLst/>
                          <a:latin typeface="Times New Roman" panose="02020603050405020304" pitchFamily="18" charset="0"/>
                          <a:ea typeface="宋体" panose="02010600030101010101" pitchFamily="2" charset="-122"/>
                        </a:rPr>
                        <a:t>山西</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05</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28182615"/>
                  </a:ext>
                </a:extLst>
              </a:tr>
            </a:tbl>
          </a:graphicData>
        </a:graphic>
      </p:graphicFrame>
    </p:spTree>
    <p:extLst>
      <p:ext uri="{BB962C8B-B14F-4D97-AF65-F5344CB8AC3E}">
        <p14:creationId xmlns:p14="http://schemas.microsoft.com/office/powerpoint/2010/main" val="2596540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latin typeface="黑体" panose="02010609060101010101" pitchFamily="49" charset="-122"/>
                <a:ea typeface="黑体" panose="02010609060101010101" pitchFamily="49" charset="-122"/>
                <a:sym typeface="Century Gothic" panose="020B0502020202020204" pitchFamily="34" charset="0"/>
              </a:rPr>
              <a:t>9.</a:t>
            </a:r>
            <a:r>
              <a:rPr lang="zh-CN" altLang="en-US" dirty="0">
                <a:latin typeface="黑体" panose="02010609060101010101" pitchFamily="49" charset="-122"/>
                <a:ea typeface="黑体" panose="02010609060101010101" pitchFamily="49" charset="-122"/>
                <a:sym typeface="Century Gothic" panose="020B0502020202020204" pitchFamily="34" charset="0"/>
              </a:rPr>
              <a:t>普通本科生、预科生招生、录取来源</a:t>
            </a:r>
            <a:r>
              <a:rPr lang="zh-CN" altLang="en-US" dirty="0" smtClean="0">
                <a:latin typeface="黑体" panose="02010609060101010101" pitchFamily="49" charset="-122"/>
                <a:ea typeface="黑体" panose="02010609060101010101" pitchFamily="49" charset="-122"/>
                <a:sym typeface="Century Gothic" panose="020B0502020202020204" pitchFamily="34" charset="0"/>
              </a:rPr>
              <a:t>表取消“第二学士学位”指标项</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8" name="文本框 17">
            <a:extLst>
              <a:ext uri="{FF2B5EF4-FFF2-40B4-BE49-F238E27FC236}">
                <a16:creationId xmlns:a16="http://schemas.microsoft.com/office/drawing/2014/main" id="{67E7DDA6-4F72-46F9-A0B1-42934DE9018D}"/>
              </a:ext>
            </a:extLst>
          </p:cNvPr>
          <p:cNvSpPr txBox="1"/>
          <p:nvPr/>
        </p:nvSpPr>
        <p:spPr>
          <a:xfrm>
            <a:off x="462505" y="1508712"/>
            <a:ext cx="1109027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a:t>
            </a:r>
            <a:r>
              <a:rPr lang="zh-CN" altLang="en-US" dirty="0" smtClean="0">
                <a:solidFill>
                  <a:srgbClr val="0F6D9E"/>
                </a:solidFill>
                <a:latin typeface="微软雅黑" panose="020B0503020204020204" pitchFamily="34" charset="-122"/>
                <a:ea typeface="微软雅黑" panose="020B0503020204020204" pitchFamily="34" charset="-122"/>
              </a:rPr>
              <a:t>内容</a:t>
            </a:r>
            <a:endParaRPr lang="en-US" altLang="zh-CN" dirty="0" smtClean="0">
              <a:solidFill>
                <a:srgbClr val="0F6D9E"/>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endParaRPr lang="en-US" altLang="zh-CN" dirty="0">
              <a:solidFill>
                <a:srgbClr val="0F6D9E"/>
              </a:solidFill>
              <a:latin typeface="微软雅黑" panose="020B0503020204020204" pitchFamily="34" charset="-122"/>
              <a:ea typeface="微软雅黑" panose="020B0503020204020204" pitchFamily="34" charset="-122"/>
            </a:endParaRPr>
          </a:p>
          <a:p>
            <a:r>
              <a:rPr lang="zh-CN" altLang="en-US" b="1" dirty="0" smtClean="0">
                <a:solidFill>
                  <a:srgbClr val="C00000"/>
                </a:solidFill>
                <a:latin typeface="微软雅黑" panose="020B0503020204020204" pitchFamily="34" charset="-122"/>
                <a:ea typeface="微软雅黑" panose="020B0503020204020204" pitchFamily="34" charset="-122"/>
              </a:rPr>
              <a:t>     高基</a:t>
            </a:r>
            <a:r>
              <a:rPr lang="en-US" altLang="zh-CN" b="1" dirty="0">
                <a:solidFill>
                  <a:srgbClr val="C00000"/>
                </a:solidFill>
                <a:latin typeface="微软雅黑" panose="020B0503020204020204" pitchFamily="34" charset="-122"/>
                <a:ea typeface="微软雅黑" panose="020B0503020204020204" pitchFamily="34" charset="-122"/>
              </a:rPr>
              <a:t>944</a:t>
            </a:r>
            <a:r>
              <a:rPr lang="zh-CN" altLang="en-US" b="1" dirty="0">
                <a:solidFill>
                  <a:srgbClr val="C00000"/>
                </a:solidFill>
                <a:latin typeface="微软雅黑" panose="020B0503020204020204" pitchFamily="34" charset="-122"/>
                <a:ea typeface="微软雅黑" panose="020B0503020204020204" pitchFamily="34" charset="-122"/>
              </a:rPr>
              <a:t>普通本科生、普通预科生招生来源</a:t>
            </a:r>
            <a:r>
              <a:rPr lang="zh-CN" altLang="en-US" b="1" dirty="0" smtClean="0">
                <a:solidFill>
                  <a:srgbClr val="C00000"/>
                </a:solidFill>
                <a:latin typeface="微软雅黑" panose="020B0503020204020204" pitchFamily="34" charset="-122"/>
                <a:ea typeface="微软雅黑" panose="020B0503020204020204" pitchFamily="34" charset="-122"/>
              </a:rPr>
              <a:t>情况</a:t>
            </a:r>
            <a:r>
              <a:rPr lang="zh-CN" altLang="en-US" dirty="0" smtClean="0">
                <a:latin typeface="微软雅黑" panose="020B0503020204020204" pitchFamily="34" charset="-122"/>
                <a:ea typeface="微软雅黑" panose="020B0503020204020204" pitchFamily="34" charset="-122"/>
              </a:rPr>
              <a:t>取消“第二学士学位”指标项。</a:t>
            </a:r>
            <a:endParaRPr lang="en-US" altLang="zh-CN" dirty="0">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extLst>
              <p:ext uri="{D42A27DB-BD31-4B8C-83A1-F6EECF244321}">
                <p14:modId xmlns:p14="http://schemas.microsoft.com/office/powerpoint/2010/main" val="398308635"/>
              </p:ext>
            </p:extLst>
          </p:nvPr>
        </p:nvGraphicFramePr>
        <p:xfrm>
          <a:off x="529962" y="2651015"/>
          <a:ext cx="10721133" cy="3473548"/>
        </p:xfrm>
        <a:graphic>
          <a:graphicData uri="http://schemas.openxmlformats.org/drawingml/2006/table">
            <a:tbl>
              <a:tblPr firstRow="1" firstCol="1" bandRow="1"/>
              <a:tblGrid>
                <a:gridCol w="909616">
                  <a:extLst>
                    <a:ext uri="{9D8B030D-6E8A-4147-A177-3AD203B41FA5}">
                      <a16:colId xmlns:a16="http://schemas.microsoft.com/office/drawing/2014/main" val="2551788785"/>
                    </a:ext>
                  </a:extLst>
                </a:gridCol>
                <a:gridCol w="507226">
                  <a:extLst>
                    <a:ext uri="{9D8B030D-6E8A-4147-A177-3AD203B41FA5}">
                      <a16:colId xmlns:a16="http://schemas.microsoft.com/office/drawing/2014/main" val="922687499"/>
                    </a:ext>
                  </a:extLst>
                </a:gridCol>
                <a:gridCol w="764693">
                  <a:extLst>
                    <a:ext uri="{9D8B030D-6E8A-4147-A177-3AD203B41FA5}">
                      <a16:colId xmlns:a16="http://schemas.microsoft.com/office/drawing/2014/main" val="1440868403"/>
                    </a:ext>
                  </a:extLst>
                </a:gridCol>
                <a:gridCol w="546540">
                  <a:extLst>
                    <a:ext uri="{9D8B030D-6E8A-4147-A177-3AD203B41FA5}">
                      <a16:colId xmlns:a16="http://schemas.microsoft.com/office/drawing/2014/main" val="3557001536"/>
                    </a:ext>
                  </a:extLst>
                </a:gridCol>
                <a:gridCol w="546540">
                  <a:extLst>
                    <a:ext uri="{9D8B030D-6E8A-4147-A177-3AD203B41FA5}">
                      <a16:colId xmlns:a16="http://schemas.microsoft.com/office/drawing/2014/main" val="741001880"/>
                    </a:ext>
                  </a:extLst>
                </a:gridCol>
                <a:gridCol w="878782">
                  <a:extLst>
                    <a:ext uri="{9D8B030D-6E8A-4147-A177-3AD203B41FA5}">
                      <a16:colId xmlns:a16="http://schemas.microsoft.com/office/drawing/2014/main" val="2247592514"/>
                    </a:ext>
                  </a:extLst>
                </a:gridCol>
                <a:gridCol w="537998">
                  <a:extLst>
                    <a:ext uri="{9D8B030D-6E8A-4147-A177-3AD203B41FA5}">
                      <a16:colId xmlns:a16="http://schemas.microsoft.com/office/drawing/2014/main" val="2405167066"/>
                    </a:ext>
                  </a:extLst>
                </a:gridCol>
                <a:gridCol w="649356">
                  <a:extLst>
                    <a:ext uri="{9D8B030D-6E8A-4147-A177-3AD203B41FA5}">
                      <a16:colId xmlns:a16="http://schemas.microsoft.com/office/drawing/2014/main" val="2299982169"/>
                    </a:ext>
                  </a:extLst>
                </a:gridCol>
                <a:gridCol w="570210">
                  <a:extLst>
                    <a:ext uri="{9D8B030D-6E8A-4147-A177-3AD203B41FA5}">
                      <a16:colId xmlns:a16="http://schemas.microsoft.com/office/drawing/2014/main" val="4098834379"/>
                    </a:ext>
                  </a:extLst>
                </a:gridCol>
                <a:gridCol w="875697">
                  <a:extLst>
                    <a:ext uri="{9D8B030D-6E8A-4147-A177-3AD203B41FA5}">
                      <a16:colId xmlns:a16="http://schemas.microsoft.com/office/drawing/2014/main" val="1019490520"/>
                    </a:ext>
                  </a:extLst>
                </a:gridCol>
                <a:gridCol w="878782">
                  <a:extLst>
                    <a:ext uri="{9D8B030D-6E8A-4147-A177-3AD203B41FA5}">
                      <a16:colId xmlns:a16="http://schemas.microsoft.com/office/drawing/2014/main" val="3964399183"/>
                    </a:ext>
                  </a:extLst>
                </a:gridCol>
                <a:gridCol w="878782">
                  <a:extLst>
                    <a:ext uri="{9D8B030D-6E8A-4147-A177-3AD203B41FA5}">
                      <a16:colId xmlns:a16="http://schemas.microsoft.com/office/drawing/2014/main" val="3777434160"/>
                    </a:ext>
                  </a:extLst>
                </a:gridCol>
                <a:gridCol w="878782">
                  <a:extLst>
                    <a:ext uri="{9D8B030D-6E8A-4147-A177-3AD203B41FA5}">
                      <a16:colId xmlns:a16="http://schemas.microsoft.com/office/drawing/2014/main" val="3399784759"/>
                    </a:ext>
                  </a:extLst>
                </a:gridCol>
                <a:gridCol w="656002">
                  <a:extLst>
                    <a:ext uri="{9D8B030D-6E8A-4147-A177-3AD203B41FA5}">
                      <a16:colId xmlns:a16="http://schemas.microsoft.com/office/drawing/2014/main" val="918171827"/>
                    </a:ext>
                  </a:extLst>
                </a:gridCol>
                <a:gridCol w="642127">
                  <a:extLst>
                    <a:ext uri="{9D8B030D-6E8A-4147-A177-3AD203B41FA5}">
                      <a16:colId xmlns:a16="http://schemas.microsoft.com/office/drawing/2014/main" val="1504769257"/>
                    </a:ext>
                  </a:extLst>
                </a:gridCol>
              </a:tblGrid>
              <a:tr h="319912">
                <a:tc rowSpan="4">
                  <a:txBody>
                    <a:bodyPr/>
                    <a:lstStyle/>
                    <a:p>
                      <a:pPr algn="just">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just">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编号</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2">
                  <a:txBody>
                    <a:bodyPr/>
                    <a:lstStyle/>
                    <a:p>
                      <a:pPr algn="ctr">
                        <a:spcAft>
                          <a:spcPts val="0"/>
                        </a:spcAft>
                      </a:pPr>
                      <a:r>
                        <a:rPr lang="zh-CN" sz="9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普通本科生</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4">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普通预科生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2606616"/>
                  </a:ext>
                </a:extLst>
              </a:tr>
              <a:tr h="319912">
                <a:tc vMerge="1">
                  <a:txBody>
                    <a:bodyPr/>
                    <a:lstStyle/>
                    <a:p>
                      <a:endParaRPr lang="zh-CN" altLang="en-US"/>
                    </a:p>
                  </a:txBody>
                  <a:tcPr/>
                </a:tc>
                <a:tc vMerge="1">
                  <a:txBody>
                    <a:bodyPr/>
                    <a:lstStyle/>
                    <a:p>
                      <a:endParaRPr lang="zh-CN" altLang="en-US"/>
                    </a:p>
                  </a:txBody>
                  <a:tcPr/>
                </a:tc>
                <a:tc gridSpan="7">
                  <a:txBody>
                    <a:bodyPr/>
                    <a:lstStyle/>
                    <a:p>
                      <a:pPr algn="ctr">
                        <a:spcAft>
                          <a:spcPts val="0"/>
                        </a:spcAft>
                      </a:pPr>
                      <a:r>
                        <a:rPr lang="zh-CN" altLang="en-US"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招生</a:t>
                      </a:r>
                      <a:r>
                        <a:rPr 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数</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5">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生源类别</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173142355"/>
                  </a:ext>
                </a:extLst>
              </a:tr>
              <a:tr h="319912">
                <a:tc vMerge="1">
                  <a:txBody>
                    <a:bodyPr/>
                    <a:lstStyle/>
                    <a:p>
                      <a:endParaRPr lang="zh-CN" altLang="en-US"/>
                    </a:p>
                  </a:txBody>
                  <a:tcPr/>
                </a:tc>
                <a:tc vMerge="1">
                  <a:txBody>
                    <a:bodyPr/>
                    <a:lstStyle/>
                    <a:p>
                      <a:endParaRPr lang="zh-CN" altLang="en-US"/>
                    </a:p>
                  </a:txBody>
                  <a:tcPr/>
                </a:tc>
                <a:tc rowSpan="2">
                  <a:txBody>
                    <a:bodyPr/>
                    <a:lstStyle/>
                    <a:p>
                      <a:pPr algn="ctr">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合计</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algn="ctr" defTabSz="914400" rtl="0" eaLnBrk="1" latinLnBrk="0" hangingPunct="1">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其中：专项计划</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其中</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普通高中</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中职</a:t>
                      </a: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其他</a:t>
                      </a: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875399303"/>
                  </a:ext>
                </a:extLst>
              </a:tr>
              <a:tr h="49357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algn="ctr" defTabSz="914400" rtl="0" eaLnBrk="1" latinLnBrk="0" hangingPunct="1">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国家专项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地方专项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高校专项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预科</a:t>
                      </a:r>
                      <a:r>
                        <a:rPr 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生</a:t>
                      </a:r>
                      <a:endParaRPr lang="en-US" alt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p>
                      <a:pPr algn="just">
                        <a:spcAft>
                          <a:spcPts val="0"/>
                        </a:spcAft>
                      </a:pPr>
                      <a:r>
                        <a:rPr 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转入</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专升</a:t>
                      </a:r>
                      <a:r>
                        <a:rPr 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本</a:t>
                      </a:r>
                      <a:endParaRPr lang="en-US" alt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p>
                      <a:pPr algn="just">
                        <a:spcAft>
                          <a:spcPts val="0"/>
                        </a:spcAft>
                      </a:pPr>
                      <a:r>
                        <a:rPr lang="zh-CN" sz="1200" kern="0" dirty="0" smtClea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学生</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应届毕业生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往届毕业生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应届毕业生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往届毕业生</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36623580"/>
                  </a:ext>
                </a:extLst>
              </a:tr>
              <a:tr h="319912">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甲</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乙</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US"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2</a:t>
                      </a:r>
                      <a:endPar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US"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3</a:t>
                      </a:r>
                      <a:endPar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US"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4</a:t>
                      </a:r>
                      <a:endPar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5</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6</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7</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8</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9</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10</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11</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12</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3662421"/>
                  </a:ext>
                </a:extLst>
              </a:tr>
              <a:tr h="319912">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总计</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01</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52818272"/>
                  </a:ext>
                </a:extLst>
              </a:tr>
              <a:tr h="319912">
                <a:tc>
                  <a:txBody>
                    <a:bodyPr/>
                    <a:lstStyle/>
                    <a:p>
                      <a:pPr algn="just">
                        <a:spcAft>
                          <a:spcPts val="0"/>
                        </a:spcAft>
                      </a:pPr>
                      <a:r>
                        <a:rPr lang="zh-CN" sz="1200" kern="100">
                          <a:effectLst/>
                          <a:latin typeface="Times New Roman" panose="02020603050405020304" pitchFamily="18" charset="0"/>
                          <a:ea typeface="宋体" panose="02010600030101010101" pitchFamily="2" charset="-122"/>
                        </a:rPr>
                        <a:t>北京</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02</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39489427"/>
                  </a:ext>
                </a:extLst>
              </a:tr>
              <a:tr h="319912">
                <a:tc>
                  <a:txBody>
                    <a:bodyPr/>
                    <a:lstStyle/>
                    <a:p>
                      <a:pPr algn="just">
                        <a:spcAft>
                          <a:spcPts val="0"/>
                        </a:spcAft>
                      </a:pPr>
                      <a:r>
                        <a:rPr lang="zh-CN" sz="1200" kern="100">
                          <a:effectLst/>
                          <a:latin typeface="Times New Roman" panose="02020603050405020304" pitchFamily="18" charset="0"/>
                          <a:ea typeface="宋体" panose="02010600030101010101" pitchFamily="2" charset="-122"/>
                        </a:rPr>
                        <a:t>天津</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03</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6704942"/>
                  </a:ext>
                </a:extLst>
              </a:tr>
              <a:tr h="342762">
                <a:tc>
                  <a:txBody>
                    <a:bodyPr/>
                    <a:lstStyle/>
                    <a:p>
                      <a:pPr algn="just">
                        <a:spcAft>
                          <a:spcPts val="0"/>
                        </a:spcAft>
                      </a:pPr>
                      <a:r>
                        <a:rPr lang="zh-CN" sz="1200" kern="100">
                          <a:effectLst/>
                          <a:latin typeface="Times New Roman" panose="02020603050405020304" pitchFamily="18" charset="0"/>
                          <a:ea typeface="宋体" panose="02010600030101010101" pitchFamily="2" charset="-122"/>
                        </a:rPr>
                        <a:t>河北</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04</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824780"/>
                  </a:ext>
                </a:extLst>
              </a:tr>
              <a:tr h="342762">
                <a:tc>
                  <a:txBody>
                    <a:bodyPr/>
                    <a:lstStyle/>
                    <a:p>
                      <a:pPr algn="just">
                        <a:spcAft>
                          <a:spcPts val="0"/>
                        </a:spcAft>
                      </a:pPr>
                      <a:r>
                        <a:rPr lang="zh-CN" sz="1200" kern="100">
                          <a:effectLst/>
                          <a:latin typeface="Times New Roman" panose="02020603050405020304" pitchFamily="18" charset="0"/>
                          <a:ea typeface="宋体" panose="02010600030101010101" pitchFamily="2" charset="-122"/>
                        </a:rPr>
                        <a:t>山西</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0">
                          <a:solidFill>
                            <a:srgbClr val="000000"/>
                          </a:solidFill>
                          <a:effectLst/>
                          <a:latin typeface="宋体" panose="02010600030101010101" pitchFamily="2" charset="-122"/>
                          <a:ea typeface="宋体" panose="02010600030101010101" pitchFamily="2" charset="-122"/>
                          <a:cs typeface="宋体" panose="02010600030101010101" pitchFamily="2" charset="-122"/>
                        </a:rPr>
                        <a:t>05</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zh-CN" sz="1200" kern="0" dirty="0">
                          <a:solidFill>
                            <a:srgbClr val="000000"/>
                          </a:solidFill>
                          <a:effectLst/>
                          <a:latin typeface="Times New Roman" panose="02020603050405020304" pitchFamily="18" charset="0"/>
                          <a:ea typeface="等线" panose="02010600030101010101" pitchFamily="2" charset="-122"/>
                          <a:cs typeface="宋体" panose="02010600030101010101" pitchFamily="2" charset="-122"/>
                        </a:rPr>
                        <a:t>　</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28182615"/>
                  </a:ext>
                </a:extLst>
              </a:tr>
            </a:tbl>
          </a:graphicData>
        </a:graphic>
      </p:graphicFrame>
    </p:spTree>
    <p:extLst>
      <p:ext uri="{BB962C8B-B14F-4D97-AF65-F5344CB8AC3E}">
        <p14:creationId xmlns:p14="http://schemas.microsoft.com/office/powerpoint/2010/main" val="1799695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latin typeface="黑体" panose="02010609060101010101" pitchFamily="49" charset="-122"/>
                <a:ea typeface="黑体" panose="02010609060101010101" pitchFamily="49" charset="-122"/>
                <a:sym typeface="Century Gothic" panose="020B0502020202020204" pitchFamily="34" charset="0"/>
              </a:rPr>
              <a:t>10</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a:t>
            </a:r>
            <a:r>
              <a:rPr lang="zh-CN" altLang="zh-CN" dirty="0"/>
              <a:t>普通高等学校本科层次职业教育试点专业目录（试行）（统计用）</a:t>
            </a:r>
            <a:r>
              <a:rPr lang="en-US" altLang="zh-CN" dirty="0"/>
              <a:t>2019</a:t>
            </a:r>
            <a:endParaRPr lang="zh-CN" altLang="en-US" dirty="0">
              <a:latin typeface="黑体" panose="02010609060101010101" pitchFamily="49" charset="-122"/>
              <a:ea typeface="黑体" panose="02010609060101010101" pitchFamily="49" charset="-122"/>
              <a:sym typeface="Century Gothic" panose="020B0502020202020204" pitchFamily="34" charset="0"/>
            </a:endParaRPr>
          </a:p>
        </p:txBody>
      </p:sp>
      <p:sp>
        <p:nvSpPr>
          <p:cNvPr id="16" name="文本框 15">
            <a:extLst>
              <a:ext uri="{FF2B5EF4-FFF2-40B4-BE49-F238E27FC236}">
                <a16:creationId xmlns:a16="http://schemas.microsoft.com/office/drawing/2014/main" id="{427B5C38-EA05-44AC-BE65-EA729CA4DAA0}"/>
              </a:ext>
            </a:extLst>
          </p:cNvPr>
          <p:cNvSpPr txBox="1"/>
          <p:nvPr/>
        </p:nvSpPr>
        <p:spPr>
          <a:xfrm>
            <a:off x="550861" y="1553439"/>
            <a:ext cx="11090276" cy="923330"/>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a:t>
            </a:r>
            <a:r>
              <a:rPr lang="zh-CN" altLang="en-US" dirty="0" smtClean="0">
                <a:solidFill>
                  <a:srgbClr val="0F6D9E"/>
                </a:solidFill>
                <a:latin typeface="微软雅黑" panose="020B0503020204020204" pitchFamily="34" charset="-122"/>
                <a:ea typeface="微软雅黑" panose="020B0503020204020204" pitchFamily="34" charset="-122"/>
              </a:rPr>
              <a:t>依据</a:t>
            </a:r>
            <a:endParaRPr lang="en-US" altLang="zh-CN" dirty="0" smtClean="0">
              <a:solidFill>
                <a:srgbClr val="0F6D9E"/>
              </a:solidFill>
              <a:latin typeface="微软雅黑" panose="020B0503020204020204" pitchFamily="34" charset="-122"/>
              <a:ea typeface="微软雅黑" panose="020B0503020204020204" pitchFamily="34" charset="-122"/>
            </a:endParaRPr>
          </a:p>
          <a:p>
            <a:pPr>
              <a:lnSpc>
                <a:spcPct val="150000"/>
              </a:lnSpc>
            </a:pPr>
            <a:r>
              <a:rPr lang="zh-CN" altLang="en-US" dirty="0" smtClean="0"/>
              <a:t>教育部 “</a:t>
            </a:r>
            <a:r>
              <a:rPr lang="zh-CN" altLang="en-US" dirty="0"/>
              <a:t>教发厅函</a:t>
            </a:r>
            <a:r>
              <a:rPr lang="en-US" altLang="zh-CN" dirty="0"/>
              <a:t>〔2018〕156</a:t>
            </a:r>
            <a:r>
              <a:rPr lang="zh-CN" altLang="en-US" dirty="0"/>
              <a:t>号”文件决定开展本科层次职业院校改革</a:t>
            </a:r>
            <a:r>
              <a:rPr lang="zh-CN" altLang="en-US" dirty="0" smtClean="0"/>
              <a:t>试点工作。</a:t>
            </a:r>
            <a:endParaRPr lang="en-US" altLang="zh-CN" dirty="0">
              <a:solidFill>
                <a:srgbClr val="0F6D9E"/>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67E7DDA6-4F72-46F9-A0B1-42934DE9018D}"/>
              </a:ext>
            </a:extLst>
          </p:cNvPr>
          <p:cNvSpPr txBox="1"/>
          <p:nvPr/>
        </p:nvSpPr>
        <p:spPr>
          <a:xfrm>
            <a:off x="529962" y="3325321"/>
            <a:ext cx="11090276" cy="1477328"/>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a:t>
            </a:r>
            <a:r>
              <a:rPr lang="zh-CN" altLang="en-US" dirty="0" smtClean="0">
                <a:solidFill>
                  <a:srgbClr val="0F6D9E"/>
                </a:solidFill>
                <a:latin typeface="微软雅黑" panose="020B0503020204020204" pitchFamily="34" charset="-122"/>
                <a:ea typeface="微软雅黑" panose="020B0503020204020204" pitchFamily="34" charset="-122"/>
              </a:rPr>
              <a:t>内容</a:t>
            </a:r>
            <a:endParaRPr lang="en-US" altLang="zh-CN" dirty="0" smtClean="0">
              <a:solidFill>
                <a:srgbClr val="0F6D9E"/>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endParaRPr lang="en-US" altLang="zh-CN" dirty="0">
              <a:solidFill>
                <a:srgbClr val="0F6D9E"/>
              </a:solidFill>
              <a:latin typeface="微软雅黑" panose="020B0503020204020204" pitchFamily="34" charset="-122"/>
              <a:ea typeface="微软雅黑" panose="020B0503020204020204" pitchFamily="34" charset="-122"/>
            </a:endParaRPr>
          </a:p>
          <a:p>
            <a:r>
              <a:rPr lang="en-US" altLang="zh-CN" dirty="0"/>
              <a:t>2019</a:t>
            </a:r>
            <a:r>
              <a:rPr lang="zh-CN" altLang="zh-CN" dirty="0" smtClean="0"/>
              <a:t>年</a:t>
            </a:r>
            <a:r>
              <a:rPr lang="zh-CN" altLang="en-US" dirty="0" smtClean="0"/>
              <a:t>教育部同意在十五所本科</a:t>
            </a:r>
            <a:r>
              <a:rPr lang="zh-CN" altLang="en-US" dirty="0"/>
              <a:t>层次职业教育试点学校</a:t>
            </a:r>
            <a:r>
              <a:rPr lang="zh-CN" altLang="en-US" dirty="0" smtClean="0"/>
              <a:t>新增</a:t>
            </a:r>
            <a:r>
              <a:rPr lang="zh-CN" altLang="zh-CN" dirty="0" smtClean="0"/>
              <a:t>普通</a:t>
            </a:r>
            <a:r>
              <a:rPr lang="zh-CN" altLang="zh-CN" dirty="0"/>
              <a:t>高等学校本科层次职业教育试点专业</a:t>
            </a:r>
            <a:r>
              <a:rPr lang="en-US" altLang="zh-CN" dirty="0"/>
              <a:t>54</a:t>
            </a:r>
            <a:r>
              <a:rPr lang="zh-CN" altLang="zh-CN" dirty="0" smtClean="0"/>
              <a:t>个</a:t>
            </a:r>
            <a:r>
              <a:rPr lang="zh-CN" altLang="en-US" dirty="0" smtClean="0"/>
              <a:t>。</a:t>
            </a:r>
            <a:endParaRPr lang="en-US" altLang="zh-CN" dirty="0" smtClean="0"/>
          </a:p>
          <a:p>
            <a:endParaRPr lang="en-US" altLang="zh-CN" dirty="0" smtClean="0"/>
          </a:p>
          <a:p>
            <a:r>
              <a:rPr lang="zh-CN" altLang="en-US" dirty="0" smtClean="0"/>
              <a:t>                                                                                                   教</a:t>
            </a:r>
            <a:r>
              <a:rPr lang="zh-CN" altLang="en-US" dirty="0"/>
              <a:t>发函</a:t>
            </a:r>
            <a:r>
              <a:rPr lang="en-US" altLang="zh-CN" dirty="0"/>
              <a:t>〔</a:t>
            </a:r>
            <a:r>
              <a:rPr lang="en-US" altLang="zh-CN" dirty="0" smtClean="0"/>
              <a:t>2019〕29</a:t>
            </a:r>
            <a:r>
              <a:rPr lang="zh-CN" altLang="en-US" dirty="0" smtClean="0"/>
              <a:t>号</a:t>
            </a:r>
            <a:r>
              <a:rPr lang="en-US" altLang="zh-CN" dirty="0" smtClean="0"/>
              <a:t>—</a:t>
            </a:r>
            <a:r>
              <a:rPr lang="zh-CN" altLang="en-US" dirty="0" smtClean="0"/>
              <a:t>教</a:t>
            </a:r>
            <a:r>
              <a:rPr lang="zh-CN" altLang="en-US" dirty="0"/>
              <a:t>发函</a:t>
            </a:r>
            <a:r>
              <a:rPr lang="en-US" altLang="zh-CN" dirty="0"/>
              <a:t>〔</a:t>
            </a:r>
            <a:r>
              <a:rPr lang="en-US" altLang="zh-CN" dirty="0" smtClean="0"/>
              <a:t>2019〕44</a:t>
            </a:r>
            <a:r>
              <a:rPr lang="zh-CN" altLang="en-US" dirty="0" smtClean="0"/>
              <a:t>号</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1177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1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latin typeface="黑体" panose="02010609060101010101" pitchFamily="49" charset="-122"/>
                <a:ea typeface="黑体" panose="02010609060101010101" pitchFamily="49" charset="-122"/>
                <a:sym typeface="Century Gothic" panose="020B0502020202020204" pitchFamily="34" charset="0"/>
              </a:rPr>
              <a:t>11</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a:t>
            </a:r>
            <a:r>
              <a:rPr lang="zh-CN" altLang="en-US" dirty="0">
                <a:latin typeface="黑体" panose="02010609060101010101" pitchFamily="49" charset="-122"/>
                <a:ea typeface="黑体" panose="02010609060101010101" pitchFamily="49" charset="-122"/>
                <a:sym typeface="Century Gothic" panose="020B0502020202020204" pitchFamily="34" charset="0"/>
              </a:rPr>
              <a:t>更新“国家学生体质健康标准测试达标情况”的标准</a:t>
            </a:r>
          </a:p>
        </p:txBody>
      </p:sp>
      <p:sp>
        <p:nvSpPr>
          <p:cNvPr id="16" name="文本框 15">
            <a:extLst>
              <a:ext uri="{FF2B5EF4-FFF2-40B4-BE49-F238E27FC236}">
                <a16:creationId xmlns:a16="http://schemas.microsoft.com/office/drawing/2014/main" id="{427B5C38-EA05-44AC-BE65-EA729CA4DAA0}"/>
              </a:ext>
            </a:extLst>
          </p:cNvPr>
          <p:cNvSpPr txBox="1"/>
          <p:nvPr/>
        </p:nvSpPr>
        <p:spPr>
          <a:xfrm>
            <a:off x="550861" y="1553439"/>
            <a:ext cx="11090276" cy="881139"/>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修订依据</a:t>
            </a:r>
            <a:endParaRPr lang="en-US" altLang="zh-CN" dirty="0">
              <a:solidFill>
                <a:srgbClr val="0F6D9E"/>
              </a:solidFill>
              <a:latin typeface="微软雅黑" panose="020B0503020204020204" pitchFamily="34" charset="-122"/>
              <a:ea typeface="微软雅黑" panose="020B0503020204020204" pitchFamily="34" charset="-122"/>
            </a:endParaRPr>
          </a:p>
          <a:p>
            <a:pPr lvl="1">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2014</a:t>
            </a:r>
            <a:r>
              <a:rPr lang="zh-CN" altLang="en-US" dirty="0">
                <a:latin typeface="微软雅黑" panose="020B0503020204020204" pitchFamily="34" charset="-122"/>
                <a:ea typeface="微软雅黑" panose="020B0503020204020204" pitchFamily="34" charset="-122"/>
              </a:rPr>
              <a:t>年修订）</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的通知（教体艺</a:t>
            </a:r>
            <a:r>
              <a:rPr lang="en-US" altLang="zh-CN" dirty="0">
                <a:latin typeface="微软雅黑" panose="020B0503020204020204" pitchFamily="34" charset="-122"/>
                <a:ea typeface="微软雅黑" panose="020B0503020204020204" pitchFamily="34" charset="-122"/>
              </a:rPr>
              <a:t>〔2014〕5</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A2F6C635-CEDE-4431-8BDA-CF81AF686540}"/>
              </a:ext>
            </a:extLst>
          </p:cNvPr>
          <p:cNvSpPr txBox="1"/>
          <p:nvPr/>
        </p:nvSpPr>
        <p:spPr>
          <a:xfrm>
            <a:off x="571762" y="2789166"/>
            <a:ext cx="11090276" cy="129663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涉及调查表（基表</a:t>
            </a:r>
            <a:r>
              <a:rPr lang="en-US" altLang="zh-CN" dirty="0">
                <a:solidFill>
                  <a:srgbClr val="0F6D9E"/>
                </a:solidFill>
                <a:latin typeface="微软雅黑" panose="020B0503020204020204" pitchFamily="34" charset="-122"/>
                <a:ea typeface="微软雅黑" panose="020B0503020204020204" pitchFamily="34" charset="-122"/>
              </a:rPr>
              <a:t>1</a:t>
            </a:r>
            <a:r>
              <a:rPr lang="zh-CN" altLang="en-US" dirty="0">
                <a:solidFill>
                  <a:srgbClr val="0F6D9E"/>
                </a:solidFill>
                <a:latin typeface="微软雅黑" panose="020B0503020204020204" pitchFamily="34" charset="-122"/>
                <a:ea typeface="微软雅黑" panose="020B0503020204020204" pitchFamily="34" charset="-122"/>
              </a:rPr>
              <a:t>张和综表</a:t>
            </a:r>
            <a:r>
              <a:rPr lang="en-US" altLang="zh-CN" dirty="0">
                <a:solidFill>
                  <a:srgbClr val="0F6D9E"/>
                </a:solidFill>
                <a:latin typeface="微软雅黑" panose="020B0503020204020204" pitchFamily="34" charset="-122"/>
                <a:ea typeface="微软雅黑" panose="020B0503020204020204" pitchFamily="34" charset="-122"/>
              </a:rPr>
              <a:t>0</a:t>
            </a:r>
            <a:r>
              <a:rPr lang="zh-CN" altLang="en-US" dirty="0">
                <a:solidFill>
                  <a:srgbClr val="0F6D9E"/>
                </a:solidFill>
                <a:latin typeface="微软雅黑" panose="020B0503020204020204" pitchFamily="34" charset="-122"/>
                <a:ea typeface="微软雅黑" panose="020B0503020204020204" pitchFamily="34" charset="-122"/>
              </a:rPr>
              <a:t>张）</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solidFill>
                  <a:srgbClr val="0F6D9E"/>
                </a:solidFill>
                <a:latin typeface="微软雅黑" panose="020B0503020204020204" pitchFamily="34" charset="-122"/>
                <a:ea typeface="微软雅黑" panose="020B0503020204020204" pitchFamily="34" charset="-122"/>
              </a:rPr>
              <a:t>基表：</a:t>
            </a:r>
            <a:r>
              <a:rPr lang="zh-CN" altLang="en-US" dirty="0">
                <a:latin typeface="微软雅黑" panose="020B0503020204020204" pitchFamily="34" charset="-122"/>
                <a:ea typeface="微软雅黑" panose="020B0503020204020204" pitchFamily="34" charset="-122"/>
              </a:rPr>
              <a:t>高基</a:t>
            </a:r>
            <a:r>
              <a:rPr lang="en-US" altLang="zh-CN" dirty="0">
                <a:latin typeface="微软雅黑" panose="020B0503020204020204" pitchFamily="34" charset="-122"/>
                <a:ea typeface="微软雅黑" panose="020B0503020204020204" pitchFamily="34" charset="-122"/>
              </a:rPr>
              <a:t>112</a:t>
            </a:r>
          </a:p>
          <a:p>
            <a:pPr>
              <a:lnSpc>
                <a:spcPct val="150000"/>
              </a:lnSpc>
            </a:pPr>
            <a:r>
              <a:rPr lang="en-US" altLang="zh-CN" dirty="0">
                <a:solidFill>
                  <a:srgbClr val="0F6D9E"/>
                </a:solidFill>
                <a:latin typeface="微软雅黑" panose="020B0503020204020204" pitchFamily="34" charset="-122"/>
                <a:ea typeface="微软雅黑" panose="020B0503020204020204" pitchFamily="34" charset="-122"/>
              </a:rPr>
              <a:t>        </a:t>
            </a:r>
            <a:r>
              <a:rPr lang="zh-CN" altLang="en-US" dirty="0">
                <a:solidFill>
                  <a:srgbClr val="0F6D9E"/>
                </a:solidFill>
                <a:latin typeface="微软雅黑" panose="020B0503020204020204" pitchFamily="34" charset="-122"/>
                <a:ea typeface="微软雅黑" panose="020B0503020204020204" pitchFamily="34" charset="-122"/>
              </a:rPr>
              <a:t>综表：</a:t>
            </a:r>
            <a:r>
              <a:rPr lang="zh-CN" altLang="en-US" dirty="0">
                <a:latin typeface="微软雅黑" panose="020B0503020204020204" pitchFamily="34" charset="-122"/>
                <a:ea typeface="微软雅黑" panose="020B0503020204020204" pitchFamily="34" charset="-122"/>
              </a:rPr>
              <a:t>无变化	</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5260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p:bldP spid="1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CE3ED276-8A07-4503-AC03-3EB4C3BDA39A}"/>
              </a:ext>
            </a:extLst>
          </p:cNvPr>
          <p:cNvSpPr/>
          <p:nvPr/>
        </p:nvSpPr>
        <p:spPr>
          <a:xfrm>
            <a:off x="313142" y="4562573"/>
            <a:ext cx="2781531" cy="980388"/>
          </a:xfrm>
          <a:prstGeom prst="roundRect">
            <a:avLst/>
          </a:prstGeom>
          <a:no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年教育事业统计</a:t>
              </a:r>
              <a:r>
                <a:rPr lang="en-US" altLang="zh-CN"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高等教育</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20" name="矩形 19">
            <a:extLst>
              <a:ext uri="{FF2B5EF4-FFF2-40B4-BE49-F238E27FC236}">
                <a16:creationId xmlns:a16="http://schemas.microsoft.com/office/drawing/2014/main" id="{B809B413-730C-4244-9613-0680D0025ACC}"/>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latin typeface="黑体" panose="02010609060101010101" pitchFamily="49" charset="-122"/>
                <a:ea typeface="黑体" panose="02010609060101010101" pitchFamily="49" charset="-122"/>
                <a:sym typeface="Century Gothic" panose="020B0502020202020204" pitchFamily="34" charset="0"/>
              </a:rPr>
              <a:t>11</a:t>
            </a:r>
            <a:r>
              <a:rPr lang="en-US" altLang="zh-CN" dirty="0" smtClean="0">
                <a:latin typeface="黑体" panose="02010609060101010101" pitchFamily="49" charset="-122"/>
                <a:ea typeface="黑体" panose="02010609060101010101" pitchFamily="49" charset="-122"/>
                <a:sym typeface="Century Gothic" panose="020B0502020202020204" pitchFamily="34" charset="0"/>
              </a:rPr>
              <a:t>.</a:t>
            </a:r>
            <a:r>
              <a:rPr lang="zh-CN" altLang="en-US" dirty="0">
                <a:latin typeface="黑体" panose="02010609060101010101" pitchFamily="49" charset="-122"/>
                <a:ea typeface="黑体" panose="02010609060101010101" pitchFamily="49" charset="-122"/>
                <a:sym typeface="Century Gothic" panose="020B0502020202020204" pitchFamily="34" charset="0"/>
              </a:rPr>
              <a:t>更新“国家学生体质健康标准测试达标情况”的标准</a:t>
            </a:r>
          </a:p>
        </p:txBody>
      </p:sp>
      <p:sp>
        <p:nvSpPr>
          <p:cNvPr id="18" name="矩形 17">
            <a:extLst>
              <a:ext uri="{FF2B5EF4-FFF2-40B4-BE49-F238E27FC236}">
                <a16:creationId xmlns:a16="http://schemas.microsoft.com/office/drawing/2014/main" id="{B626AEB0-07B6-4E73-B6AF-265BD91953A9}"/>
              </a:ext>
            </a:extLst>
          </p:cNvPr>
          <p:cNvSpPr/>
          <p:nvPr/>
        </p:nvSpPr>
        <p:spPr>
          <a:xfrm>
            <a:off x="6084062" y="1633221"/>
            <a:ext cx="6096000" cy="4613892"/>
          </a:xfrm>
          <a:prstGeom prst="rect">
            <a:avLst/>
          </a:prstGeom>
        </p:spPr>
        <p:txBody>
          <a:bodyPr>
            <a:spAutoFit/>
          </a:bodyPr>
          <a:lstStyle/>
          <a:p>
            <a:pPr>
              <a:lnSpc>
                <a:spcPct val="150000"/>
              </a:lnSpc>
            </a:pPr>
            <a:r>
              <a:rPr lang="zh-CN" altLang="en-US" dirty="0">
                <a:solidFill>
                  <a:srgbClr val="0F6D9E"/>
                </a:solidFill>
                <a:latin typeface="微软雅黑" panose="020B0503020204020204" pitchFamily="34" charset="-122"/>
                <a:ea typeface="微软雅黑" panose="020B0503020204020204" pitchFamily="34" charset="-122"/>
              </a:rPr>
              <a:t>修订后填报说明：</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2014</a:t>
            </a:r>
            <a:r>
              <a:rPr lang="zh-CN" altLang="en-US" dirty="0">
                <a:latin typeface="微软雅黑" panose="020B0503020204020204" pitchFamily="34" charset="-122"/>
                <a:ea typeface="微软雅黑" panose="020B0503020204020204" pitchFamily="34" charset="-122"/>
              </a:rPr>
              <a:t>年修订）</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的通知（教体艺</a:t>
            </a:r>
            <a:r>
              <a:rPr lang="en-US" altLang="zh-CN" dirty="0">
                <a:latin typeface="微软雅黑" panose="020B0503020204020204" pitchFamily="34" charset="-122"/>
                <a:ea typeface="微软雅黑" panose="020B0503020204020204" pitchFamily="34" charset="-122"/>
              </a:rPr>
              <a:t>〔2014〕5</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要求学校每年对学生进行一次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的测试，学年总分由标准分与附加分之和构成，满分为</a:t>
            </a:r>
            <a:r>
              <a:rPr lang="en-US" altLang="zh-CN" dirty="0">
                <a:latin typeface="微软雅黑" panose="020B0503020204020204" pitchFamily="34" charset="-122"/>
                <a:ea typeface="微软雅黑" panose="020B0503020204020204" pitchFamily="34" charset="-122"/>
              </a:rPr>
              <a:t>120</a:t>
            </a:r>
            <a:r>
              <a:rPr lang="zh-CN" altLang="en-US" dirty="0">
                <a:latin typeface="微软雅黑" panose="020B0503020204020204" pitchFamily="34" charset="-122"/>
                <a:ea typeface="微软雅黑" panose="020B0503020204020204" pitchFamily="34" charset="-122"/>
              </a:rPr>
              <a:t>分。标准分由各单项指标得分与权重乘积之和组成，满分为</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分。根据学生学年总分评定等级：</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90.0</a:t>
            </a:r>
            <a:r>
              <a:rPr lang="zh-CN" altLang="en-US" dirty="0">
                <a:latin typeface="微软雅黑" panose="020B0503020204020204" pitchFamily="34" charset="-122"/>
                <a:ea typeface="微软雅黑" panose="020B0503020204020204" pitchFamily="34" charset="-122"/>
              </a:rPr>
              <a:t>分及以上为优秀，</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80.0</a:t>
            </a:r>
            <a:r>
              <a:rPr lang="zh-CN" altLang="en-US" dirty="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89.9</a:t>
            </a:r>
            <a:r>
              <a:rPr lang="zh-CN" altLang="en-US" dirty="0">
                <a:solidFill>
                  <a:srgbClr val="FF0000"/>
                </a:solidFill>
                <a:latin typeface="微软雅黑" panose="020B0503020204020204" pitchFamily="34" charset="-122"/>
                <a:ea typeface="微软雅黑" panose="020B0503020204020204" pitchFamily="34" charset="-122"/>
              </a:rPr>
              <a:t>分为良好，</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60.0</a:t>
            </a:r>
            <a:r>
              <a:rPr lang="zh-CN" altLang="en-US" dirty="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79.9</a:t>
            </a:r>
            <a:r>
              <a:rPr lang="zh-CN" altLang="en-US" dirty="0">
                <a:solidFill>
                  <a:srgbClr val="FF0000"/>
                </a:solidFill>
                <a:latin typeface="微软雅黑" panose="020B0503020204020204" pitchFamily="34" charset="-122"/>
                <a:ea typeface="微软雅黑" panose="020B0503020204020204" pitchFamily="34" charset="-122"/>
              </a:rPr>
              <a:t>分为及格，</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59.9</a:t>
            </a:r>
            <a:r>
              <a:rPr lang="zh-CN" altLang="en-US" dirty="0">
                <a:latin typeface="微软雅黑" panose="020B0503020204020204" pitchFamily="34" charset="-122"/>
                <a:ea typeface="微软雅黑" panose="020B0503020204020204" pitchFamily="34" charset="-122"/>
              </a:rPr>
              <a:t>分及以下为不及格。</a:t>
            </a:r>
            <a:endParaRPr lang="en-US" altLang="zh-CN"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35455EED-788F-4A5A-96C7-BC4936662C92}"/>
              </a:ext>
            </a:extLst>
          </p:cNvPr>
          <p:cNvSpPr/>
          <p:nvPr/>
        </p:nvSpPr>
        <p:spPr>
          <a:xfrm>
            <a:off x="550863" y="1672650"/>
            <a:ext cx="1396536" cy="369332"/>
          </a:xfrm>
          <a:prstGeom prst="rect">
            <a:avLst/>
          </a:prstGeom>
        </p:spPr>
        <p:txBody>
          <a:bodyPr wrap="none">
            <a:spAutoFit/>
          </a:bodyPr>
          <a:lstStyle/>
          <a:p>
            <a:pPr marL="285750" indent="-285750">
              <a:buFont typeface="Wingdings" panose="05000000000000000000" pitchFamily="2" charset="2"/>
              <a:buChar char="u"/>
            </a:pPr>
            <a:r>
              <a:rPr lang="zh-CN" altLang="en-US" dirty="0">
                <a:solidFill>
                  <a:srgbClr val="0F6D9E"/>
                </a:solidFill>
                <a:latin typeface="微软雅黑" panose="020B0503020204020204" pitchFamily="34" charset="-122"/>
                <a:ea typeface="微软雅黑" panose="020B0503020204020204" pitchFamily="34" charset="-122"/>
              </a:rPr>
              <a:t>修订内容</a:t>
            </a:r>
            <a:endParaRPr lang="en-US" altLang="zh-CN" dirty="0">
              <a:solidFill>
                <a:srgbClr val="0F6D9E"/>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205A3C79-5416-41AB-B656-6B2D99BD3531}"/>
              </a:ext>
            </a:extLst>
          </p:cNvPr>
          <p:cNvSpPr/>
          <p:nvPr/>
        </p:nvSpPr>
        <p:spPr>
          <a:xfrm>
            <a:off x="538925" y="2116061"/>
            <a:ext cx="5545137" cy="3782895"/>
          </a:xfrm>
          <a:prstGeom prst="rect">
            <a:avLst/>
          </a:prstGeom>
        </p:spPr>
        <p:txBody>
          <a:bodyPr wrap="square">
            <a:spAutoFit/>
          </a:bodyPr>
          <a:lstStyle/>
          <a:p>
            <a:pPr>
              <a:lnSpc>
                <a:spcPct val="150000"/>
              </a:lnSpc>
            </a:pPr>
            <a:r>
              <a:rPr lang="zh-CN" altLang="en-US" dirty="0">
                <a:solidFill>
                  <a:srgbClr val="0F6D9E"/>
                </a:solidFill>
                <a:latin typeface="微软雅黑" panose="020B0503020204020204" pitchFamily="34" charset="-122"/>
                <a:ea typeface="微软雅黑" panose="020B0503020204020204" pitchFamily="34" charset="-122"/>
              </a:rPr>
              <a:t>原填报说明：</a:t>
            </a:r>
            <a:endParaRPr lang="en-US" altLang="zh-CN" dirty="0">
              <a:solidFill>
                <a:srgbClr val="0F6D9E"/>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教育部 国家体育总局关于实施</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的通知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（教体艺</a:t>
            </a:r>
            <a:r>
              <a:rPr lang="en-US" altLang="zh-CN" dirty="0">
                <a:latin typeface="微软雅黑" panose="020B0503020204020204" pitchFamily="34" charset="-122"/>
                <a:ea typeface="微软雅黑" panose="020B0503020204020204" pitchFamily="34" charset="-122"/>
              </a:rPr>
              <a:t>[2007]8</a:t>
            </a:r>
            <a:r>
              <a:rPr lang="zh-CN" altLang="en-US" dirty="0">
                <a:latin typeface="微软雅黑" panose="020B0503020204020204" pitchFamily="34" charset="-122"/>
                <a:ea typeface="微软雅黑" panose="020B0503020204020204" pitchFamily="34" charset="-122"/>
              </a:rPr>
              <a:t>号）</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要求学校每学年对学生进行一次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国家学生体质健康标准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的测试，各评价指标满分为</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分。</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90</a:t>
            </a:r>
            <a:r>
              <a:rPr lang="zh-CN" altLang="en-US" dirty="0">
                <a:latin typeface="微软雅黑" panose="020B0503020204020204" pitchFamily="34" charset="-122"/>
                <a:ea typeface="微软雅黑" panose="020B0503020204020204" pitchFamily="34" charset="-122"/>
              </a:rPr>
              <a:t>分以上为优秀</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75</a:t>
            </a:r>
            <a:r>
              <a:rPr lang="zh-CN" altLang="en-US" dirty="0">
                <a:solidFill>
                  <a:srgbClr val="FF0000"/>
                </a:solidFill>
                <a:latin typeface="微软雅黑" panose="020B0503020204020204" pitchFamily="34" charset="-122"/>
                <a:ea typeface="微软雅黑" panose="020B0503020204020204" pitchFamily="34" charset="-122"/>
              </a:rPr>
              <a:t>分</a:t>
            </a:r>
            <a:r>
              <a:rPr lang="en-US" altLang="zh-CN" dirty="0">
                <a:solidFill>
                  <a:srgbClr val="FF0000"/>
                </a:solidFill>
                <a:latin typeface="微软雅黑" panose="020B0503020204020204" pitchFamily="34" charset="-122"/>
                <a:ea typeface="微软雅黑" panose="020B0503020204020204" pitchFamily="34" charset="-122"/>
              </a:rPr>
              <a:t>—89</a:t>
            </a:r>
            <a:r>
              <a:rPr lang="zh-CN" altLang="en-US" dirty="0">
                <a:solidFill>
                  <a:srgbClr val="FF0000"/>
                </a:solidFill>
                <a:latin typeface="微软雅黑" panose="020B0503020204020204" pitchFamily="34" charset="-122"/>
                <a:ea typeface="微软雅黑" panose="020B0503020204020204" pitchFamily="34" charset="-122"/>
              </a:rPr>
              <a:t>分为良好</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60</a:t>
            </a:r>
            <a:r>
              <a:rPr lang="zh-CN" altLang="en-US" dirty="0">
                <a:solidFill>
                  <a:srgbClr val="FF0000"/>
                </a:solidFill>
                <a:latin typeface="微软雅黑" panose="020B0503020204020204" pitchFamily="34" charset="-122"/>
                <a:ea typeface="微软雅黑" panose="020B0503020204020204" pitchFamily="34" charset="-122"/>
              </a:rPr>
              <a:t>分</a:t>
            </a:r>
            <a:r>
              <a:rPr lang="en-US" altLang="zh-CN" dirty="0">
                <a:solidFill>
                  <a:srgbClr val="FF0000"/>
                </a:solidFill>
                <a:latin typeface="微软雅黑" panose="020B0503020204020204" pitchFamily="34" charset="-122"/>
                <a:ea typeface="微软雅黑" panose="020B0503020204020204" pitchFamily="34" charset="-122"/>
              </a:rPr>
              <a:t>—74</a:t>
            </a:r>
            <a:r>
              <a:rPr lang="zh-CN" altLang="en-US" dirty="0">
                <a:solidFill>
                  <a:srgbClr val="FF0000"/>
                </a:solidFill>
                <a:latin typeface="微软雅黑" panose="020B0503020204020204" pitchFamily="34" charset="-122"/>
                <a:ea typeface="微软雅黑" panose="020B0503020204020204" pitchFamily="34" charset="-122"/>
              </a:rPr>
              <a:t>分为及格</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59</a:t>
            </a:r>
            <a:r>
              <a:rPr lang="zh-CN" altLang="en-US" dirty="0">
                <a:latin typeface="微软雅黑" panose="020B0503020204020204" pitchFamily="34" charset="-122"/>
                <a:ea typeface="微软雅黑" panose="020B0503020204020204" pitchFamily="34" charset="-122"/>
              </a:rPr>
              <a:t>分及以下为不及格。</a:t>
            </a:r>
            <a:r>
              <a:rPr lang="en-US" altLang="zh-CN" dirty="0">
                <a:latin typeface="微软雅黑" panose="020B0503020204020204" pitchFamily="34" charset="-122"/>
                <a:ea typeface="微软雅黑" panose="020B0503020204020204" pitchFamily="34" charset="-122"/>
              </a:rPr>
              <a:t>    </a:t>
            </a:r>
          </a:p>
        </p:txBody>
      </p:sp>
      <p:sp>
        <p:nvSpPr>
          <p:cNvPr id="21" name="矩形: 圆角 20">
            <a:extLst>
              <a:ext uri="{FF2B5EF4-FFF2-40B4-BE49-F238E27FC236}">
                <a16:creationId xmlns:a16="http://schemas.microsoft.com/office/drawing/2014/main" id="{700BA63E-BA6C-42A1-A166-C42D4B134A0C}"/>
              </a:ext>
            </a:extLst>
          </p:cNvPr>
          <p:cNvSpPr/>
          <p:nvPr/>
        </p:nvSpPr>
        <p:spPr>
          <a:xfrm>
            <a:off x="5926488" y="4926088"/>
            <a:ext cx="2781531" cy="980388"/>
          </a:xfrm>
          <a:prstGeom prst="roundRect">
            <a:avLst/>
          </a:prstGeom>
          <a:no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6890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p:bldP spid="5" grpId="0"/>
      <p:bldP spid="6" grpId="0"/>
      <p:bldP spid="2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17A713D7-1FE1-4125-867A-925745314FD0}"/>
              </a:ext>
            </a:extLst>
          </p:cNvPr>
          <p:cNvSpPr/>
          <p:nvPr/>
        </p:nvSpPr>
        <p:spPr>
          <a:xfrm>
            <a:off x="3410037" y="1649603"/>
            <a:ext cx="8781963" cy="1871903"/>
          </a:xfrm>
          <a:custGeom>
            <a:avLst/>
            <a:gdLst/>
            <a:ahLst/>
            <a:cxnLst/>
            <a:rect l="l" t="t" r="r" b="b"/>
            <a:pathLst>
              <a:path w="6586815" h="1404000">
                <a:moveTo>
                  <a:pt x="810600" y="0"/>
                </a:moveTo>
                <a:lnTo>
                  <a:pt x="6586815" y="0"/>
                </a:lnTo>
                <a:lnTo>
                  <a:pt x="6586815" y="1404000"/>
                </a:lnTo>
                <a:lnTo>
                  <a:pt x="0" y="1404000"/>
                </a:lnTo>
                <a:close/>
              </a:path>
            </a:pathLst>
          </a:cu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矩形 6">
            <a:extLst>
              <a:ext uri="{FF2B5EF4-FFF2-40B4-BE49-F238E27FC236}">
                <a16:creationId xmlns:a16="http://schemas.microsoft.com/office/drawing/2014/main" id="{07DA43D4-0DF4-4FB5-89EC-79F8D1A878E6}"/>
              </a:ext>
            </a:extLst>
          </p:cNvPr>
          <p:cNvSpPr/>
          <p:nvPr/>
        </p:nvSpPr>
        <p:spPr>
          <a:xfrm>
            <a:off x="600" y="3478789"/>
            <a:ext cx="8432200" cy="1871903"/>
          </a:xfrm>
          <a:custGeom>
            <a:avLst/>
            <a:gdLst/>
            <a:ahLst/>
            <a:cxnLst/>
            <a:rect l="l" t="t" r="r" b="b"/>
            <a:pathLst>
              <a:path w="4284268" h="1404000">
                <a:moveTo>
                  <a:pt x="0" y="0"/>
                </a:moveTo>
                <a:lnTo>
                  <a:pt x="4284268" y="0"/>
                </a:lnTo>
                <a:lnTo>
                  <a:pt x="3473668" y="1404000"/>
                </a:lnTo>
                <a:lnTo>
                  <a:pt x="0" y="1404000"/>
                </a:lnTo>
                <a:close/>
              </a:path>
            </a:pathLst>
          </a:cu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矩形 7">
            <a:extLst>
              <a:ext uri="{FF2B5EF4-FFF2-40B4-BE49-F238E27FC236}">
                <a16:creationId xmlns:a16="http://schemas.microsoft.com/office/drawing/2014/main" id="{C8969C6D-7476-4F12-B9EA-B295C5B26E88}"/>
              </a:ext>
            </a:extLst>
          </p:cNvPr>
          <p:cNvSpPr/>
          <p:nvPr/>
        </p:nvSpPr>
        <p:spPr>
          <a:xfrm>
            <a:off x="600" y="1917079"/>
            <a:ext cx="10612684" cy="3023843"/>
          </a:xfrm>
          <a:custGeom>
            <a:avLst/>
            <a:gdLst/>
            <a:ahLst/>
            <a:cxnLst/>
            <a:rect l="l" t="t" r="r" b="b"/>
            <a:pathLst>
              <a:path w="7959928" h="2268000">
                <a:moveTo>
                  <a:pt x="0" y="0"/>
                </a:moveTo>
                <a:lnTo>
                  <a:pt x="7959928" y="0"/>
                </a:lnTo>
                <a:lnTo>
                  <a:pt x="6650498" y="2268000"/>
                </a:lnTo>
                <a:lnTo>
                  <a:pt x="0" y="2268000"/>
                </a:lnTo>
                <a:close/>
              </a:path>
            </a:pathLst>
          </a:cu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TextBox 10">
            <a:extLst>
              <a:ext uri="{FF2B5EF4-FFF2-40B4-BE49-F238E27FC236}">
                <a16:creationId xmlns:a16="http://schemas.microsoft.com/office/drawing/2014/main" id="{1189AFC6-5FBC-4560-B26D-28A4872F97F1}"/>
              </a:ext>
            </a:extLst>
          </p:cNvPr>
          <p:cNvSpPr txBox="1"/>
          <p:nvPr/>
        </p:nvSpPr>
        <p:spPr>
          <a:xfrm>
            <a:off x="1429449" y="2585554"/>
            <a:ext cx="7473251" cy="1446550"/>
          </a:xfrm>
          <a:prstGeom prst="rect">
            <a:avLst/>
          </a:prstGeom>
          <a:noFill/>
        </p:spPr>
        <p:txBody>
          <a:bodyPr wrap="square" rtlCol="0">
            <a:spAutoFit/>
          </a:bodyPr>
          <a:lstStyle/>
          <a:p>
            <a:pPr algn="ctr"/>
            <a:r>
              <a:rPr lang="zh-CN" altLang="en-US" sz="8800" i="1" dirty="0">
                <a:solidFill>
                  <a:schemeClr val="bg1"/>
                </a:solidFill>
                <a:latin typeface="Century Gothic" panose="020B0502020202020204" pitchFamily="34" charset="0"/>
                <a:cs typeface="+mn-ea"/>
                <a:sym typeface="+mn-lt"/>
              </a:rPr>
              <a:t>感谢各位领导</a:t>
            </a:r>
          </a:p>
        </p:txBody>
      </p:sp>
    </p:spTree>
    <p:extLst>
      <p:ext uri="{BB962C8B-B14F-4D97-AF65-F5344CB8AC3E}">
        <p14:creationId xmlns:p14="http://schemas.microsoft.com/office/powerpoint/2010/main" val="34155333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240001"/>
            <a:ext cx="12191999" cy="523220"/>
            <a:chOff x="1" y="378896"/>
            <a:chExt cx="12191998" cy="523220"/>
          </a:xfrm>
        </p:grpSpPr>
        <p:sp>
          <p:nvSpPr>
            <p:cNvPr id="2" name="文本框 1">
              <a:extLst>
                <a:ext uri="{FF2B5EF4-FFF2-40B4-BE49-F238E27FC236}">
                  <a16:creationId xmlns:a16="http://schemas.microsoft.com/office/drawing/2014/main" id="{A69D84BD-995A-40F3-9245-3A112D8B3EAF}"/>
                </a:ext>
              </a:extLst>
            </p:cNvPr>
            <p:cNvSpPr txBox="1"/>
            <p:nvPr/>
          </p:nvSpPr>
          <p:spPr>
            <a:xfrm>
              <a:off x="611870" y="378896"/>
              <a:ext cx="11580129"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教育事业统计调查制度</a:t>
              </a:r>
            </a:p>
          </p:txBody>
        </p:sp>
        <p:grpSp>
          <p:nvGrpSpPr>
            <p:cNvPr id="28" name="组合 27"/>
            <p:cNvGrpSpPr/>
            <p:nvPr/>
          </p:nvGrpSpPr>
          <p:grpSpPr>
            <a:xfrm>
              <a:off x="1" y="425063"/>
              <a:ext cx="529962" cy="430887"/>
              <a:chOff x="1" y="363398"/>
              <a:chExt cx="529962" cy="430887"/>
            </a:xfrm>
          </p:grpSpPr>
          <p:sp>
            <p:nvSpPr>
              <p:cNvPr id="3" name="矩形 2">
                <a:extLst>
                  <a:ext uri="{FF2B5EF4-FFF2-40B4-BE49-F238E27FC236}">
                    <a16:creationId xmlns:a16="http://schemas.microsoft.com/office/drawing/2014/main" id="{52C30BD8-2792-4340-AA11-9422FBD97156}"/>
                  </a:ext>
                </a:extLst>
              </p:cNvPr>
              <p:cNvSpPr/>
              <p:nvPr/>
            </p:nvSpPr>
            <p:spPr>
              <a:xfrm>
                <a:off x="1" y="363398"/>
                <a:ext cx="313142"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a:extLst>
                  <a:ext uri="{FF2B5EF4-FFF2-40B4-BE49-F238E27FC236}">
                    <a16:creationId xmlns:a16="http://schemas.microsoft.com/office/drawing/2014/main" id="{2891F073-9422-4F50-A7FF-15E1D419E32B}"/>
                  </a:ext>
                </a:extLst>
              </p:cNvPr>
              <p:cNvSpPr/>
              <p:nvPr/>
            </p:nvSpPr>
            <p:spPr>
              <a:xfrm>
                <a:off x="395050" y="363398"/>
                <a:ext cx="134913" cy="430887"/>
              </a:xfrm>
              <a:prstGeom prst="rect">
                <a:avLst/>
              </a:prstGeom>
              <a:solidFill>
                <a:srgbClr val="46A6CC"/>
              </a:solidFill>
              <a:ln>
                <a:solidFill>
                  <a:srgbClr val="2CAC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nvGrpSpPr>
          <p:cNvPr id="38" name="组合 37">
            <a:extLst>
              <a:ext uri="{FF2B5EF4-FFF2-40B4-BE49-F238E27FC236}">
                <a16:creationId xmlns:a16="http://schemas.microsoft.com/office/drawing/2014/main" id="{F1E7312E-4C2D-4D31-9D93-6E7014E30F92}"/>
              </a:ext>
            </a:extLst>
          </p:cNvPr>
          <p:cNvGrpSpPr/>
          <p:nvPr/>
        </p:nvGrpSpPr>
        <p:grpSpPr>
          <a:xfrm>
            <a:off x="-1" y="6233836"/>
            <a:ext cx="12192001" cy="428775"/>
            <a:chOff x="0" y="6233836"/>
            <a:chExt cx="12192000" cy="428775"/>
          </a:xfrm>
        </p:grpSpPr>
        <p:sp>
          <p:nvSpPr>
            <p:cNvPr id="22" name="矩形 21">
              <a:extLst>
                <a:ext uri="{FF2B5EF4-FFF2-40B4-BE49-F238E27FC236}">
                  <a16:creationId xmlns:a16="http://schemas.microsoft.com/office/drawing/2014/main" id="{23DC6038-7AE3-4B32-BCB0-072B92CA48B5}"/>
                </a:ext>
              </a:extLst>
            </p:cNvPr>
            <p:cNvSpPr/>
            <p:nvPr/>
          </p:nvSpPr>
          <p:spPr>
            <a:xfrm>
              <a:off x="0" y="6305883"/>
              <a:ext cx="12192000" cy="304430"/>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平行四边形 26">
              <a:extLst>
                <a:ext uri="{FF2B5EF4-FFF2-40B4-BE49-F238E27FC236}">
                  <a16:creationId xmlns:a16="http://schemas.microsoft.com/office/drawing/2014/main" id="{52545D43-B9F3-480B-8FC8-94E75D3FD6F5}"/>
                </a:ext>
              </a:extLst>
            </p:cNvPr>
            <p:cNvSpPr/>
            <p:nvPr/>
          </p:nvSpPr>
          <p:spPr>
            <a:xfrm>
              <a:off x="10383743" y="6233836"/>
              <a:ext cx="242693" cy="428775"/>
            </a:xfrm>
            <a:prstGeom prst="parallelogram">
              <a:avLst/>
            </a:prstGeom>
            <a:solidFill>
              <a:srgbClr val="46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平行四边形 29">
              <a:extLst>
                <a:ext uri="{FF2B5EF4-FFF2-40B4-BE49-F238E27FC236}">
                  <a16:creationId xmlns:a16="http://schemas.microsoft.com/office/drawing/2014/main" id="{BED20939-816E-44CB-B1C9-44B0013A87BA}"/>
                </a:ext>
              </a:extLst>
            </p:cNvPr>
            <p:cNvSpPr/>
            <p:nvPr/>
          </p:nvSpPr>
          <p:spPr>
            <a:xfrm>
              <a:off x="10632081" y="6233836"/>
              <a:ext cx="242693" cy="428775"/>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平行四边形 30">
              <a:extLst>
                <a:ext uri="{FF2B5EF4-FFF2-40B4-BE49-F238E27FC236}">
                  <a16:creationId xmlns:a16="http://schemas.microsoft.com/office/drawing/2014/main" id="{7380E2B8-9AD8-401C-A778-C941C9C590F4}"/>
                </a:ext>
              </a:extLst>
            </p:cNvPr>
            <p:cNvSpPr/>
            <p:nvPr/>
          </p:nvSpPr>
          <p:spPr>
            <a:xfrm>
              <a:off x="10874774" y="6233836"/>
              <a:ext cx="242693" cy="428775"/>
            </a:xfrm>
            <a:prstGeom prst="parallelogram">
              <a:avLst/>
            </a:prstGeom>
            <a:solidFill>
              <a:srgbClr val="2C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TextBox 13">
            <a:extLst>
              <a:ext uri="{FF2B5EF4-FFF2-40B4-BE49-F238E27FC236}">
                <a16:creationId xmlns:a16="http://schemas.microsoft.com/office/drawing/2014/main" id="{6390D581-187D-414F-AE01-9F60E52A44FC}"/>
              </a:ext>
            </a:extLst>
          </p:cNvPr>
          <p:cNvSpPr txBox="1"/>
          <p:nvPr/>
        </p:nvSpPr>
        <p:spPr bwMode="auto">
          <a:xfrm>
            <a:off x="529963" y="6293279"/>
            <a:ext cx="2781531" cy="369332"/>
          </a:xfrm>
          <a:prstGeom prst="rect">
            <a:avLst/>
          </a:prstGeom>
          <a:noFill/>
        </p:spPr>
        <p:txBody>
          <a:bodyPr wrap="square">
            <a:spAutoFit/>
          </a:bodyPr>
          <a:lstStyle/>
          <a:p>
            <a:r>
              <a:rPr lang="en-US" altLang="zh-CN"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2019</a:t>
            </a:r>
            <a:r>
              <a:rPr lang="zh-CN" altLang="en-US"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年教育事业统计培训</a:t>
            </a:r>
          </a:p>
        </p:txBody>
      </p:sp>
      <p:sp>
        <p:nvSpPr>
          <p:cNvPr id="46" name="矩形 45">
            <a:extLst>
              <a:ext uri="{FF2B5EF4-FFF2-40B4-BE49-F238E27FC236}">
                <a16:creationId xmlns:a16="http://schemas.microsoft.com/office/drawing/2014/main" id="{AEECED11-9B82-47AF-AE6A-7B925C9DF8E7}"/>
              </a:ext>
            </a:extLst>
          </p:cNvPr>
          <p:cNvSpPr/>
          <p:nvPr/>
        </p:nvSpPr>
        <p:spPr>
          <a:xfrm>
            <a:off x="550863" y="868451"/>
            <a:ext cx="11090274" cy="430887"/>
          </a:xfrm>
          <a:prstGeom prst="rect">
            <a:avLst/>
          </a:prstGeom>
          <a:solidFill>
            <a:srgbClr val="0F6D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黑体" panose="02010609060101010101" pitchFamily="49" charset="-122"/>
                <a:ea typeface="黑体" panose="02010609060101010101" pitchFamily="49" charset="-122"/>
                <a:sym typeface="Century Gothic" panose="020B0502020202020204" pitchFamily="34" charset="0"/>
              </a:rPr>
              <a:t>教育事业统计范围</a:t>
            </a:r>
          </a:p>
        </p:txBody>
      </p:sp>
      <p:sp>
        <p:nvSpPr>
          <p:cNvPr id="150" name="灯片编号占位符 3">
            <a:extLst>
              <a:ext uri="{FF2B5EF4-FFF2-40B4-BE49-F238E27FC236}">
                <a16:creationId xmlns:a16="http://schemas.microsoft.com/office/drawing/2014/main" id="{DEED5C2E-22C7-499A-B3B7-D172992F822F}"/>
              </a:ext>
            </a:extLst>
          </p:cNvPr>
          <p:cNvSpPr>
            <a:spLocks noGrp="1"/>
          </p:cNvSpPr>
          <p:nvPr>
            <p:ph type="sldNum" sz="quarter" idx="12"/>
          </p:nvPr>
        </p:nvSpPr>
        <p:spPr>
          <a:xfrm>
            <a:off x="8610600" y="6356350"/>
            <a:ext cx="2743200" cy="365125"/>
          </a:xfrm>
        </p:spPr>
        <p:txBody>
          <a:bodyPr/>
          <a:lstStyle/>
          <a:p>
            <a:fld id="{D57F1E4F-1CFF-5643-939E-217C01CDF565}" type="slidenum">
              <a:rPr lang="en-US" smtClean="0"/>
              <a:pPr/>
              <a:t>9</a:t>
            </a:fld>
            <a:endParaRPr lang="en-US" dirty="0"/>
          </a:p>
        </p:txBody>
      </p:sp>
      <p:sp>
        <p:nvSpPr>
          <p:cNvPr id="151" name="矩形 150">
            <a:extLst>
              <a:ext uri="{FF2B5EF4-FFF2-40B4-BE49-F238E27FC236}">
                <a16:creationId xmlns:a16="http://schemas.microsoft.com/office/drawing/2014/main" id="{33939399-A4AE-4E4C-B4D7-4711D4B3D999}"/>
              </a:ext>
            </a:extLst>
          </p:cNvPr>
          <p:cNvSpPr/>
          <p:nvPr/>
        </p:nvSpPr>
        <p:spPr>
          <a:xfrm>
            <a:off x="2279221" y="1313495"/>
            <a:ext cx="8928016" cy="323916"/>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华文细黑" panose="02010600040101010101" pitchFamily="2" charset="-122"/>
                <a:ea typeface="华文细黑" panose="02010600040101010101" pitchFamily="2" charset="-122"/>
              </a:rPr>
              <a:t>培养研究生的科研机构</a:t>
            </a:r>
          </a:p>
        </p:txBody>
      </p:sp>
      <p:sp>
        <p:nvSpPr>
          <p:cNvPr id="152" name="矩形 151">
            <a:extLst>
              <a:ext uri="{FF2B5EF4-FFF2-40B4-BE49-F238E27FC236}">
                <a16:creationId xmlns:a16="http://schemas.microsoft.com/office/drawing/2014/main" id="{D11463FA-0099-4F31-9B59-60240E73C123}"/>
              </a:ext>
            </a:extLst>
          </p:cNvPr>
          <p:cNvSpPr/>
          <p:nvPr/>
        </p:nvSpPr>
        <p:spPr>
          <a:xfrm>
            <a:off x="2279221" y="2452169"/>
            <a:ext cx="8928016" cy="323916"/>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华文细黑" panose="02010600040101010101" pitchFamily="2" charset="-122"/>
                <a:ea typeface="华文细黑" panose="02010600040101010101" pitchFamily="2" charset="-122"/>
              </a:rPr>
              <a:t>民办其他高等教育机构</a:t>
            </a:r>
          </a:p>
        </p:txBody>
      </p:sp>
      <p:sp>
        <p:nvSpPr>
          <p:cNvPr id="153" name="矩形 152">
            <a:extLst>
              <a:ext uri="{FF2B5EF4-FFF2-40B4-BE49-F238E27FC236}">
                <a16:creationId xmlns:a16="http://schemas.microsoft.com/office/drawing/2014/main" id="{28345C4F-1A6B-43AA-81C0-BB3B548CE7D1}"/>
              </a:ext>
            </a:extLst>
          </p:cNvPr>
          <p:cNvSpPr/>
          <p:nvPr/>
        </p:nvSpPr>
        <p:spPr>
          <a:xfrm>
            <a:off x="1141237" y="1313494"/>
            <a:ext cx="1043646" cy="1462591"/>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1978A7"/>
                </a:solidFill>
                <a:latin typeface="华文细黑" panose="02010600040101010101" pitchFamily="2" charset="-122"/>
                <a:ea typeface="华文细黑" panose="02010600040101010101" pitchFamily="2" charset="-122"/>
              </a:rPr>
              <a:t>高等教育</a:t>
            </a:r>
          </a:p>
        </p:txBody>
      </p:sp>
      <p:sp>
        <p:nvSpPr>
          <p:cNvPr id="154" name="矩形 153">
            <a:extLst>
              <a:ext uri="{FF2B5EF4-FFF2-40B4-BE49-F238E27FC236}">
                <a16:creationId xmlns:a16="http://schemas.microsoft.com/office/drawing/2014/main" id="{A8C07B86-413A-4B1E-886E-18F99EA8DC23}"/>
              </a:ext>
            </a:extLst>
          </p:cNvPr>
          <p:cNvSpPr/>
          <p:nvPr/>
        </p:nvSpPr>
        <p:spPr>
          <a:xfrm>
            <a:off x="2279221" y="3963943"/>
            <a:ext cx="8928016" cy="323916"/>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2A645E"/>
                </a:solidFill>
                <a:latin typeface="华文细黑" panose="02010600040101010101" pitchFamily="2" charset="-122"/>
                <a:ea typeface="华文细黑" panose="02010600040101010101" pitchFamily="2" charset="-122"/>
              </a:rPr>
              <a:t>中等职业培训机构</a:t>
            </a:r>
          </a:p>
        </p:txBody>
      </p:sp>
      <p:sp>
        <p:nvSpPr>
          <p:cNvPr id="155" name="矩形 154">
            <a:extLst>
              <a:ext uri="{FF2B5EF4-FFF2-40B4-BE49-F238E27FC236}">
                <a16:creationId xmlns:a16="http://schemas.microsoft.com/office/drawing/2014/main" id="{78865043-68E7-47B1-84C8-12C94D8A0964}"/>
              </a:ext>
            </a:extLst>
          </p:cNvPr>
          <p:cNvSpPr/>
          <p:nvPr/>
        </p:nvSpPr>
        <p:spPr>
          <a:xfrm>
            <a:off x="2279221" y="4409033"/>
            <a:ext cx="8928016" cy="323916"/>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华文细黑" panose="02010600040101010101" pitchFamily="2" charset="-122"/>
                <a:ea typeface="华文细黑" panose="02010600040101010101" pitchFamily="2" charset="-122"/>
              </a:rPr>
              <a:t>小学</a:t>
            </a:r>
          </a:p>
        </p:txBody>
      </p:sp>
      <p:sp>
        <p:nvSpPr>
          <p:cNvPr id="156" name="矩形 155">
            <a:extLst>
              <a:ext uri="{FF2B5EF4-FFF2-40B4-BE49-F238E27FC236}">
                <a16:creationId xmlns:a16="http://schemas.microsoft.com/office/drawing/2014/main" id="{13DBEBFC-8F75-4671-AE00-6C4D8CF7F297}"/>
              </a:ext>
            </a:extLst>
          </p:cNvPr>
          <p:cNvSpPr/>
          <p:nvPr/>
        </p:nvSpPr>
        <p:spPr>
          <a:xfrm>
            <a:off x="2279221" y="4788591"/>
            <a:ext cx="8928016" cy="323916"/>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华文细黑" panose="02010600040101010101" pitchFamily="2" charset="-122"/>
                <a:ea typeface="华文细黑" panose="02010600040101010101" pitchFamily="2" charset="-122"/>
              </a:rPr>
              <a:t>初中</a:t>
            </a:r>
          </a:p>
        </p:txBody>
      </p:sp>
      <p:sp>
        <p:nvSpPr>
          <p:cNvPr id="157" name="矩形 156">
            <a:extLst>
              <a:ext uri="{FF2B5EF4-FFF2-40B4-BE49-F238E27FC236}">
                <a16:creationId xmlns:a16="http://schemas.microsoft.com/office/drawing/2014/main" id="{27B6F1AD-EEE6-4F64-84A3-F67DE1FD4C7A}"/>
              </a:ext>
            </a:extLst>
          </p:cNvPr>
          <p:cNvSpPr/>
          <p:nvPr/>
        </p:nvSpPr>
        <p:spPr>
          <a:xfrm>
            <a:off x="2279221" y="5547707"/>
            <a:ext cx="8928016" cy="323916"/>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华文细黑" panose="02010600040101010101" pitchFamily="2" charset="-122"/>
                <a:ea typeface="华文细黑" panose="02010600040101010101" pitchFamily="2" charset="-122"/>
              </a:rPr>
              <a:t>工读学校</a:t>
            </a:r>
          </a:p>
        </p:txBody>
      </p:sp>
      <p:sp>
        <p:nvSpPr>
          <p:cNvPr id="158" name="矩形 157">
            <a:extLst>
              <a:ext uri="{FF2B5EF4-FFF2-40B4-BE49-F238E27FC236}">
                <a16:creationId xmlns:a16="http://schemas.microsoft.com/office/drawing/2014/main" id="{5595E68A-02EA-4E51-AD42-05D78096DEDB}"/>
              </a:ext>
            </a:extLst>
          </p:cNvPr>
          <p:cNvSpPr/>
          <p:nvPr/>
        </p:nvSpPr>
        <p:spPr>
          <a:xfrm>
            <a:off x="1141237" y="2914695"/>
            <a:ext cx="1043646" cy="1373165"/>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2A645E"/>
                </a:solidFill>
                <a:latin typeface="华文细黑" panose="02010600040101010101" pitchFamily="2" charset="-122"/>
                <a:ea typeface="华文细黑" panose="02010600040101010101" pitchFamily="2" charset="-122"/>
              </a:rPr>
              <a:t>高中阶段教育</a:t>
            </a:r>
          </a:p>
        </p:txBody>
      </p:sp>
      <p:sp>
        <p:nvSpPr>
          <p:cNvPr id="159" name="矩形 158">
            <a:extLst>
              <a:ext uri="{FF2B5EF4-FFF2-40B4-BE49-F238E27FC236}">
                <a16:creationId xmlns:a16="http://schemas.microsoft.com/office/drawing/2014/main" id="{902D7058-D5C3-4C9A-8B9C-C647D6A462B2}"/>
              </a:ext>
            </a:extLst>
          </p:cNvPr>
          <p:cNvSpPr/>
          <p:nvPr/>
        </p:nvSpPr>
        <p:spPr>
          <a:xfrm>
            <a:off x="1141237" y="4422652"/>
            <a:ext cx="1043646" cy="1448972"/>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99190B"/>
                </a:solidFill>
                <a:latin typeface="华文细黑" panose="02010600040101010101" pitchFamily="2" charset="-122"/>
                <a:ea typeface="华文细黑" panose="02010600040101010101" pitchFamily="2" charset="-122"/>
              </a:rPr>
              <a:t>义务教育及其他</a:t>
            </a:r>
          </a:p>
        </p:txBody>
      </p:sp>
      <p:sp>
        <p:nvSpPr>
          <p:cNvPr id="160" name="矩形 159">
            <a:extLst>
              <a:ext uri="{FF2B5EF4-FFF2-40B4-BE49-F238E27FC236}">
                <a16:creationId xmlns:a16="http://schemas.microsoft.com/office/drawing/2014/main" id="{3299A719-D1A5-4EC5-8940-3C301E57DD0C}"/>
              </a:ext>
            </a:extLst>
          </p:cNvPr>
          <p:cNvSpPr/>
          <p:nvPr/>
        </p:nvSpPr>
        <p:spPr>
          <a:xfrm>
            <a:off x="1141237" y="5934492"/>
            <a:ext cx="1043646" cy="336250"/>
          </a:xfrm>
          <a:prstGeom prst="rect">
            <a:avLst/>
          </a:prstGeom>
          <a:solidFill>
            <a:srgbClr val="FAE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8A6E08"/>
                </a:solidFill>
                <a:latin typeface="华文细黑" panose="02010600040101010101" pitchFamily="2" charset="-122"/>
                <a:ea typeface="华文细黑" panose="02010600040101010101" pitchFamily="2" charset="-122"/>
              </a:rPr>
              <a:t>学前教育</a:t>
            </a:r>
          </a:p>
        </p:txBody>
      </p:sp>
      <p:grpSp>
        <p:nvGrpSpPr>
          <p:cNvPr id="161" name="组合 160">
            <a:extLst>
              <a:ext uri="{FF2B5EF4-FFF2-40B4-BE49-F238E27FC236}">
                <a16:creationId xmlns:a16="http://schemas.microsoft.com/office/drawing/2014/main" id="{3858B0DB-8A45-41F5-88CE-C6E4D1E33129}"/>
              </a:ext>
            </a:extLst>
          </p:cNvPr>
          <p:cNvGrpSpPr/>
          <p:nvPr/>
        </p:nvGrpSpPr>
        <p:grpSpPr>
          <a:xfrm>
            <a:off x="2279221" y="1693054"/>
            <a:ext cx="8928016" cy="347960"/>
            <a:chOff x="1908087" y="1648291"/>
            <a:chExt cx="9153614" cy="348051"/>
          </a:xfrm>
        </p:grpSpPr>
        <p:sp>
          <p:nvSpPr>
            <p:cNvPr id="162" name="矩形 161">
              <a:extLst>
                <a:ext uri="{FF2B5EF4-FFF2-40B4-BE49-F238E27FC236}">
                  <a16:creationId xmlns:a16="http://schemas.microsoft.com/office/drawing/2014/main" id="{7FD06135-7B92-4C37-9DC3-A9B566C85532}"/>
                </a:ext>
              </a:extLst>
            </p:cNvPr>
            <p:cNvSpPr/>
            <p:nvPr/>
          </p:nvSpPr>
          <p:spPr>
            <a:xfrm>
              <a:off x="1908087" y="1648291"/>
              <a:ext cx="9153614" cy="324000"/>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华文细黑" panose="02010600040101010101" pitchFamily="2" charset="-122"/>
                  <a:ea typeface="华文细黑" panose="02010600040101010101" pitchFamily="2" charset="-122"/>
                </a:rPr>
                <a:t>普通高校</a:t>
              </a:r>
            </a:p>
          </p:txBody>
        </p:sp>
        <p:sp>
          <p:nvSpPr>
            <p:cNvPr id="163" name="文本框 162">
              <a:extLst>
                <a:ext uri="{FF2B5EF4-FFF2-40B4-BE49-F238E27FC236}">
                  <a16:creationId xmlns:a16="http://schemas.microsoft.com/office/drawing/2014/main" id="{F0CA659D-9B5F-4D61-9955-3E16B0131A52}"/>
                </a:ext>
              </a:extLst>
            </p:cNvPr>
            <p:cNvSpPr txBox="1"/>
            <p:nvPr/>
          </p:nvSpPr>
          <p:spPr>
            <a:xfrm>
              <a:off x="3068540" y="1673177"/>
              <a:ext cx="6810898" cy="323165"/>
            </a:xfrm>
            <a:prstGeom prst="rect">
              <a:avLst/>
            </a:prstGeom>
            <a:noFill/>
          </p:spPr>
          <p:txBody>
            <a:bodyPr wrap="none" rtlCol="0">
              <a:spAutoFit/>
            </a:bodyPr>
            <a:lstStyle>
              <a:defPPr>
                <a:defRPr lang="zh-CN"/>
              </a:defPPr>
              <a:lvl1pPr lvl="0">
                <a:defRPr sz="1500" b="1">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en-US" altLang="zh-CN" b="0" dirty="0"/>
                <a:t>(</a:t>
              </a:r>
              <a:r>
                <a:rPr lang="zh-CN" altLang="en-US" b="0" dirty="0"/>
                <a:t>大学，学院，独立学院，高等专科院校，高等职业学校，其他普通高教机构</a:t>
              </a:r>
              <a:r>
                <a:rPr lang="en-US" altLang="zh-CN" b="0" dirty="0"/>
                <a:t>)</a:t>
              </a:r>
              <a:endParaRPr lang="zh-CN" altLang="en-US" b="0" dirty="0"/>
            </a:p>
          </p:txBody>
        </p:sp>
      </p:grpSp>
      <p:grpSp>
        <p:nvGrpSpPr>
          <p:cNvPr id="164" name="组合 163">
            <a:extLst>
              <a:ext uri="{FF2B5EF4-FFF2-40B4-BE49-F238E27FC236}">
                <a16:creationId xmlns:a16="http://schemas.microsoft.com/office/drawing/2014/main" id="{A9DA2ED5-16BE-4807-A8AC-5373D35006DE}"/>
              </a:ext>
            </a:extLst>
          </p:cNvPr>
          <p:cNvGrpSpPr/>
          <p:nvPr/>
        </p:nvGrpSpPr>
        <p:grpSpPr>
          <a:xfrm>
            <a:off x="2279221" y="2072612"/>
            <a:ext cx="9005677" cy="348546"/>
            <a:chOff x="1908087" y="2027948"/>
            <a:chExt cx="9233237" cy="348637"/>
          </a:xfrm>
        </p:grpSpPr>
        <p:sp>
          <p:nvSpPr>
            <p:cNvPr id="165" name="矩形 164">
              <a:extLst>
                <a:ext uri="{FF2B5EF4-FFF2-40B4-BE49-F238E27FC236}">
                  <a16:creationId xmlns:a16="http://schemas.microsoft.com/office/drawing/2014/main" id="{14F63D5A-7064-4CD3-A8D4-8D45F8924854}"/>
                </a:ext>
              </a:extLst>
            </p:cNvPr>
            <p:cNvSpPr/>
            <p:nvPr/>
          </p:nvSpPr>
          <p:spPr>
            <a:xfrm>
              <a:off x="1908087" y="2027948"/>
              <a:ext cx="9153614" cy="324000"/>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华文细黑" panose="02010600040101010101" pitchFamily="2" charset="-122"/>
                  <a:ea typeface="华文细黑" panose="02010600040101010101" pitchFamily="2" charset="-122"/>
                </a:rPr>
                <a:t>成人高校</a:t>
              </a:r>
            </a:p>
          </p:txBody>
        </p:sp>
        <p:sp>
          <p:nvSpPr>
            <p:cNvPr id="166" name="文本框 165">
              <a:extLst>
                <a:ext uri="{FF2B5EF4-FFF2-40B4-BE49-F238E27FC236}">
                  <a16:creationId xmlns:a16="http://schemas.microsoft.com/office/drawing/2014/main" id="{83ABEFBB-5044-44DA-B344-3B782A93BF76}"/>
                </a:ext>
              </a:extLst>
            </p:cNvPr>
            <p:cNvSpPr txBox="1"/>
            <p:nvPr/>
          </p:nvSpPr>
          <p:spPr>
            <a:xfrm>
              <a:off x="3068540" y="2053420"/>
              <a:ext cx="8072784" cy="323165"/>
            </a:xfrm>
            <a:prstGeom prst="rect">
              <a:avLst/>
            </a:prstGeom>
            <a:noFill/>
          </p:spPr>
          <p:txBody>
            <a:bodyPr wrap="none" rtlCol="0">
              <a:spAutoFit/>
            </a:bodyPr>
            <a:lstStyle>
              <a:defPPr>
                <a:defRPr lang="zh-CN"/>
              </a:defPPr>
              <a:lvl1pPr lvl="0">
                <a:defRPr sz="1500" b="1">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en-US" altLang="zh-CN" b="0" spc="-150" dirty="0"/>
                <a:t>(</a:t>
              </a:r>
              <a:r>
                <a:rPr lang="zh-CN" altLang="en-US" b="0" spc="-150" dirty="0"/>
                <a:t>职工高校，农民高校，管理干部学院，教育学院，独立函授学院、广播电视大学，其他成人高校机构</a:t>
              </a:r>
              <a:r>
                <a:rPr lang="en-US" altLang="zh-CN" b="0" spc="-150" dirty="0"/>
                <a:t>)</a:t>
              </a:r>
              <a:endParaRPr lang="zh-CN" altLang="en-US" b="0" spc="-150" dirty="0"/>
            </a:p>
          </p:txBody>
        </p:sp>
      </p:grpSp>
      <p:grpSp>
        <p:nvGrpSpPr>
          <p:cNvPr id="167" name="组合 166">
            <a:extLst>
              <a:ext uri="{FF2B5EF4-FFF2-40B4-BE49-F238E27FC236}">
                <a16:creationId xmlns:a16="http://schemas.microsoft.com/office/drawing/2014/main" id="{025FB4B0-F1B4-409E-B55C-054437C3413C}"/>
              </a:ext>
            </a:extLst>
          </p:cNvPr>
          <p:cNvGrpSpPr/>
          <p:nvPr/>
        </p:nvGrpSpPr>
        <p:grpSpPr>
          <a:xfrm>
            <a:off x="2279221" y="2914694"/>
            <a:ext cx="8928016" cy="335952"/>
            <a:chOff x="1908087" y="2889557"/>
            <a:chExt cx="9153614" cy="336039"/>
          </a:xfrm>
        </p:grpSpPr>
        <p:sp>
          <p:nvSpPr>
            <p:cNvPr id="168" name="矩形 167">
              <a:extLst>
                <a:ext uri="{FF2B5EF4-FFF2-40B4-BE49-F238E27FC236}">
                  <a16:creationId xmlns:a16="http://schemas.microsoft.com/office/drawing/2014/main" id="{4BA7D04E-03A9-4C75-A60D-9C7D71AFBC85}"/>
                </a:ext>
              </a:extLst>
            </p:cNvPr>
            <p:cNvSpPr/>
            <p:nvPr/>
          </p:nvSpPr>
          <p:spPr>
            <a:xfrm>
              <a:off x="1908087" y="2889557"/>
              <a:ext cx="9153614" cy="324000"/>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2A645E"/>
                  </a:solidFill>
                  <a:latin typeface="华文细黑" panose="02010600040101010101" pitchFamily="2" charset="-122"/>
                  <a:ea typeface="华文细黑" panose="02010600040101010101" pitchFamily="2" charset="-122"/>
                </a:rPr>
                <a:t>高级中学</a:t>
              </a:r>
            </a:p>
          </p:txBody>
        </p:sp>
        <p:sp>
          <p:nvSpPr>
            <p:cNvPr id="169" name="文本框 168">
              <a:extLst>
                <a:ext uri="{FF2B5EF4-FFF2-40B4-BE49-F238E27FC236}">
                  <a16:creationId xmlns:a16="http://schemas.microsoft.com/office/drawing/2014/main" id="{A4584F66-FDD6-4A7B-9608-B317C0E104E8}"/>
                </a:ext>
              </a:extLst>
            </p:cNvPr>
            <p:cNvSpPr txBox="1"/>
            <p:nvPr/>
          </p:nvSpPr>
          <p:spPr>
            <a:xfrm>
              <a:off x="3068540" y="2902431"/>
              <a:ext cx="7362973" cy="323165"/>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en-US" altLang="zh-CN" b="0" dirty="0"/>
                <a:t>(</a:t>
              </a:r>
              <a:r>
                <a:rPr lang="zh-CN" altLang="en-US" b="0" dirty="0"/>
                <a:t>完全中学，高级中学，十二年一贯制学校，附设普通高中班、成人职工高中，成人农民高中</a:t>
              </a:r>
              <a:r>
                <a:rPr lang="en-US" altLang="zh-CN" b="0" dirty="0"/>
                <a:t>)</a:t>
              </a:r>
              <a:endParaRPr lang="zh-CN" altLang="en-US" b="0" dirty="0"/>
            </a:p>
          </p:txBody>
        </p:sp>
      </p:grpSp>
      <p:grpSp>
        <p:nvGrpSpPr>
          <p:cNvPr id="170" name="组合 169">
            <a:extLst>
              <a:ext uri="{FF2B5EF4-FFF2-40B4-BE49-F238E27FC236}">
                <a16:creationId xmlns:a16="http://schemas.microsoft.com/office/drawing/2014/main" id="{2F8374FB-B51F-4481-92B4-C008202E37E8}"/>
              </a:ext>
            </a:extLst>
          </p:cNvPr>
          <p:cNvGrpSpPr/>
          <p:nvPr/>
        </p:nvGrpSpPr>
        <p:grpSpPr>
          <a:xfrm>
            <a:off x="2279221" y="3294252"/>
            <a:ext cx="8928016" cy="614049"/>
            <a:chOff x="1908087" y="3269213"/>
            <a:chExt cx="9153614" cy="614209"/>
          </a:xfrm>
        </p:grpSpPr>
        <p:sp>
          <p:nvSpPr>
            <p:cNvPr id="171" name="矩形 170">
              <a:extLst>
                <a:ext uri="{FF2B5EF4-FFF2-40B4-BE49-F238E27FC236}">
                  <a16:creationId xmlns:a16="http://schemas.microsoft.com/office/drawing/2014/main" id="{FD32CB10-21D4-44A8-AF4B-EB635D8AE2FA}"/>
                </a:ext>
              </a:extLst>
            </p:cNvPr>
            <p:cNvSpPr/>
            <p:nvPr/>
          </p:nvSpPr>
          <p:spPr>
            <a:xfrm>
              <a:off x="1908087" y="3269213"/>
              <a:ext cx="9153614" cy="614209"/>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2A645E"/>
                  </a:solidFill>
                  <a:latin typeface="华文细黑" panose="02010600040101010101" pitchFamily="2" charset="-122"/>
                  <a:ea typeface="华文细黑" panose="02010600040101010101" pitchFamily="2" charset="-122"/>
                </a:rPr>
                <a:t>中等职业学校</a:t>
              </a:r>
            </a:p>
          </p:txBody>
        </p:sp>
        <p:sp>
          <p:nvSpPr>
            <p:cNvPr id="172" name="文本框 171">
              <a:extLst>
                <a:ext uri="{FF2B5EF4-FFF2-40B4-BE49-F238E27FC236}">
                  <a16:creationId xmlns:a16="http://schemas.microsoft.com/office/drawing/2014/main" id="{049D0142-F827-4DCD-B2E1-46C712C9ADFB}"/>
                </a:ext>
              </a:extLst>
            </p:cNvPr>
            <p:cNvSpPr txBox="1"/>
            <p:nvPr/>
          </p:nvSpPr>
          <p:spPr>
            <a:xfrm>
              <a:off x="3455300" y="3316711"/>
              <a:ext cx="7606401" cy="553998"/>
            </a:xfrm>
            <a:prstGeom prst="rect">
              <a:avLst/>
            </a:prstGeom>
            <a:noFill/>
          </p:spPr>
          <p:txBody>
            <a:bodyPr wrap="squar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en-US" altLang="zh-CN" b="0" dirty="0"/>
                <a:t>(</a:t>
              </a:r>
              <a:r>
                <a:rPr lang="zh-CN" altLang="en-US" b="0" dirty="0"/>
                <a:t>调整后中等职业学校，中等技术学校，中等师范学校，成人中等专业学校，职业高中学校，</a:t>
              </a:r>
              <a:endParaRPr lang="en-US" altLang="zh-CN" b="0" dirty="0"/>
            </a:p>
            <a:p>
              <a:r>
                <a:rPr lang="zh-CN" altLang="en-US" b="0" dirty="0"/>
                <a:t>技工学校，附设中职班，其他中职机构</a:t>
              </a:r>
              <a:r>
                <a:rPr lang="en-US" altLang="zh-CN" b="0" dirty="0"/>
                <a:t>)</a:t>
              </a:r>
              <a:endParaRPr lang="zh-CN" altLang="en-US" b="0" dirty="0"/>
            </a:p>
          </p:txBody>
        </p:sp>
      </p:grpSp>
      <p:sp>
        <p:nvSpPr>
          <p:cNvPr id="173" name="文本框 172">
            <a:extLst>
              <a:ext uri="{FF2B5EF4-FFF2-40B4-BE49-F238E27FC236}">
                <a16:creationId xmlns:a16="http://schemas.microsoft.com/office/drawing/2014/main" id="{733FE24C-224B-4302-82F8-BFBD09501F4E}"/>
              </a:ext>
            </a:extLst>
          </p:cNvPr>
          <p:cNvSpPr txBox="1"/>
          <p:nvPr/>
        </p:nvSpPr>
        <p:spPr>
          <a:xfrm>
            <a:off x="4014430" y="3966740"/>
            <a:ext cx="5104556" cy="323081"/>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en-US" altLang="zh-CN" b="0" dirty="0"/>
              <a:t>(</a:t>
            </a:r>
            <a:r>
              <a:rPr lang="zh-CN" altLang="en-US" b="0" dirty="0"/>
              <a:t>职业技术培训学校，农村成人文化技术培训学校，其他培训机构</a:t>
            </a:r>
            <a:r>
              <a:rPr lang="en-US" altLang="zh-CN" b="0" dirty="0"/>
              <a:t>)</a:t>
            </a:r>
            <a:endParaRPr lang="zh-CN" altLang="en-US" b="0" dirty="0"/>
          </a:p>
        </p:txBody>
      </p:sp>
      <p:sp>
        <p:nvSpPr>
          <p:cNvPr id="174" name="文本框 173">
            <a:extLst>
              <a:ext uri="{FF2B5EF4-FFF2-40B4-BE49-F238E27FC236}">
                <a16:creationId xmlns:a16="http://schemas.microsoft.com/office/drawing/2014/main" id="{C057D042-B258-4D85-80BF-2FA1257C7F7F}"/>
              </a:ext>
            </a:extLst>
          </p:cNvPr>
          <p:cNvSpPr txBox="1"/>
          <p:nvPr/>
        </p:nvSpPr>
        <p:spPr>
          <a:xfrm>
            <a:off x="2715554" y="4396714"/>
            <a:ext cx="6143031" cy="323081"/>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en-US" altLang="zh-CN" b="0" dirty="0"/>
              <a:t>(</a:t>
            </a:r>
            <a:r>
              <a:rPr lang="zh-CN" altLang="en-US" b="0" dirty="0"/>
              <a:t>小学，小学教学点，附设小学班，职工小学，农民小学，成人小学班，扫盲班</a:t>
            </a:r>
            <a:r>
              <a:rPr lang="en-US" altLang="zh-CN" b="0" dirty="0"/>
              <a:t>)</a:t>
            </a:r>
            <a:endParaRPr lang="zh-CN" altLang="en-US" b="0" dirty="0"/>
          </a:p>
        </p:txBody>
      </p:sp>
      <p:sp>
        <p:nvSpPr>
          <p:cNvPr id="175" name="文本框 174">
            <a:extLst>
              <a:ext uri="{FF2B5EF4-FFF2-40B4-BE49-F238E27FC236}">
                <a16:creationId xmlns:a16="http://schemas.microsoft.com/office/drawing/2014/main" id="{8F150A3F-771E-44E2-BDD0-C3A5DE1EAD18}"/>
              </a:ext>
            </a:extLst>
          </p:cNvPr>
          <p:cNvSpPr txBox="1"/>
          <p:nvPr/>
        </p:nvSpPr>
        <p:spPr>
          <a:xfrm>
            <a:off x="2715554" y="4791784"/>
            <a:ext cx="8393061" cy="323081"/>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en-US" altLang="zh-CN" b="0" dirty="0"/>
              <a:t>(</a:t>
            </a:r>
            <a:r>
              <a:rPr lang="zh-CN" altLang="en-US" b="0" dirty="0"/>
              <a:t>初级中学，九年一贯制学校，附设普通初中班，职业初中，附设职业初中班，成人职工初中，成人农民初中</a:t>
            </a:r>
            <a:r>
              <a:rPr lang="en-US" altLang="zh-CN" b="0" dirty="0"/>
              <a:t>)</a:t>
            </a:r>
            <a:endParaRPr lang="zh-CN" altLang="en-US" b="0" dirty="0"/>
          </a:p>
        </p:txBody>
      </p:sp>
      <p:grpSp>
        <p:nvGrpSpPr>
          <p:cNvPr id="176" name="组合 175">
            <a:extLst>
              <a:ext uri="{FF2B5EF4-FFF2-40B4-BE49-F238E27FC236}">
                <a16:creationId xmlns:a16="http://schemas.microsoft.com/office/drawing/2014/main" id="{60D41577-F349-4943-98F8-82545A887A27}"/>
              </a:ext>
            </a:extLst>
          </p:cNvPr>
          <p:cNvGrpSpPr/>
          <p:nvPr/>
        </p:nvGrpSpPr>
        <p:grpSpPr>
          <a:xfrm>
            <a:off x="2279221" y="5151731"/>
            <a:ext cx="8928016" cy="340334"/>
            <a:chOff x="1908087" y="5170399"/>
            <a:chExt cx="9153614" cy="340423"/>
          </a:xfrm>
        </p:grpSpPr>
        <p:sp>
          <p:nvSpPr>
            <p:cNvPr id="177" name="矩形 176">
              <a:extLst>
                <a:ext uri="{FF2B5EF4-FFF2-40B4-BE49-F238E27FC236}">
                  <a16:creationId xmlns:a16="http://schemas.microsoft.com/office/drawing/2014/main" id="{1E1E8D34-5831-43C7-A034-5A166DCB5FF5}"/>
                </a:ext>
              </a:extLst>
            </p:cNvPr>
            <p:cNvSpPr/>
            <p:nvPr/>
          </p:nvSpPr>
          <p:spPr>
            <a:xfrm>
              <a:off x="1908087" y="5186822"/>
              <a:ext cx="9153614" cy="324000"/>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华文细黑" panose="02010600040101010101" pitchFamily="2" charset="-122"/>
                  <a:ea typeface="华文细黑" panose="02010600040101010101" pitchFamily="2" charset="-122"/>
                </a:rPr>
                <a:t>特殊教育</a:t>
              </a:r>
            </a:p>
          </p:txBody>
        </p:sp>
        <p:sp>
          <p:nvSpPr>
            <p:cNvPr id="178" name="文本框 177">
              <a:extLst>
                <a:ext uri="{FF2B5EF4-FFF2-40B4-BE49-F238E27FC236}">
                  <a16:creationId xmlns:a16="http://schemas.microsoft.com/office/drawing/2014/main" id="{A3E4C893-67DF-4CA3-B9E1-D438E2847014}"/>
                </a:ext>
              </a:extLst>
            </p:cNvPr>
            <p:cNvSpPr txBox="1"/>
            <p:nvPr/>
          </p:nvSpPr>
          <p:spPr>
            <a:xfrm>
              <a:off x="3169077" y="5170399"/>
              <a:ext cx="5056088" cy="323165"/>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en-US" altLang="zh-CN" b="0" dirty="0"/>
                <a:t>(</a:t>
              </a:r>
              <a:r>
                <a:rPr lang="zh-CN" altLang="en-US" b="0" dirty="0"/>
                <a:t>盲人学校，聋人学校，弱智学校，其他特教学校，附设特教班</a:t>
              </a:r>
              <a:r>
                <a:rPr lang="en-US" altLang="zh-CN" b="0" dirty="0"/>
                <a:t>)</a:t>
              </a:r>
              <a:endParaRPr lang="zh-CN" altLang="en-US" b="0" dirty="0"/>
            </a:p>
          </p:txBody>
        </p:sp>
      </p:grpSp>
      <p:grpSp>
        <p:nvGrpSpPr>
          <p:cNvPr id="179" name="组合 178">
            <a:extLst>
              <a:ext uri="{FF2B5EF4-FFF2-40B4-BE49-F238E27FC236}">
                <a16:creationId xmlns:a16="http://schemas.microsoft.com/office/drawing/2014/main" id="{A93013FC-21D8-42A9-86BD-2DA79E313893}"/>
              </a:ext>
            </a:extLst>
          </p:cNvPr>
          <p:cNvGrpSpPr/>
          <p:nvPr/>
        </p:nvGrpSpPr>
        <p:grpSpPr>
          <a:xfrm>
            <a:off x="2279221" y="5934493"/>
            <a:ext cx="8928016" cy="355806"/>
            <a:chOff x="1908087" y="6062685"/>
            <a:chExt cx="9153614" cy="333962"/>
          </a:xfrm>
        </p:grpSpPr>
        <p:sp>
          <p:nvSpPr>
            <p:cNvPr id="180" name="矩形 179">
              <a:extLst>
                <a:ext uri="{FF2B5EF4-FFF2-40B4-BE49-F238E27FC236}">
                  <a16:creationId xmlns:a16="http://schemas.microsoft.com/office/drawing/2014/main" id="{2DC30023-AA4B-4065-A598-E4CCBDF253C3}"/>
                </a:ext>
              </a:extLst>
            </p:cNvPr>
            <p:cNvSpPr/>
            <p:nvPr/>
          </p:nvSpPr>
          <p:spPr>
            <a:xfrm>
              <a:off x="1908087" y="6062685"/>
              <a:ext cx="9153614" cy="324000"/>
            </a:xfrm>
            <a:prstGeom prst="rect">
              <a:avLst/>
            </a:prstGeom>
            <a:solidFill>
              <a:srgbClr val="FAE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8A6E08"/>
                  </a:solidFill>
                  <a:latin typeface="华文细黑" panose="02010600040101010101" pitchFamily="2" charset="-122"/>
                  <a:ea typeface="华文细黑" panose="02010600040101010101" pitchFamily="2" charset="-122"/>
                </a:rPr>
                <a:t>幼儿园</a:t>
              </a:r>
            </a:p>
          </p:txBody>
        </p:sp>
        <p:sp>
          <p:nvSpPr>
            <p:cNvPr id="181" name="文本框 180">
              <a:extLst>
                <a:ext uri="{FF2B5EF4-FFF2-40B4-BE49-F238E27FC236}">
                  <a16:creationId xmlns:a16="http://schemas.microsoft.com/office/drawing/2014/main" id="{AF5B9FF7-A710-46FD-971E-5D46D330A568}"/>
                </a:ext>
              </a:extLst>
            </p:cNvPr>
            <p:cNvSpPr txBox="1"/>
            <p:nvPr/>
          </p:nvSpPr>
          <p:spPr>
            <a:xfrm>
              <a:off x="2913703" y="6073482"/>
              <a:ext cx="1861939" cy="323165"/>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en-US" altLang="zh-CN" b="0" dirty="0"/>
                <a:t>(</a:t>
              </a:r>
              <a:r>
                <a:rPr lang="zh-CN" altLang="en-US" b="0" dirty="0"/>
                <a:t>幼儿园，附设幼儿班</a:t>
              </a:r>
              <a:r>
                <a:rPr lang="en-US" altLang="zh-CN" b="0" dirty="0"/>
                <a:t>)</a:t>
              </a:r>
              <a:endParaRPr lang="zh-CN" altLang="en-US" b="0" dirty="0"/>
            </a:p>
          </p:txBody>
        </p:sp>
      </p:grpSp>
      <p:grpSp>
        <p:nvGrpSpPr>
          <p:cNvPr id="182" name="组合 181">
            <a:extLst>
              <a:ext uri="{FF2B5EF4-FFF2-40B4-BE49-F238E27FC236}">
                <a16:creationId xmlns:a16="http://schemas.microsoft.com/office/drawing/2014/main" id="{46A2ABC3-3515-4809-B440-F2B0CBC1886D}"/>
              </a:ext>
            </a:extLst>
          </p:cNvPr>
          <p:cNvGrpSpPr/>
          <p:nvPr/>
        </p:nvGrpSpPr>
        <p:grpSpPr>
          <a:xfrm>
            <a:off x="11227355" y="1313494"/>
            <a:ext cx="842151" cy="1462591"/>
            <a:chOff x="11146583" y="1268633"/>
            <a:chExt cx="842370" cy="1462972"/>
          </a:xfrm>
        </p:grpSpPr>
        <p:sp>
          <p:nvSpPr>
            <p:cNvPr id="183" name="右大括号 182">
              <a:extLst>
                <a:ext uri="{FF2B5EF4-FFF2-40B4-BE49-F238E27FC236}">
                  <a16:creationId xmlns:a16="http://schemas.microsoft.com/office/drawing/2014/main" id="{298723D7-9E9D-49F4-852C-EEFF367ED396}"/>
                </a:ext>
              </a:extLst>
            </p:cNvPr>
            <p:cNvSpPr/>
            <p:nvPr/>
          </p:nvSpPr>
          <p:spPr>
            <a:xfrm>
              <a:off x="11146583" y="1268633"/>
              <a:ext cx="158750" cy="1462972"/>
            </a:xfrm>
            <a:prstGeom prst="rightBrace">
              <a:avLst>
                <a:gd name="adj1" fmla="val 36798"/>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p>
          </p:txBody>
        </p:sp>
        <p:sp>
          <p:nvSpPr>
            <p:cNvPr id="184" name="文本框 183">
              <a:extLst>
                <a:ext uri="{FF2B5EF4-FFF2-40B4-BE49-F238E27FC236}">
                  <a16:creationId xmlns:a16="http://schemas.microsoft.com/office/drawing/2014/main" id="{8D6F9AF9-04A5-48E1-9AF1-B367456B1F0C}"/>
                </a:ext>
              </a:extLst>
            </p:cNvPr>
            <p:cNvSpPr txBox="1"/>
            <p:nvPr/>
          </p:nvSpPr>
          <p:spPr>
            <a:xfrm>
              <a:off x="11339416" y="1800325"/>
              <a:ext cx="649537" cy="369332"/>
            </a:xfrm>
            <a:prstGeom prst="rect">
              <a:avLst/>
            </a:prstGeom>
            <a:noFill/>
          </p:spPr>
          <p:txBody>
            <a:bodyPr wrap="none" rtlCol="0">
              <a:spAutoFit/>
            </a:bodyPr>
            <a:lstStyle/>
            <a:p>
              <a:r>
                <a:rPr lang="en-US" altLang="zh-CN" sz="1799" b="1" dirty="0">
                  <a:solidFill>
                    <a:srgbClr val="1978A7"/>
                  </a:solidFill>
                  <a:latin typeface="+mn-ea"/>
                </a:rPr>
                <a:t>15</a:t>
              </a:r>
              <a:r>
                <a:rPr lang="zh-CN" altLang="en-US" sz="1799" b="1" dirty="0">
                  <a:solidFill>
                    <a:srgbClr val="1978A7"/>
                  </a:solidFill>
                  <a:latin typeface="+mn-ea"/>
                </a:rPr>
                <a:t>类</a:t>
              </a:r>
            </a:p>
          </p:txBody>
        </p:sp>
      </p:grpSp>
      <p:grpSp>
        <p:nvGrpSpPr>
          <p:cNvPr id="185" name="组合 184">
            <a:extLst>
              <a:ext uri="{FF2B5EF4-FFF2-40B4-BE49-F238E27FC236}">
                <a16:creationId xmlns:a16="http://schemas.microsoft.com/office/drawing/2014/main" id="{80A5EBC1-8E0E-43C3-9977-FCA2CD227D76}"/>
              </a:ext>
            </a:extLst>
          </p:cNvPr>
          <p:cNvGrpSpPr/>
          <p:nvPr/>
        </p:nvGrpSpPr>
        <p:grpSpPr>
          <a:xfrm>
            <a:off x="11227355" y="2920068"/>
            <a:ext cx="842151" cy="1367790"/>
            <a:chOff x="11146583" y="2894933"/>
            <a:chExt cx="842370" cy="1368146"/>
          </a:xfrm>
        </p:grpSpPr>
        <p:sp>
          <p:nvSpPr>
            <p:cNvPr id="186" name="右大括号 185">
              <a:extLst>
                <a:ext uri="{FF2B5EF4-FFF2-40B4-BE49-F238E27FC236}">
                  <a16:creationId xmlns:a16="http://schemas.microsoft.com/office/drawing/2014/main" id="{16D74398-3AEA-4D8B-856B-AF02A0673A7E}"/>
                </a:ext>
              </a:extLst>
            </p:cNvPr>
            <p:cNvSpPr/>
            <p:nvPr/>
          </p:nvSpPr>
          <p:spPr>
            <a:xfrm>
              <a:off x="11146583" y="2894933"/>
              <a:ext cx="158750" cy="1368146"/>
            </a:xfrm>
            <a:prstGeom prst="rightBrace">
              <a:avLst>
                <a:gd name="adj1" fmla="val 36798"/>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p>
          </p:txBody>
        </p:sp>
        <p:sp>
          <p:nvSpPr>
            <p:cNvPr id="187" name="文本框 186">
              <a:extLst>
                <a:ext uri="{FF2B5EF4-FFF2-40B4-BE49-F238E27FC236}">
                  <a16:creationId xmlns:a16="http://schemas.microsoft.com/office/drawing/2014/main" id="{1C094687-2C01-4E73-8BC2-6893DF20A528}"/>
                </a:ext>
              </a:extLst>
            </p:cNvPr>
            <p:cNvSpPr txBox="1"/>
            <p:nvPr/>
          </p:nvSpPr>
          <p:spPr>
            <a:xfrm>
              <a:off x="11339416" y="3377362"/>
              <a:ext cx="649537" cy="369332"/>
            </a:xfrm>
            <a:prstGeom prst="rect">
              <a:avLst/>
            </a:prstGeom>
            <a:noFill/>
          </p:spPr>
          <p:txBody>
            <a:bodyPr wrap="none" rtlCol="0">
              <a:spAutoFit/>
            </a:bodyPr>
            <a:lstStyle/>
            <a:p>
              <a:r>
                <a:rPr lang="en-US" altLang="zh-CN" sz="1799" b="1" dirty="0">
                  <a:solidFill>
                    <a:srgbClr val="1978A7"/>
                  </a:solidFill>
                  <a:latin typeface="+mn-ea"/>
                </a:rPr>
                <a:t>17</a:t>
              </a:r>
              <a:r>
                <a:rPr lang="zh-CN" altLang="en-US" sz="1799" b="1" dirty="0">
                  <a:solidFill>
                    <a:srgbClr val="1978A7"/>
                  </a:solidFill>
                  <a:latin typeface="+mn-ea"/>
                </a:rPr>
                <a:t>类</a:t>
              </a:r>
            </a:p>
          </p:txBody>
        </p:sp>
      </p:grpSp>
      <p:grpSp>
        <p:nvGrpSpPr>
          <p:cNvPr id="188" name="组合 187">
            <a:extLst>
              <a:ext uri="{FF2B5EF4-FFF2-40B4-BE49-F238E27FC236}">
                <a16:creationId xmlns:a16="http://schemas.microsoft.com/office/drawing/2014/main" id="{F13B5359-9EE2-4355-9ED9-BD918FCDC9B0}"/>
              </a:ext>
            </a:extLst>
          </p:cNvPr>
          <p:cNvGrpSpPr/>
          <p:nvPr/>
        </p:nvGrpSpPr>
        <p:grpSpPr>
          <a:xfrm>
            <a:off x="11227355" y="4407931"/>
            <a:ext cx="843753" cy="1463690"/>
            <a:chOff x="11146583" y="4426406"/>
            <a:chExt cx="843973" cy="1464071"/>
          </a:xfrm>
        </p:grpSpPr>
        <p:sp>
          <p:nvSpPr>
            <p:cNvPr id="189" name="右大括号 188">
              <a:extLst>
                <a:ext uri="{FF2B5EF4-FFF2-40B4-BE49-F238E27FC236}">
                  <a16:creationId xmlns:a16="http://schemas.microsoft.com/office/drawing/2014/main" id="{767E1984-B4A5-4FAA-889F-4687A4C277CB}"/>
                </a:ext>
              </a:extLst>
            </p:cNvPr>
            <p:cNvSpPr/>
            <p:nvPr/>
          </p:nvSpPr>
          <p:spPr>
            <a:xfrm>
              <a:off x="11146583" y="4426406"/>
              <a:ext cx="158750" cy="1464071"/>
            </a:xfrm>
            <a:prstGeom prst="rightBrace">
              <a:avLst>
                <a:gd name="adj1" fmla="val 36798"/>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p>
          </p:txBody>
        </p:sp>
        <p:sp>
          <p:nvSpPr>
            <p:cNvPr id="190" name="文本框 189">
              <a:extLst>
                <a:ext uri="{FF2B5EF4-FFF2-40B4-BE49-F238E27FC236}">
                  <a16:creationId xmlns:a16="http://schemas.microsoft.com/office/drawing/2014/main" id="{B149C254-12C2-4CB1-87D6-061B6C408A10}"/>
                </a:ext>
              </a:extLst>
            </p:cNvPr>
            <p:cNvSpPr txBox="1"/>
            <p:nvPr/>
          </p:nvSpPr>
          <p:spPr>
            <a:xfrm>
              <a:off x="11339416" y="4952857"/>
              <a:ext cx="651140" cy="369332"/>
            </a:xfrm>
            <a:prstGeom prst="rect">
              <a:avLst/>
            </a:prstGeom>
            <a:noFill/>
          </p:spPr>
          <p:txBody>
            <a:bodyPr wrap="none" rtlCol="0">
              <a:spAutoFit/>
            </a:bodyPr>
            <a:lstStyle/>
            <a:p>
              <a:r>
                <a:rPr lang="en-US" altLang="zh-CN" sz="1799" b="1" dirty="0">
                  <a:solidFill>
                    <a:srgbClr val="1978A7"/>
                  </a:solidFill>
                  <a:latin typeface="+mn-ea"/>
                </a:rPr>
                <a:t>20</a:t>
              </a:r>
              <a:r>
                <a:rPr lang="zh-CN" altLang="en-US" sz="1799" b="1" dirty="0">
                  <a:solidFill>
                    <a:srgbClr val="1978A7"/>
                  </a:solidFill>
                  <a:latin typeface="+mn-ea"/>
                </a:rPr>
                <a:t>类</a:t>
              </a:r>
            </a:p>
          </p:txBody>
        </p:sp>
      </p:grpSp>
      <p:grpSp>
        <p:nvGrpSpPr>
          <p:cNvPr id="191" name="组合 190">
            <a:extLst>
              <a:ext uri="{FF2B5EF4-FFF2-40B4-BE49-F238E27FC236}">
                <a16:creationId xmlns:a16="http://schemas.microsoft.com/office/drawing/2014/main" id="{816F73DD-9724-40D9-9498-FE0AE10DE8AB}"/>
              </a:ext>
            </a:extLst>
          </p:cNvPr>
          <p:cNvGrpSpPr/>
          <p:nvPr/>
        </p:nvGrpSpPr>
        <p:grpSpPr>
          <a:xfrm>
            <a:off x="11227355" y="5942778"/>
            <a:ext cx="783900" cy="369236"/>
            <a:chOff x="11146583" y="6020454"/>
            <a:chExt cx="784104" cy="369332"/>
          </a:xfrm>
        </p:grpSpPr>
        <p:sp>
          <p:nvSpPr>
            <p:cNvPr id="192" name="右大括号 191">
              <a:extLst>
                <a:ext uri="{FF2B5EF4-FFF2-40B4-BE49-F238E27FC236}">
                  <a16:creationId xmlns:a16="http://schemas.microsoft.com/office/drawing/2014/main" id="{FF04E235-C065-40DE-AD90-0E475E494780}"/>
                </a:ext>
              </a:extLst>
            </p:cNvPr>
            <p:cNvSpPr/>
            <p:nvPr/>
          </p:nvSpPr>
          <p:spPr>
            <a:xfrm>
              <a:off x="11146583" y="6073482"/>
              <a:ext cx="158750" cy="303604"/>
            </a:xfrm>
            <a:prstGeom prst="rightBrace">
              <a:avLst>
                <a:gd name="adj1" fmla="val 36798"/>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99"/>
            </a:p>
          </p:txBody>
        </p:sp>
        <p:sp>
          <p:nvSpPr>
            <p:cNvPr id="193" name="文本框 192">
              <a:extLst>
                <a:ext uri="{FF2B5EF4-FFF2-40B4-BE49-F238E27FC236}">
                  <a16:creationId xmlns:a16="http://schemas.microsoft.com/office/drawing/2014/main" id="{3463E5CB-984F-4B16-B0FA-29C712C00C97}"/>
                </a:ext>
              </a:extLst>
            </p:cNvPr>
            <p:cNvSpPr txBox="1"/>
            <p:nvPr/>
          </p:nvSpPr>
          <p:spPr>
            <a:xfrm>
              <a:off x="11396566" y="6020454"/>
              <a:ext cx="534121" cy="369332"/>
            </a:xfrm>
            <a:prstGeom prst="rect">
              <a:avLst/>
            </a:prstGeom>
            <a:noFill/>
          </p:spPr>
          <p:txBody>
            <a:bodyPr wrap="none" rtlCol="0">
              <a:spAutoFit/>
            </a:bodyPr>
            <a:lstStyle/>
            <a:p>
              <a:r>
                <a:rPr lang="en-US" altLang="zh-CN" sz="1799" b="1" dirty="0">
                  <a:solidFill>
                    <a:srgbClr val="1978A7"/>
                  </a:solidFill>
                  <a:latin typeface="+mn-ea"/>
                </a:rPr>
                <a:t>2</a:t>
              </a:r>
              <a:r>
                <a:rPr lang="zh-CN" altLang="en-US" sz="1799" b="1" dirty="0">
                  <a:solidFill>
                    <a:srgbClr val="1978A7"/>
                  </a:solidFill>
                  <a:latin typeface="+mn-ea"/>
                </a:rPr>
                <a:t>类</a:t>
              </a:r>
            </a:p>
          </p:txBody>
        </p:sp>
      </p:grpSp>
      <p:sp>
        <p:nvSpPr>
          <p:cNvPr id="194" name="矩形 193">
            <a:extLst>
              <a:ext uri="{FF2B5EF4-FFF2-40B4-BE49-F238E27FC236}">
                <a16:creationId xmlns:a16="http://schemas.microsoft.com/office/drawing/2014/main" id="{79E51E9E-FADE-4831-8BCA-4CC44018B2B9}"/>
              </a:ext>
            </a:extLst>
          </p:cNvPr>
          <p:cNvSpPr/>
          <p:nvPr/>
        </p:nvSpPr>
        <p:spPr>
          <a:xfrm>
            <a:off x="583062" y="1313494"/>
            <a:ext cx="459553" cy="49400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600" b="1" dirty="0">
                <a:solidFill>
                  <a:schemeClr val="tx1">
                    <a:lumMod val="75000"/>
                    <a:lumOff val="25000"/>
                  </a:schemeClr>
                </a:solidFill>
                <a:latin typeface="华文细黑" panose="02010600040101010101" pitchFamily="2" charset="-122"/>
                <a:ea typeface="华文细黑" panose="02010600040101010101" pitchFamily="2" charset="-122"/>
              </a:rPr>
              <a:t>各级各类学校机构</a:t>
            </a:r>
          </a:p>
        </p:txBody>
      </p:sp>
      <p:sp>
        <p:nvSpPr>
          <p:cNvPr id="59" name="对话气泡: 椭圆形 58">
            <a:extLst>
              <a:ext uri="{FF2B5EF4-FFF2-40B4-BE49-F238E27FC236}">
                <a16:creationId xmlns:a16="http://schemas.microsoft.com/office/drawing/2014/main" id="{5A300E17-2FB0-4D2C-988B-E57A0779775E}"/>
              </a:ext>
            </a:extLst>
          </p:cNvPr>
          <p:cNvSpPr/>
          <p:nvPr/>
        </p:nvSpPr>
        <p:spPr>
          <a:xfrm>
            <a:off x="7846652" y="270676"/>
            <a:ext cx="3144332" cy="1072302"/>
          </a:xfrm>
          <a:prstGeom prst="wedgeEllipse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n"/>
            </a:pPr>
            <a:r>
              <a:rPr lang="zh-CN" altLang="en-US" dirty="0"/>
              <a:t>共</a:t>
            </a:r>
            <a:r>
              <a:rPr lang="en-US" altLang="zh-CN" dirty="0"/>
              <a:t>4</a:t>
            </a:r>
            <a:r>
              <a:rPr lang="zh-CN" altLang="en-US" dirty="0"/>
              <a:t>大类，</a:t>
            </a:r>
            <a:r>
              <a:rPr lang="en-US" altLang="zh-CN" dirty="0"/>
              <a:t>54</a:t>
            </a:r>
            <a:r>
              <a:rPr lang="zh-CN" altLang="en-US" dirty="0"/>
              <a:t>小类</a:t>
            </a:r>
          </a:p>
        </p:txBody>
      </p:sp>
    </p:spTree>
    <p:extLst>
      <p:ext uri="{BB962C8B-B14F-4D97-AF65-F5344CB8AC3E}">
        <p14:creationId xmlns:p14="http://schemas.microsoft.com/office/powerpoint/2010/main" val="8930585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fade">
                                      <p:cBhvr>
                                        <p:cTn id="7" dur="500"/>
                                        <p:tgtEl>
                                          <p:spTgt spid="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
                                        </p:tgtEl>
                                        <p:attrNameLst>
                                          <p:attrName>style.visibility</p:attrName>
                                        </p:attrNameLst>
                                      </p:cBhvr>
                                      <p:to>
                                        <p:strVal val="visible"/>
                                      </p:to>
                                    </p:set>
                                    <p:animEffect transition="in" filter="fade">
                                      <p:cBhvr>
                                        <p:cTn id="12" dur="500"/>
                                        <p:tgtEl>
                                          <p:spTgt spid="15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2"/>
                                        </p:tgtEl>
                                        <p:attrNameLst>
                                          <p:attrName>style.visibility</p:attrName>
                                        </p:attrNameLst>
                                      </p:cBhvr>
                                      <p:to>
                                        <p:strVal val="visible"/>
                                      </p:to>
                                    </p:set>
                                    <p:animEffect transition="in" filter="fade">
                                      <p:cBhvr>
                                        <p:cTn id="15" dur="500"/>
                                        <p:tgtEl>
                                          <p:spTgt spid="152"/>
                                        </p:tgtEl>
                                      </p:cBhvr>
                                    </p:animEffect>
                                  </p:childTnLst>
                                </p:cTn>
                              </p:par>
                              <p:par>
                                <p:cTn id="16" presetID="10" presetClass="entr" presetSubtype="0" fill="hold" nodeType="withEffect">
                                  <p:stCondLst>
                                    <p:cond delay="0"/>
                                  </p:stCondLst>
                                  <p:childTnLst>
                                    <p:set>
                                      <p:cBhvr>
                                        <p:cTn id="17" dur="1" fill="hold">
                                          <p:stCondLst>
                                            <p:cond delay="0"/>
                                          </p:stCondLst>
                                        </p:cTn>
                                        <p:tgtEl>
                                          <p:spTgt spid="164"/>
                                        </p:tgtEl>
                                        <p:attrNameLst>
                                          <p:attrName>style.visibility</p:attrName>
                                        </p:attrNameLst>
                                      </p:cBhvr>
                                      <p:to>
                                        <p:strVal val="visible"/>
                                      </p:to>
                                    </p:set>
                                    <p:animEffect transition="in" filter="fade">
                                      <p:cBhvr>
                                        <p:cTn id="18" dur="500"/>
                                        <p:tgtEl>
                                          <p:spTgt spid="164"/>
                                        </p:tgtEl>
                                      </p:cBhvr>
                                    </p:animEffect>
                                  </p:childTnLst>
                                </p:cTn>
                              </p:par>
                              <p:par>
                                <p:cTn id="19" presetID="10" presetClass="entr" presetSubtype="0" fill="hold" nodeType="withEffect">
                                  <p:stCondLst>
                                    <p:cond delay="0"/>
                                  </p:stCondLst>
                                  <p:childTnLst>
                                    <p:set>
                                      <p:cBhvr>
                                        <p:cTn id="20" dur="1" fill="hold">
                                          <p:stCondLst>
                                            <p:cond delay="0"/>
                                          </p:stCondLst>
                                        </p:cTn>
                                        <p:tgtEl>
                                          <p:spTgt spid="161"/>
                                        </p:tgtEl>
                                        <p:attrNameLst>
                                          <p:attrName>style.visibility</p:attrName>
                                        </p:attrNameLst>
                                      </p:cBhvr>
                                      <p:to>
                                        <p:strVal val="visible"/>
                                      </p:to>
                                    </p:set>
                                    <p:animEffect transition="in" filter="fade">
                                      <p:cBhvr>
                                        <p:cTn id="21" dur="500"/>
                                        <p:tgtEl>
                                          <p:spTgt spid="16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fade">
                                      <p:cBhvr>
                                        <p:cTn id="24" dur="500"/>
                                        <p:tgtEl>
                                          <p:spTgt spid="151"/>
                                        </p:tgtEl>
                                      </p:cBhvr>
                                    </p:animEffect>
                                  </p:childTnLst>
                                </p:cTn>
                              </p:par>
                              <p:par>
                                <p:cTn id="25" presetID="10" presetClass="entr" presetSubtype="0" fill="hold" nodeType="withEffect">
                                  <p:stCondLst>
                                    <p:cond delay="0"/>
                                  </p:stCondLst>
                                  <p:childTnLst>
                                    <p:set>
                                      <p:cBhvr>
                                        <p:cTn id="26" dur="1" fill="hold">
                                          <p:stCondLst>
                                            <p:cond delay="0"/>
                                          </p:stCondLst>
                                        </p:cTn>
                                        <p:tgtEl>
                                          <p:spTgt spid="182"/>
                                        </p:tgtEl>
                                        <p:attrNameLst>
                                          <p:attrName>style.visibility</p:attrName>
                                        </p:attrNameLst>
                                      </p:cBhvr>
                                      <p:to>
                                        <p:strVal val="visible"/>
                                      </p:to>
                                    </p:set>
                                    <p:animEffect transition="in" filter="fade">
                                      <p:cBhvr>
                                        <p:cTn id="27" dur="500"/>
                                        <p:tgtEl>
                                          <p:spTgt spid="18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4"/>
                                        </p:tgtEl>
                                        <p:attrNameLst>
                                          <p:attrName>style.visibility</p:attrName>
                                        </p:attrNameLst>
                                      </p:cBhvr>
                                      <p:to>
                                        <p:strVal val="visible"/>
                                      </p:to>
                                    </p:set>
                                    <p:animEffect transition="in" filter="fade">
                                      <p:cBhvr>
                                        <p:cTn id="32" dur="500"/>
                                        <p:tgtEl>
                                          <p:spTgt spid="15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par>
                                <p:cTn id="36" presetID="10" presetClass="entr" presetSubtype="0" fill="hold" nodeType="withEffect">
                                  <p:stCondLst>
                                    <p:cond delay="0"/>
                                  </p:stCondLst>
                                  <p:childTnLst>
                                    <p:set>
                                      <p:cBhvr>
                                        <p:cTn id="37" dur="1" fill="hold">
                                          <p:stCondLst>
                                            <p:cond delay="0"/>
                                          </p:stCondLst>
                                        </p:cTn>
                                        <p:tgtEl>
                                          <p:spTgt spid="167"/>
                                        </p:tgtEl>
                                        <p:attrNameLst>
                                          <p:attrName>style.visibility</p:attrName>
                                        </p:attrNameLst>
                                      </p:cBhvr>
                                      <p:to>
                                        <p:strVal val="visible"/>
                                      </p:to>
                                    </p:set>
                                    <p:animEffect transition="in" filter="fade">
                                      <p:cBhvr>
                                        <p:cTn id="38" dur="500"/>
                                        <p:tgtEl>
                                          <p:spTgt spid="167"/>
                                        </p:tgtEl>
                                      </p:cBhvr>
                                    </p:animEffect>
                                  </p:childTnLst>
                                </p:cTn>
                              </p:par>
                              <p:par>
                                <p:cTn id="39" presetID="10" presetClass="entr" presetSubtype="0" fill="hold" nodeType="withEffect">
                                  <p:stCondLst>
                                    <p:cond delay="0"/>
                                  </p:stCondLst>
                                  <p:childTnLst>
                                    <p:set>
                                      <p:cBhvr>
                                        <p:cTn id="40" dur="1" fill="hold">
                                          <p:stCondLst>
                                            <p:cond delay="0"/>
                                          </p:stCondLst>
                                        </p:cTn>
                                        <p:tgtEl>
                                          <p:spTgt spid="170"/>
                                        </p:tgtEl>
                                        <p:attrNameLst>
                                          <p:attrName>style.visibility</p:attrName>
                                        </p:attrNameLst>
                                      </p:cBhvr>
                                      <p:to>
                                        <p:strVal val="visible"/>
                                      </p:to>
                                    </p:set>
                                    <p:animEffect transition="in" filter="fade">
                                      <p:cBhvr>
                                        <p:cTn id="41" dur="500"/>
                                        <p:tgtEl>
                                          <p:spTgt spid="17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3"/>
                                        </p:tgtEl>
                                        <p:attrNameLst>
                                          <p:attrName>style.visibility</p:attrName>
                                        </p:attrNameLst>
                                      </p:cBhvr>
                                      <p:to>
                                        <p:strVal val="visible"/>
                                      </p:to>
                                    </p:set>
                                    <p:animEffect transition="in" filter="fade">
                                      <p:cBhvr>
                                        <p:cTn id="44" dur="500"/>
                                        <p:tgtEl>
                                          <p:spTgt spid="173"/>
                                        </p:tgtEl>
                                      </p:cBhvr>
                                    </p:animEffect>
                                  </p:childTnLst>
                                </p:cTn>
                              </p:par>
                              <p:par>
                                <p:cTn id="45" presetID="10" presetClass="entr" presetSubtype="0" fill="hold" nodeType="withEffect">
                                  <p:stCondLst>
                                    <p:cond delay="0"/>
                                  </p:stCondLst>
                                  <p:childTnLst>
                                    <p:set>
                                      <p:cBhvr>
                                        <p:cTn id="46" dur="1" fill="hold">
                                          <p:stCondLst>
                                            <p:cond delay="0"/>
                                          </p:stCondLst>
                                        </p:cTn>
                                        <p:tgtEl>
                                          <p:spTgt spid="185"/>
                                        </p:tgtEl>
                                        <p:attrNameLst>
                                          <p:attrName>style.visibility</p:attrName>
                                        </p:attrNameLst>
                                      </p:cBhvr>
                                      <p:to>
                                        <p:strVal val="visible"/>
                                      </p:to>
                                    </p:set>
                                    <p:animEffect transition="in" filter="fade">
                                      <p:cBhvr>
                                        <p:cTn id="47" dur="500"/>
                                        <p:tgtEl>
                                          <p:spTgt spid="18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5"/>
                                        </p:tgtEl>
                                        <p:attrNameLst>
                                          <p:attrName>style.visibility</p:attrName>
                                        </p:attrNameLst>
                                      </p:cBhvr>
                                      <p:to>
                                        <p:strVal val="visible"/>
                                      </p:to>
                                    </p:set>
                                    <p:animEffect transition="in" filter="fade">
                                      <p:cBhvr>
                                        <p:cTn id="52" dur="500"/>
                                        <p:tgtEl>
                                          <p:spTgt spid="15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56"/>
                                        </p:tgtEl>
                                        <p:attrNameLst>
                                          <p:attrName>style.visibility</p:attrName>
                                        </p:attrNameLst>
                                      </p:cBhvr>
                                      <p:to>
                                        <p:strVal val="visible"/>
                                      </p:to>
                                    </p:set>
                                    <p:animEffect transition="in" filter="fade">
                                      <p:cBhvr>
                                        <p:cTn id="55" dur="500"/>
                                        <p:tgtEl>
                                          <p:spTgt spid="15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7"/>
                                        </p:tgtEl>
                                        <p:attrNameLst>
                                          <p:attrName>style.visibility</p:attrName>
                                        </p:attrNameLst>
                                      </p:cBhvr>
                                      <p:to>
                                        <p:strVal val="visible"/>
                                      </p:to>
                                    </p:set>
                                    <p:animEffect transition="in" filter="fade">
                                      <p:cBhvr>
                                        <p:cTn id="58" dur="500"/>
                                        <p:tgtEl>
                                          <p:spTgt spid="15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fade">
                                      <p:cBhvr>
                                        <p:cTn id="61" dur="500"/>
                                        <p:tgtEl>
                                          <p:spTgt spid="15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74"/>
                                        </p:tgtEl>
                                        <p:attrNameLst>
                                          <p:attrName>style.visibility</p:attrName>
                                        </p:attrNameLst>
                                      </p:cBhvr>
                                      <p:to>
                                        <p:strVal val="visible"/>
                                      </p:to>
                                    </p:set>
                                    <p:animEffect transition="in" filter="fade">
                                      <p:cBhvr>
                                        <p:cTn id="64" dur="500"/>
                                        <p:tgtEl>
                                          <p:spTgt spid="17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5"/>
                                        </p:tgtEl>
                                        <p:attrNameLst>
                                          <p:attrName>style.visibility</p:attrName>
                                        </p:attrNameLst>
                                      </p:cBhvr>
                                      <p:to>
                                        <p:strVal val="visible"/>
                                      </p:to>
                                    </p:set>
                                    <p:animEffect transition="in" filter="fade">
                                      <p:cBhvr>
                                        <p:cTn id="67" dur="500"/>
                                        <p:tgtEl>
                                          <p:spTgt spid="175"/>
                                        </p:tgtEl>
                                      </p:cBhvr>
                                    </p:animEffect>
                                  </p:childTnLst>
                                </p:cTn>
                              </p:par>
                              <p:par>
                                <p:cTn id="68" presetID="10" presetClass="entr" presetSubtype="0" fill="hold" nodeType="withEffect">
                                  <p:stCondLst>
                                    <p:cond delay="0"/>
                                  </p:stCondLst>
                                  <p:childTnLst>
                                    <p:set>
                                      <p:cBhvr>
                                        <p:cTn id="69" dur="1" fill="hold">
                                          <p:stCondLst>
                                            <p:cond delay="0"/>
                                          </p:stCondLst>
                                        </p:cTn>
                                        <p:tgtEl>
                                          <p:spTgt spid="176"/>
                                        </p:tgtEl>
                                        <p:attrNameLst>
                                          <p:attrName>style.visibility</p:attrName>
                                        </p:attrNameLst>
                                      </p:cBhvr>
                                      <p:to>
                                        <p:strVal val="visible"/>
                                      </p:to>
                                    </p:set>
                                    <p:animEffect transition="in" filter="fade">
                                      <p:cBhvr>
                                        <p:cTn id="70" dur="500"/>
                                        <p:tgtEl>
                                          <p:spTgt spid="176"/>
                                        </p:tgtEl>
                                      </p:cBhvr>
                                    </p:animEffect>
                                  </p:childTnLst>
                                </p:cTn>
                              </p:par>
                              <p:par>
                                <p:cTn id="71" presetID="10" presetClass="entr" presetSubtype="0" fill="hold" nodeType="withEffect">
                                  <p:stCondLst>
                                    <p:cond delay="0"/>
                                  </p:stCondLst>
                                  <p:childTnLst>
                                    <p:set>
                                      <p:cBhvr>
                                        <p:cTn id="72" dur="1" fill="hold">
                                          <p:stCondLst>
                                            <p:cond delay="0"/>
                                          </p:stCondLst>
                                        </p:cTn>
                                        <p:tgtEl>
                                          <p:spTgt spid="188"/>
                                        </p:tgtEl>
                                        <p:attrNameLst>
                                          <p:attrName>style.visibility</p:attrName>
                                        </p:attrNameLst>
                                      </p:cBhvr>
                                      <p:to>
                                        <p:strVal val="visible"/>
                                      </p:to>
                                    </p:set>
                                    <p:animEffect transition="in" filter="fade">
                                      <p:cBhvr>
                                        <p:cTn id="73" dur="500"/>
                                        <p:tgtEl>
                                          <p:spTgt spid="188"/>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60"/>
                                        </p:tgtEl>
                                        <p:attrNameLst>
                                          <p:attrName>style.visibility</p:attrName>
                                        </p:attrNameLst>
                                      </p:cBhvr>
                                      <p:to>
                                        <p:strVal val="visible"/>
                                      </p:to>
                                    </p:set>
                                    <p:animEffect transition="in" filter="fade">
                                      <p:cBhvr>
                                        <p:cTn id="78" dur="500"/>
                                        <p:tgtEl>
                                          <p:spTgt spid="160"/>
                                        </p:tgtEl>
                                      </p:cBhvr>
                                    </p:animEffect>
                                  </p:childTnLst>
                                </p:cTn>
                              </p:par>
                              <p:par>
                                <p:cTn id="79" presetID="10" presetClass="entr" presetSubtype="0" fill="hold" nodeType="withEffect">
                                  <p:stCondLst>
                                    <p:cond delay="0"/>
                                  </p:stCondLst>
                                  <p:childTnLst>
                                    <p:set>
                                      <p:cBhvr>
                                        <p:cTn id="80" dur="1" fill="hold">
                                          <p:stCondLst>
                                            <p:cond delay="0"/>
                                          </p:stCondLst>
                                        </p:cTn>
                                        <p:tgtEl>
                                          <p:spTgt spid="179"/>
                                        </p:tgtEl>
                                        <p:attrNameLst>
                                          <p:attrName>style.visibility</p:attrName>
                                        </p:attrNameLst>
                                      </p:cBhvr>
                                      <p:to>
                                        <p:strVal val="visible"/>
                                      </p:to>
                                    </p:set>
                                    <p:animEffect transition="in" filter="fade">
                                      <p:cBhvr>
                                        <p:cTn id="81" dur="500"/>
                                        <p:tgtEl>
                                          <p:spTgt spid="179"/>
                                        </p:tgtEl>
                                      </p:cBhvr>
                                    </p:animEffect>
                                  </p:childTnLst>
                                </p:cTn>
                              </p:par>
                              <p:par>
                                <p:cTn id="82" presetID="10" presetClass="entr" presetSubtype="0" fill="hold" nodeType="withEffect">
                                  <p:stCondLst>
                                    <p:cond delay="0"/>
                                  </p:stCondLst>
                                  <p:childTnLst>
                                    <p:set>
                                      <p:cBhvr>
                                        <p:cTn id="83" dur="1" fill="hold">
                                          <p:stCondLst>
                                            <p:cond delay="0"/>
                                          </p:stCondLst>
                                        </p:cTn>
                                        <p:tgtEl>
                                          <p:spTgt spid="191"/>
                                        </p:tgtEl>
                                        <p:attrNameLst>
                                          <p:attrName>style.visibility</p:attrName>
                                        </p:attrNameLst>
                                      </p:cBhvr>
                                      <p:to>
                                        <p:strVal val="visible"/>
                                      </p:to>
                                    </p:set>
                                    <p:animEffect transition="in" filter="fade">
                                      <p:cBhvr>
                                        <p:cTn id="84" dur="500"/>
                                        <p:tgtEl>
                                          <p:spTgt spid="191"/>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fade">
                                      <p:cBhvr>
                                        <p:cTn id="89" dur="500"/>
                                        <p:tgtEl>
                                          <p:spTgt spid="5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1" nodeType="clickEffect">
                                  <p:stCondLst>
                                    <p:cond delay="0"/>
                                  </p:stCondLst>
                                  <p:childTnLst>
                                    <p:animEffect transition="out" filter="fade">
                                      <p:cBhvr>
                                        <p:cTn id="93" dur="500"/>
                                        <p:tgtEl>
                                          <p:spTgt spid="59"/>
                                        </p:tgtEl>
                                      </p:cBhvr>
                                    </p:animEffect>
                                    <p:set>
                                      <p:cBhvr>
                                        <p:cTn id="94" dur="1" fill="hold">
                                          <p:stCondLst>
                                            <p:cond delay="499"/>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73" grpId="0"/>
      <p:bldP spid="174" grpId="0"/>
      <p:bldP spid="175" grpId="0"/>
      <p:bldP spid="194" grpId="0" animBg="1"/>
      <p:bldP spid="59" grpId="0" animBg="1"/>
      <p:bldP spid="59"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b7c16d3f-fa64-4146-b891-33d91511a334"/>
</p:tagLst>
</file>

<file path=ppt/tags/tag2.xml><?xml version="1.0" encoding="utf-8"?>
<p:tagLst xmlns:a="http://schemas.openxmlformats.org/drawingml/2006/main" xmlns:r="http://schemas.openxmlformats.org/officeDocument/2006/relationships" xmlns:p="http://schemas.openxmlformats.org/presentationml/2006/main">
  <p:tag name="ISLIDE.DIAGRAM" val="264773"/>
</p:tagLst>
</file>

<file path=ppt/tags/tag3.xml><?xml version="1.0" encoding="utf-8"?>
<p:tagLst xmlns:a="http://schemas.openxmlformats.org/drawingml/2006/main" xmlns:r="http://schemas.openxmlformats.org/officeDocument/2006/relationships" xmlns:p="http://schemas.openxmlformats.org/presentationml/2006/main">
  <p:tag name="ISLIDE.VECTOR" val="d03289f9-be59-4054-8b63-7b5d4dec497d"/>
</p:tagLst>
</file>

<file path=ppt/tags/tag4.xml><?xml version="1.0" encoding="utf-8"?>
<p:tagLst xmlns:a="http://schemas.openxmlformats.org/drawingml/2006/main" xmlns:r="http://schemas.openxmlformats.org/officeDocument/2006/relationships" xmlns:p="http://schemas.openxmlformats.org/presentationml/2006/main">
  <p:tag name="ISLIDE.VECTOR" val="7c98afa2-9622-4ed8-84b9-5a61a5881ec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5649</TotalTime>
  <Words>10880</Words>
  <Application>Microsoft Office PowerPoint</Application>
  <PresentationFormat>宽屏</PresentationFormat>
  <Paragraphs>5419</Paragraphs>
  <Slides>87</Slides>
  <Notes>43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87</vt:i4>
      </vt:variant>
    </vt:vector>
  </HeadingPairs>
  <TitlesOfParts>
    <vt:vector size="102" baseType="lpstr">
      <vt:lpstr>等线</vt:lpstr>
      <vt:lpstr>等线 Light</vt:lpstr>
      <vt:lpstr>方正仿宋简体</vt:lpstr>
      <vt:lpstr>黑体</vt:lpstr>
      <vt:lpstr>华文楷体</vt:lpstr>
      <vt:lpstr>华文细黑</vt:lpstr>
      <vt:lpstr>宋体</vt:lpstr>
      <vt:lpstr>微软雅黑</vt:lpstr>
      <vt:lpstr>Arial</vt:lpstr>
      <vt:lpstr>Calibri</vt:lpstr>
      <vt:lpstr>Century Gothic</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执念.</dc:creator>
  <cp:lastModifiedBy>罗兰</cp:lastModifiedBy>
  <cp:revision>429</cp:revision>
  <dcterms:created xsi:type="dcterms:W3CDTF">2018-12-17T05:54:05Z</dcterms:created>
  <dcterms:modified xsi:type="dcterms:W3CDTF">2019-08-15T07:14:07Z</dcterms:modified>
</cp:coreProperties>
</file>